
<file path=[Content_Types].xml><?xml version="1.0" encoding="utf-8"?>
<Types xmlns="http://schemas.openxmlformats.org/package/2006/content-types">
  <Default Extension="png" ContentType="image/png"/>
  <Default Extension="mpg" ContentType="video/mpe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1"/>
    <p:sldMasterId id="2147483753" r:id="rId2"/>
    <p:sldMasterId id="2147483767" r:id="rId3"/>
  </p:sldMasterIdLst>
  <p:notesMasterIdLst>
    <p:notesMasterId r:id="rId137"/>
  </p:notesMasterIdLst>
  <p:handoutMasterIdLst>
    <p:handoutMasterId r:id="rId138"/>
  </p:handoutMasterIdLst>
  <p:sldIdLst>
    <p:sldId id="829" r:id="rId4"/>
    <p:sldId id="830" r:id="rId5"/>
    <p:sldId id="836" r:id="rId6"/>
    <p:sldId id="729" r:id="rId7"/>
    <p:sldId id="710" r:id="rId8"/>
    <p:sldId id="712" r:id="rId9"/>
    <p:sldId id="838" r:id="rId10"/>
    <p:sldId id="898" r:id="rId11"/>
    <p:sldId id="861" r:id="rId12"/>
    <p:sldId id="899" r:id="rId13"/>
    <p:sldId id="862" r:id="rId14"/>
    <p:sldId id="863" r:id="rId15"/>
    <p:sldId id="864" r:id="rId16"/>
    <p:sldId id="865" r:id="rId17"/>
    <p:sldId id="882" r:id="rId18"/>
    <p:sldId id="798" r:id="rId19"/>
    <p:sldId id="799" r:id="rId20"/>
    <p:sldId id="803" r:id="rId21"/>
    <p:sldId id="711" r:id="rId22"/>
    <p:sldId id="713" r:id="rId23"/>
    <p:sldId id="884" r:id="rId24"/>
    <p:sldId id="883" r:id="rId25"/>
    <p:sldId id="885" r:id="rId26"/>
    <p:sldId id="886" r:id="rId27"/>
    <p:sldId id="797" r:id="rId28"/>
    <p:sldId id="793" r:id="rId29"/>
    <p:sldId id="719" r:id="rId30"/>
    <p:sldId id="720" r:id="rId31"/>
    <p:sldId id="721" r:id="rId32"/>
    <p:sldId id="792" r:id="rId33"/>
    <p:sldId id="639" r:id="rId34"/>
    <p:sldId id="804" r:id="rId35"/>
    <p:sldId id="843" r:id="rId36"/>
    <p:sldId id="725" r:id="rId37"/>
    <p:sldId id="726" r:id="rId38"/>
    <p:sldId id="728" r:id="rId39"/>
    <p:sldId id="845" r:id="rId40"/>
    <p:sldId id="887" r:id="rId41"/>
    <p:sldId id="888" r:id="rId42"/>
    <p:sldId id="889" r:id="rId43"/>
    <p:sldId id="890" r:id="rId44"/>
    <p:sldId id="891" r:id="rId45"/>
    <p:sldId id="895" r:id="rId46"/>
    <p:sldId id="896" r:id="rId47"/>
    <p:sldId id="892" r:id="rId48"/>
    <p:sldId id="897" r:id="rId49"/>
    <p:sldId id="893" r:id="rId50"/>
    <p:sldId id="894" r:id="rId51"/>
    <p:sldId id="731" r:id="rId52"/>
    <p:sldId id="676" r:id="rId53"/>
    <p:sldId id="501" r:id="rId54"/>
    <p:sldId id="641" r:id="rId55"/>
    <p:sldId id="791" r:id="rId56"/>
    <p:sldId id="502" r:id="rId57"/>
    <p:sldId id="796" r:id="rId58"/>
    <p:sldId id="533" r:id="rId59"/>
    <p:sldId id="700" r:id="rId60"/>
    <p:sldId id="668" r:id="rId61"/>
    <p:sldId id="806" r:id="rId62"/>
    <p:sldId id="807" r:id="rId63"/>
    <p:sldId id="805" r:id="rId64"/>
    <p:sldId id="756" r:id="rId65"/>
    <p:sldId id="757" r:id="rId66"/>
    <p:sldId id="759" r:id="rId67"/>
    <p:sldId id="350" r:id="rId68"/>
    <p:sldId id="788" r:id="rId69"/>
    <p:sldId id="789" r:id="rId70"/>
    <p:sldId id="910" r:id="rId71"/>
    <p:sldId id="503" r:id="rId72"/>
    <p:sldId id="505" r:id="rId73"/>
    <p:sldId id="847" r:id="rId74"/>
    <p:sldId id="848" r:id="rId75"/>
    <p:sldId id="849" r:id="rId76"/>
    <p:sldId id="850" r:id="rId77"/>
    <p:sldId id="870" r:id="rId78"/>
    <p:sldId id="871" r:id="rId79"/>
    <p:sldId id="872" r:id="rId80"/>
    <p:sldId id="853" r:id="rId81"/>
    <p:sldId id="873" r:id="rId82"/>
    <p:sldId id="874" r:id="rId83"/>
    <p:sldId id="875" r:id="rId84"/>
    <p:sldId id="900" r:id="rId85"/>
    <p:sldId id="901" r:id="rId86"/>
    <p:sldId id="902" r:id="rId87"/>
    <p:sldId id="903" r:id="rId88"/>
    <p:sldId id="904" r:id="rId89"/>
    <p:sldId id="905" r:id="rId90"/>
    <p:sldId id="906" r:id="rId91"/>
    <p:sldId id="907" r:id="rId92"/>
    <p:sldId id="908" r:id="rId93"/>
    <p:sldId id="909" r:id="rId94"/>
    <p:sldId id="746" r:id="rId95"/>
    <p:sldId id="747" r:id="rId96"/>
    <p:sldId id="808" r:id="rId97"/>
    <p:sldId id="755" r:id="rId98"/>
    <p:sldId id="745" r:id="rId99"/>
    <p:sldId id="682" r:id="rId100"/>
    <p:sldId id="698" r:id="rId101"/>
    <p:sldId id="777" r:id="rId102"/>
    <p:sldId id="741" r:id="rId103"/>
    <p:sldId id="699" r:id="rId104"/>
    <p:sldId id="651" r:id="rId105"/>
    <p:sldId id="431" r:id="rId106"/>
    <p:sldId id="769" r:id="rId107"/>
    <p:sldId id="776" r:id="rId108"/>
    <p:sldId id="456" r:id="rId109"/>
    <p:sldId id="867" r:id="rId110"/>
    <p:sldId id="762" r:id="rId111"/>
    <p:sldId id="876" r:id="rId112"/>
    <p:sldId id="877" r:id="rId113"/>
    <p:sldId id="763" r:id="rId114"/>
    <p:sldId id="764" r:id="rId115"/>
    <p:sldId id="878" r:id="rId116"/>
    <p:sldId id="743" r:id="rId117"/>
    <p:sldId id="767" r:id="rId118"/>
    <p:sldId id="768" r:id="rId119"/>
    <p:sldId id="879" r:id="rId120"/>
    <p:sldId id="911" r:id="rId121"/>
    <p:sldId id="912" r:id="rId122"/>
    <p:sldId id="913" r:id="rId123"/>
    <p:sldId id="914" r:id="rId124"/>
    <p:sldId id="915" r:id="rId125"/>
    <p:sldId id="916" r:id="rId126"/>
    <p:sldId id="917" r:id="rId127"/>
    <p:sldId id="918" r:id="rId128"/>
    <p:sldId id="919" r:id="rId129"/>
    <p:sldId id="920" r:id="rId130"/>
    <p:sldId id="921" r:id="rId131"/>
    <p:sldId id="922" r:id="rId132"/>
    <p:sldId id="923" r:id="rId133"/>
    <p:sldId id="665" r:id="rId134"/>
    <p:sldId id="666" r:id="rId135"/>
    <p:sldId id="778" r:id="rId136"/>
  </p:sldIdLst>
  <p:sldSz cx="10058400" cy="7772400"/>
  <p:notesSz cx="7010400" cy="9296400"/>
  <p:defaultTextStyle>
    <a:defPPr>
      <a:defRPr lang="en-US"/>
    </a:defPPr>
    <a:lvl1pPr algn="l" defTabSz="507940" rtl="0" fontAlgn="base">
      <a:spcBef>
        <a:spcPct val="0"/>
      </a:spcBef>
      <a:spcAft>
        <a:spcPct val="0"/>
      </a:spcAft>
      <a:defRPr sz="2700" kern="1200">
        <a:solidFill>
          <a:schemeClr val="tx1"/>
        </a:solidFill>
        <a:latin typeface="Arial" charset="0"/>
        <a:ea typeface="ＭＳ Ｐゴシック"/>
        <a:cs typeface="ＭＳ Ｐゴシック"/>
      </a:defRPr>
    </a:lvl1pPr>
    <a:lvl2pPr marL="507940" indent="-50794" algn="l" defTabSz="507940" rtl="0" fontAlgn="base">
      <a:spcBef>
        <a:spcPct val="0"/>
      </a:spcBef>
      <a:spcAft>
        <a:spcPct val="0"/>
      </a:spcAft>
      <a:defRPr sz="2700" kern="1200">
        <a:solidFill>
          <a:schemeClr val="tx1"/>
        </a:solidFill>
        <a:latin typeface="Arial" charset="0"/>
        <a:ea typeface="ＭＳ Ｐゴシック"/>
        <a:cs typeface="ＭＳ Ｐゴシック"/>
      </a:defRPr>
    </a:lvl2pPr>
    <a:lvl3pPr marL="1017468" indent="-103176" algn="l" defTabSz="507940" rtl="0" fontAlgn="base">
      <a:spcBef>
        <a:spcPct val="0"/>
      </a:spcBef>
      <a:spcAft>
        <a:spcPct val="0"/>
      </a:spcAft>
      <a:defRPr sz="2700" kern="1200">
        <a:solidFill>
          <a:schemeClr val="tx1"/>
        </a:solidFill>
        <a:latin typeface="Arial" charset="0"/>
        <a:ea typeface="ＭＳ Ｐゴシック"/>
        <a:cs typeface="ＭＳ Ｐゴシック"/>
      </a:defRPr>
    </a:lvl3pPr>
    <a:lvl4pPr marL="1526997" indent="-155557" algn="l" defTabSz="507940" rtl="0" fontAlgn="base">
      <a:spcBef>
        <a:spcPct val="0"/>
      </a:spcBef>
      <a:spcAft>
        <a:spcPct val="0"/>
      </a:spcAft>
      <a:defRPr sz="2700" kern="1200">
        <a:solidFill>
          <a:schemeClr val="tx1"/>
        </a:solidFill>
        <a:latin typeface="Arial" charset="0"/>
        <a:ea typeface="ＭＳ Ｐゴシック"/>
        <a:cs typeface="ＭＳ Ｐゴシック"/>
      </a:defRPr>
    </a:lvl4pPr>
    <a:lvl5pPr marL="2036525" indent="-207939" algn="l" defTabSz="507940" rtl="0" fontAlgn="base">
      <a:spcBef>
        <a:spcPct val="0"/>
      </a:spcBef>
      <a:spcAft>
        <a:spcPct val="0"/>
      </a:spcAft>
      <a:defRPr sz="2700" kern="1200">
        <a:solidFill>
          <a:schemeClr val="tx1"/>
        </a:solidFill>
        <a:latin typeface="Arial" charset="0"/>
        <a:ea typeface="ＭＳ Ｐゴシック"/>
        <a:cs typeface="ＭＳ Ｐゴシック"/>
      </a:defRPr>
    </a:lvl5pPr>
    <a:lvl6pPr marL="2285732" algn="l" defTabSz="914294" rtl="0" eaLnBrk="1" latinLnBrk="0" hangingPunct="1">
      <a:defRPr sz="2700" kern="1200">
        <a:solidFill>
          <a:schemeClr val="tx1"/>
        </a:solidFill>
        <a:latin typeface="Arial" charset="0"/>
        <a:ea typeface="ＭＳ Ｐゴシック"/>
        <a:cs typeface="ＭＳ Ｐゴシック"/>
      </a:defRPr>
    </a:lvl6pPr>
    <a:lvl7pPr marL="2742880" algn="l" defTabSz="914294" rtl="0" eaLnBrk="1" latinLnBrk="0" hangingPunct="1">
      <a:defRPr sz="2700" kern="1200">
        <a:solidFill>
          <a:schemeClr val="tx1"/>
        </a:solidFill>
        <a:latin typeface="Arial" charset="0"/>
        <a:ea typeface="ＭＳ Ｐゴシック"/>
        <a:cs typeface="ＭＳ Ｐゴシック"/>
      </a:defRPr>
    </a:lvl7pPr>
    <a:lvl8pPr marL="3200026" algn="l" defTabSz="914294" rtl="0" eaLnBrk="1" latinLnBrk="0" hangingPunct="1">
      <a:defRPr sz="2700" kern="1200">
        <a:solidFill>
          <a:schemeClr val="tx1"/>
        </a:solidFill>
        <a:latin typeface="Arial" charset="0"/>
        <a:ea typeface="ＭＳ Ｐゴシック"/>
        <a:cs typeface="ＭＳ Ｐゴシック"/>
      </a:defRPr>
    </a:lvl8pPr>
    <a:lvl9pPr marL="3657172" algn="l" defTabSz="914294" rtl="0" eaLnBrk="1" latinLnBrk="0" hangingPunct="1">
      <a:defRPr sz="2700" kern="1200">
        <a:solidFill>
          <a:schemeClr val="tx1"/>
        </a:solidFill>
        <a:latin typeface="Arial" charset="0"/>
        <a:ea typeface="ＭＳ Ｐゴシック"/>
        <a:cs typeface="ＭＳ Ｐゴシック"/>
      </a:defRPr>
    </a:lvl9pPr>
  </p:defaultTextStyle>
  <p:extLst>
    <p:ext uri="{521415D9-36F7-43E2-AB2F-B90AF26B5E84}">
      <p14:sectionLst xmlns:p14="http://schemas.microsoft.com/office/powerpoint/2010/main">
        <p14:section name="Opening Dynamics" id="{E10A4BD8-CC73-48A6-BE7B-0A0ADA3A616C}">
          <p14:sldIdLst>
            <p14:sldId id="829"/>
            <p14:sldId id="830"/>
            <p14:sldId id="836"/>
            <p14:sldId id="729"/>
            <p14:sldId id="710"/>
            <p14:sldId id="712"/>
            <p14:sldId id="838"/>
            <p14:sldId id="898"/>
            <p14:sldId id="861"/>
            <p14:sldId id="899"/>
            <p14:sldId id="862"/>
            <p14:sldId id="863"/>
            <p14:sldId id="864"/>
            <p14:sldId id="865"/>
            <p14:sldId id="882"/>
            <p14:sldId id="798"/>
            <p14:sldId id="799"/>
            <p14:sldId id="803"/>
            <p14:sldId id="711"/>
          </p14:sldIdLst>
        </p14:section>
        <p14:section name="Demographics and Language  Acess" id="{4E72602C-7F9F-4A0C-B9D1-02A3BFDCDE91}">
          <p14:sldIdLst>
            <p14:sldId id="713"/>
            <p14:sldId id="884"/>
            <p14:sldId id="883"/>
            <p14:sldId id="885"/>
            <p14:sldId id="886"/>
            <p14:sldId id="797"/>
            <p14:sldId id="793"/>
          </p14:sldIdLst>
        </p14:section>
        <p14:section name="Language Access" id="{2003DFCB-2696-44D0-AFD4-D3FB7307ADB0}">
          <p14:sldIdLst>
            <p14:sldId id="719"/>
            <p14:sldId id="720"/>
            <p14:sldId id="721"/>
            <p14:sldId id="792"/>
            <p14:sldId id="639"/>
            <p14:sldId id="804"/>
            <p14:sldId id="843"/>
            <p14:sldId id="725"/>
            <p14:sldId id="726"/>
            <p14:sldId id="728"/>
            <p14:sldId id="845"/>
          </p14:sldIdLst>
        </p14:section>
        <p14:section name="VAWA Confidentiality" id="{3D1170FC-D44E-4168-968E-04D8C69A63AE}">
          <p14:sldIdLst>
            <p14:sldId id="887"/>
            <p14:sldId id="888"/>
            <p14:sldId id="889"/>
            <p14:sldId id="890"/>
            <p14:sldId id="891"/>
            <p14:sldId id="895"/>
            <p14:sldId id="896"/>
            <p14:sldId id="892"/>
            <p14:sldId id="897"/>
            <p14:sldId id="893"/>
            <p14:sldId id="894"/>
          </p14:sldIdLst>
        </p14:section>
        <p14:section name="U Visa" id="{DBA5BED8-CBCD-49FA-BF18-3009B74B6B2E}">
          <p14:sldIdLst>
            <p14:sldId id="731"/>
            <p14:sldId id="676"/>
            <p14:sldId id="501"/>
            <p14:sldId id="641"/>
            <p14:sldId id="791"/>
            <p14:sldId id="502"/>
            <p14:sldId id="796"/>
            <p14:sldId id="533"/>
            <p14:sldId id="700"/>
            <p14:sldId id="668"/>
            <p14:sldId id="806"/>
            <p14:sldId id="807"/>
            <p14:sldId id="805"/>
            <p14:sldId id="756"/>
            <p14:sldId id="757"/>
            <p14:sldId id="759"/>
            <p14:sldId id="350"/>
            <p14:sldId id="788"/>
            <p14:sldId id="789"/>
            <p14:sldId id="910"/>
            <p14:sldId id="503"/>
            <p14:sldId id="505"/>
          </p14:sldIdLst>
        </p14:section>
        <p14:section name="Special Issues for Prosecutors" id="{3470E0F6-E2E1-49BB-AB0A-280F9333D28D}">
          <p14:sldIdLst>
            <p14:sldId id="847"/>
            <p14:sldId id="848"/>
            <p14:sldId id="849"/>
            <p14:sldId id="850"/>
            <p14:sldId id="870"/>
            <p14:sldId id="871"/>
            <p14:sldId id="872"/>
            <p14:sldId id="853"/>
            <p14:sldId id="873"/>
            <p14:sldId id="874"/>
            <p14:sldId id="875"/>
          </p14:sldIdLst>
        </p14:section>
        <p14:section name="Human Trafficking" id="{BDC216C3-78B8-4BBC-967E-00C93270173A}">
          <p14:sldIdLst>
            <p14:sldId id="900"/>
            <p14:sldId id="901"/>
            <p14:sldId id="902"/>
            <p14:sldId id="903"/>
            <p14:sldId id="904"/>
            <p14:sldId id="905"/>
            <p14:sldId id="906"/>
            <p14:sldId id="907"/>
            <p14:sldId id="908"/>
            <p14:sldId id="909"/>
          </p14:sldIdLst>
        </p14:section>
        <p14:section name="Helpfulness" id="{C05E5711-3724-4402-A5A6-DCD164CDC9A0}">
          <p14:sldIdLst>
            <p14:sldId id="746"/>
            <p14:sldId id="747"/>
            <p14:sldId id="808"/>
            <p14:sldId id="755"/>
            <p14:sldId id="745"/>
            <p14:sldId id="682"/>
            <p14:sldId id="698"/>
            <p14:sldId id="777"/>
            <p14:sldId id="741"/>
            <p14:sldId id="699"/>
            <p14:sldId id="651"/>
            <p14:sldId id="431"/>
            <p14:sldId id="769"/>
          </p14:sldIdLst>
        </p14:section>
        <p14:section name="U Visa Certification" id="{995D0CE0-48FD-41CF-96FB-185D2F89C29F}">
          <p14:sldIdLst>
            <p14:sldId id="776"/>
            <p14:sldId id="456"/>
            <p14:sldId id="867"/>
            <p14:sldId id="762"/>
            <p14:sldId id="876"/>
            <p14:sldId id="877"/>
            <p14:sldId id="763"/>
            <p14:sldId id="764"/>
            <p14:sldId id="878"/>
            <p14:sldId id="743"/>
            <p14:sldId id="767"/>
            <p14:sldId id="768"/>
            <p14:sldId id="879"/>
          </p14:sldIdLst>
        </p14:section>
        <p14:section name="Protection Orders" id="{C8FBB731-7F2E-4E97-9C7C-EA8F5308B9DE}">
          <p14:sldIdLst>
            <p14:sldId id="911"/>
            <p14:sldId id="912"/>
            <p14:sldId id="913"/>
            <p14:sldId id="914"/>
            <p14:sldId id="915"/>
            <p14:sldId id="916"/>
            <p14:sldId id="917"/>
            <p14:sldId id="918"/>
            <p14:sldId id="919"/>
            <p14:sldId id="920"/>
            <p14:sldId id="921"/>
            <p14:sldId id="922"/>
            <p14:sldId id="923"/>
          </p14:sldIdLst>
        </p14:section>
        <p14:section name="Wrap up, Policy and Resources" id="{6D3D9E5A-6DFF-4939-9FBD-0E978C96EC7A}">
          <p14:sldIdLst>
            <p14:sldId id="665"/>
            <p14:sldId id="666"/>
            <p14:sldId id="778"/>
          </p14:sldIdLst>
        </p14:section>
      </p14:sectionLst>
    </p:ex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strada" initials="" lastIdx="19" clrIdx="0"/>
  <p:cmAuthor id="1" name="Pradine Saint-Fort" initials="" lastIdx="16" clrIdx="1"/>
  <p:cmAuthor id="2" name="Ana Isabel Vallejo" initials="AIV" lastIdx="1" clrIdx="2"/>
  <p:cmAuthor id="3" name="Genesis Marte" initials="GM" lastIdx="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975"/>
    <a:srgbClr val="E9BA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25" autoAdjust="0"/>
    <p:restoredTop sz="84522" autoAdjust="0"/>
  </p:normalViewPr>
  <p:slideViewPr>
    <p:cSldViewPr snapToGrid="0">
      <p:cViewPr>
        <p:scale>
          <a:sx n="60" d="100"/>
          <a:sy n="60" d="100"/>
        </p:scale>
        <p:origin x="1429" y="43"/>
      </p:cViewPr>
      <p:guideLst>
        <p:guide orient="horz" pos="2448"/>
        <p:guide pos="3168"/>
      </p:guideLst>
    </p:cSldViewPr>
  </p:slideViewPr>
  <p:notesTextViewPr>
    <p:cViewPr>
      <p:scale>
        <a:sx n="3" d="2"/>
        <a:sy n="3" d="2"/>
      </p:scale>
      <p:origin x="0" y="0"/>
    </p:cViewPr>
  </p:notesTextViewPr>
  <p:sorterViewPr>
    <p:cViewPr varScale="1">
      <p:scale>
        <a:sx n="1" d="1"/>
        <a:sy n="1" d="1"/>
      </p:scale>
      <p:origin x="0" y="-51221"/>
    </p:cViewPr>
  </p:sorterViewPr>
  <p:notesViewPr>
    <p:cSldViewPr snapToGrid="0">
      <p:cViewPr varScale="1">
        <p:scale>
          <a:sx n="81" d="100"/>
          <a:sy n="81" d="100"/>
        </p:scale>
        <p:origin x="-203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handoutMaster" Target="handoutMasters/handout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06-27T11:49:28.344"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DAECEB-2390-451A-83D2-7AEE367AFEA9}"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627D6733-7498-482C-8E49-72982F60BC44}">
      <dgm:prSet phldrT="[Text]" custT="1"/>
      <dgm:spPr/>
      <dgm:t>
        <a:bodyPr/>
        <a:lstStyle/>
        <a:p>
          <a:r>
            <a:rPr lang="en-US" sz="1800" dirty="0" smtClean="0"/>
            <a:t>Non- Disclosure</a:t>
          </a:r>
          <a:endParaRPr lang="en-US" sz="1800" dirty="0"/>
        </a:p>
      </dgm:t>
    </dgm:pt>
    <dgm:pt modelId="{9ACB66BC-EA15-4520-A1C7-806F20D117A1}" type="parTrans" cxnId="{3617DD8A-3C2A-41FE-83EF-69F5DEA0E6A6}">
      <dgm:prSet/>
      <dgm:spPr/>
      <dgm:t>
        <a:bodyPr/>
        <a:lstStyle/>
        <a:p>
          <a:endParaRPr lang="en-US"/>
        </a:p>
      </dgm:t>
    </dgm:pt>
    <dgm:pt modelId="{39FDD3C7-36F7-49D3-AABD-AA9100CA9187}" type="sibTrans" cxnId="{3617DD8A-3C2A-41FE-83EF-69F5DEA0E6A6}">
      <dgm:prSet/>
      <dgm:spPr/>
      <dgm:t>
        <a:bodyPr/>
        <a:lstStyle/>
        <a:p>
          <a:endParaRPr lang="en-US"/>
        </a:p>
      </dgm:t>
    </dgm:pt>
    <dgm:pt modelId="{D80AD64B-F207-4763-B5AF-44343C928175}">
      <dgm:prSet phldrT="[Text]" custT="1"/>
      <dgm:spPr/>
      <dgm:t>
        <a:bodyPr/>
        <a:lstStyle/>
        <a:p>
          <a:r>
            <a:rPr lang="en-US" sz="1800" dirty="0" smtClean="0"/>
            <a:t>Abuser-Provided Information Prohibition</a:t>
          </a:r>
          <a:endParaRPr lang="en-US" sz="1800" dirty="0"/>
        </a:p>
      </dgm:t>
    </dgm:pt>
    <dgm:pt modelId="{1EC48FC0-5D8B-4204-A319-CC6E67852564}" type="parTrans" cxnId="{96660F55-14CC-4314-803F-949947780AAE}">
      <dgm:prSet/>
      <dgm:spPr/>
      <dgm:t>
        <a:bodyPr/>
        <a:lstStyle/>
        <a:p>
          <a:endParaRPr lang="en-US"/>
        </a:p>
      </dgm:t>
    </dgm:pt>
    <dgm:pt modelId="{3C77BA05-8829-4EF9-AC44-281686152649}" type="sibTrans" cxnId="{96660F55-14CC-4314-803F-949947780AAE}">
      <dgm:prSet/>
      <dgm:spPr/>
      <dgm:t>
        <a:bodyPr/>
        <a:lstStyle/>
        <a:p>
          <a:endParaRPr lang="en-US"/>
        </a:p>
      </dgm:t>
    </dgm:pt>
    <dgm:pt modelId="{77FA7FE2-2095-43C7-9034-DC949649E698}">
      <dgm:prSet phldrT="[Text]"/>
      <dgm:spPr/>
      <dgm:t>
        <a:bodyPr/>
        <a:lstStyle/>
        <a:p>
          <a:r>
            <a:rPr lang="en-US" dirty="0" smtClean="0"/>
            <a:t>Protects:</a:t>
          </a:r>
        </a:p>
        <a:p>
          <a:r>
            <a:rPr lang="en-US" dirty="0" smtClean="0"/>
            <a:t> All Victims </a:t>
          </a:r>
        </a:p>
        <a:p>
          <a:r>
            <a:rPr lang="en-US" dirty="0" smtClean="0"/>
            <a:t>Requires:</a:t>
          </a:r>
        </a:p>
        <a:p>
          <a:r>
            <a:rPr lang="en-US" dirty="0" smtClean="0"/>
            <a:t>No action at protected locations OR</a:t>
          </a:r>
        </a:p>
        <a:p>
          <a:r>
            <a:rPr lang="en-US" dirty="0" smtClean="0"/>
            <a:t>Notice to Appear must state how they complied with VAWA confidentiality </a:t>
          </a:r>
        </a:p>
      </dgm:t>
    </dgm:pt>
    <dgm:pt modelId="{3C7874A6-4CED-4665-93EE-EE85FC6E2520}" type="parTrans" cxnId="{1FC37173-BC7B-4690-95E3-D9C56692E922}">
      <dgm:prSet/>
      <dgm:spPr/>
      <dgm:t>
        <a:bodyPr/>
        <a:lstStyle/>
        <a:p>
          <a:endParaRPr lang="en-US"/>
        </a:p>
      </dgm:t>
    </dgm:pt>
    <dgm:pt modelId="{A6BA3234-1AA7-498F-B0BD-FDD1E3C44F62}" type="sibTrans" cxnId="{1FC37173-BC7B-4690-95E3-D9C56692E922}">
      <dgm:prSet/>
      <dgm:spPr/>
      <dgm:t>
        <a:bodyPr/>
        <a:lstStyle/>
        <a:p>
          <a:endParaRPr lang="en-US"/>
        </a:p>
      </dgm:t>
    </dgm:pt>
    <dgm:pt modelId="{0840159D-21BA-4FB8-BCCA-E58B65AD1AF1}">
      <dgm:prSet phldrT="[Text]" custT="1"/>
      <dgm:spPr/>
      <dgm:t>
        <a:bodyPr/>
        <a:lstStyle/>
        <a:p>
          <a:r>
            <a:rPr lang="en-US" sz="1800" dirty="0" smtClean="0"/>
            <a:t>Location Prohibitions</a:t>
          </a:r>
          <a:endParaRPr lang="en-US" sz="1800" dirty="0"/>
        </a:p>
      </dgm:t>
    </dgm:pt>
    <dgm:pt modelId="{078DB668-11D2-4357-8735-D6E65F10391C}" type="sibTrans" cxnId="{BB5DFFDB-88D1-4F7C-81AD-A68EE1A4984F}">
      <dgm:prSet/>
      <dgm:spPr/>
      <dgm:t>
        <a:bodyPr/>
        <a:lstStyle/>
        <a:p>
          <a:endParaRPr lang="en-US"/>
        </a:p>
      </dgm:t>
    </dgm:pt>
    <dgm:pt modelId="{AAED0D93-E1C8-445A-AE38-F674A20D6F94}" type="parTrans" cxnId="{BB5DFFDB-88D1-4F7C-81AD-A68EE1A4984F}">
      <dgm:prSet/>
      <dgm:spPr/>
      <dgm:t>
        <a:bodyPr/>
        <a:lstStyle/>
        <a:p>
          <a:endParaRPr lang="en-US"/>
        </a:p>
      </dgm:t>
    </dgm:pt>
    <dgm:pt modelId="{5DDF7161-382C-4648-A5C6-6AE604A14B66}">
      <dgm:prSet/>
      <dgm:spPr/>
      <dgm:t>
        <a:bodyPr/>
        <a:lstStyle/>
        <a:p>
          <a:r>
            <a:rPr lang="en-US" dirty="0" smtClean="0"/>
            <a:t>Protects victims who have filed a protected case with DHS</a:t>
          </a:r>
          <a:endParaRPr lang="en-US" dirty="0"/>
        </a:p>
      </dgm:t>
    </dgm:pt>
    <dgm:pt modelId="{39CD371E-A396-4B26-8B79-FE2368F6E66D}" type="parTrans" cxnId="{72905852-0312-494E-981E-A0355FEC7F05}">
      <dgm:prSet/>
      <dgm:spPr/>
      <dgm:t>
        <a:bodyPr/>
        <a:lstStyle/>
        <a:p>
          <a:endParaRPr lang="en-US"/>
        </a:p>
      </dgm:t>
    </dgm:pt>
    <dgm:pt modelId="{01BFC6EB-82F5-427A-A2CF-7456EDAA53D4}" type="sibTrans" cxnId="{72905852-0312-494E-981E-A0355FEC7F05}">
      <dgm:prSet/>
      <dgm:spPr/>
      <dgm:t>
        <a:bodyPr/>
        <a:lstStyle/>
        <a:p>
          <a:endParaRPr lang="en-US"/>
        </a:p>
      </dgm:t>
    </dgm:pt>
    <dgm:pt modelId="{0BD9F699-0996-4620-BF76-55DF9C470575}">
      <dgm:prSet phldrT="[Text]"/>
      <dgm:spPr/>
      <dgm:t>
        <a:bodyPr/>
        <a:lstStyle/>
        <a:p>
          <a:r>
            <a:rPr lang="en-US" dirty="0" smtClean="0"/>
            <a:t>Includes family members of abusers, crime perpetrators</a:t>
          </a:r>
          <a:endParaRPr lang="en-US" dirty="0"/>
        </a:p>
      </dgm:t>
    </dgm:pt>
    <dgm:pt modelId="{5183CCCA-8EA5-4C3F-85F8-831A5AA8670F}" type="sibTrans" cxnId="{1598788D-54B9-4CA1-BFCF-CACAC78129F2}">
      <dgm:prSet/>
      <dgm:spPr/>
      <dgm:t>
        <a:bodyPr/>
        <a:lstStyle/>
        <a:p>
          <a:endParaRPr lang="en-US"/>
        </a:p>
      </dgm:t>
    </dgm:pt>
    <dgm:pt modelId="{CFE9DA47-B26F-4B37-82A0-FC30B8443003}" type="parTrans" cxnId="{1598788D-54B9-4CA1-BFCF-CACAC78129F2}">
      <dgm:prSet/>
      <dgm:spPr/>
      <dgm:t>
        <a:bodyPr/>
        <a:lstStyle/>
        <a:p>
          <a:endParaRPr lang="en-US"/>
        </a:p>
      </dgm:t>
    </dgm:pt>
    <dgm:pt modelId="{AA198610-A875-4246-B12D-30F0DD2961FB}">
      <dgm:prSet phldrT="[Text]"/>
      <dgm:spPr/>
      <dgm:t>
        <a:bodyPr/>
        <a:lstStyle/>
        <a:p>
          <a:r>
            <a:rPr lang="en-US" dirty="0" smtClean="0"/>
            <a:t>Protects:</a:t>
          </a:r>
        </a:p>
        <a:p>
          <a:r>
            <a:rPr lang="en-US" dirty="0" smtClean="0"/>
            <a:t>*All victims abused by as spouse or parent</a:t>
          </a:r>
        </a:p>
        <a:p>
          <a:r>
            <a:rPr lang="en-US" dirty="0" smtClean="0"/>
            <a:t>*All victims in the </a:t>
          </a:r>
          <a:r>
            <a:rPr lang="en-US" u="sng" dirty="0" smtClean="0"/>
            <a:t>process of applying </a:t>
          </a:r>
          <a:r>
            <a:rPr lang="en-US" dirty="0" smtClean="0"/>
            <a:t>for U or T visas</a:t>
          </a:r>
        </a:p>
        <a:p>
          <a:r>
            <a:rPr lang="en-US" dirty="0" smtClean="0"/>
            <a:t>*Abused spouses of visa holders with VAWA work authorization</a:t>
          </a:r>
          <a:r>
            <a:rPr lang="en-US" u="sng" dirty="0" smtClean="0"/>
            <a:t> filed</a:t>
          </a:r>
          <a:endParaRPr lang="en-US" u="sng" dirty="0"/>
        </a:p>
      </dgm:t>
    </dgm:pt>
    <dgm:pt modelId="{8B79D071-EE58-445C-B2B2-7B8A8B2E932A}" type="parTrans" cxnId="{5B3CF0CD-851B-4FB8-B459-19549BB40C36}">
      <dgm:prSet/>
      <dgm:spPr/>
      <dgm:t>
        <a:bodyPr/>
        <a:lstStyle/>
        <a:p>
          <a:endParaRPr lang="en-US"/>
        </a:p>
      </dgm:t>
    </dgm:pt>
    <dgm:pt modelId="{3D44E288-6A45-49CC-AA0D-F274D2A0F4E7}" type="sibTrans" cxnId="{5B3CF0CD-851B-4FB8-B459-19549BB40C36}">
      <dgm:prSet/>
      <dgm:spPr/>
      <dgm:t>
        <a:bodyPr/>
        <a:lstStyle/>
        <a:p>
          <a:endParaRPr lang="en-US"/>
        </a:p>
      </dgm:t>
    </dgm:pt>
    <dgm:pt modelId="{3DF23CFF-EFCC-5845-9757-65BDC91AEA42}" type="pres">
      <dgm:prSet presAssocID="{DDDAECEB-2390-451A-83D2-7AEE367AFEA9}" presName="diagram" presStyleCnt="0">
        <dgm:presLayoutVars>
          <dgm:chPref val="1"/>
          <dgm:dir/>
          <dgm:animOne val="branch"/>
          <dgm:animLvl val="lvl"/>
          <dgm:resizeHandles/>
        </dgm:presLayoutVars>
      </dgm:prSet>
      <dgm:spPr/>
      <dgm:t>
        <a:bodyPr/>
        <a:lstStyle/>
        <a:p>
          <a:endParaRPr lang="en-US"/>
        </a:p>
      </dgm:t>
    </dgm:pt>
    <dgm:pt modelId="{06F611B8-CA1E-1A47-B327-1314F9AAE5B3}" type="pres">
      <dgm:prSet presAssocID="{627D6733-7498-482C-8E49-72982F60BC44}" presName="root" presStyleCnt="0"/>
      <dgm:spPr/>
    </dgm:pt>
    <dgm:pt modelId="{7B243F96-6D0C-6B49-92B3-84C401D5069C}" type="pres">
      <dgm:prSet presAssocID="{627D6733-7498-482C-8E49-72982F60BC44}" presName="rootComposite" presStyleCnt="0"/>
      <dgm:spPr/>
    </dgm:pt>
    <dgm:pt modelId="{1EFC886B-E01C-CB46-9AC2-64A966B5447B}" type="pres">
      <dgm:prSet presAssocID="{627D6733-7498-482C-8E49-72982F60BC44}" presName="rootText" presStyleLbl="node1" presStyleIdx="0" presStyleCnt="3"/>
      <dgm:spPr/>
      <dgm:t>
        <a:bodyPr/>
        <a:lstStyle/>
        <a:p>
          <a:endParaRPr lang="en-US"/>
        </a:p>
      </dgm:t>
    </dgm:pt>
    <dgm:pt modelId="{B4C146C3-2293-3043-BA69-AFA772F0F917}" type="pres">
      <dgm:prSet presAssocID="{627D6733-7498-482C-8E49-72982F60BC44}" presName="rootConnector" presStyleLbl="node1" presStyleIdx="0" presStyleCnt="3"/>
      <dgm:spPr/>
      <dgm:t>
        <a:bodyPr/>
        <a:lstStyle/>
        <a:p>
          <a:endParaRPr lang="en-US"/>
        </a:p>
      </dgm:t>
    </dgm:pt>
    <dgm:pt modelId="{2A711E8A-ECE5-4F4A-A126-BEDA068655CD}" type="pres">
      <dgm:prSet presAssocID="{627D6733-7498-482C-8E49-72982F60BC44}" presName="childShape" presStyleCnt="0"/>
      <dgm:spPr/>
    </dgm:pt>
    <dgm:pt modelId="{9F5EFBE6-AD4B-4B38-BC96-6FC4E61E1457}" type="pres">
      <dgm:prSet presAssocID="{39CD371E-A396-4B26-8B79-FE2368F6E66D}" presName="Name13" presStyleLbl="parChTrans1D2" presStyleIdx="0" presStyleCnt="4"/>
      <dgm:spPr/>
      <dgm:t>
        <a:bodyPr/>
        <a:lstStyle/>
        <a:p>
          <a:endParaRPr lang="en-US"/>
        </a:p>
      </dgm:t>
    </dgm:pt>
    <dgm:pt modelId="{5A5BC32C-D5E1-46EC-BD78-7982CF45A088}" type="pres">
      <dgm:prSet presAssocID="{5DDF7161-382C-4648-A5C6-6AE604A14B66}" presName="childText" presStyleLbl="bgAcc1" presStyleIdx="0" presStyleCnt="4" custLinFactNeighborX="1261" custLinFactNeighborY="3292">
        <dgm:presLayoutVars>
          <dgm:bulletEnabled val="1"/>
        </dgm:presLayoutVars>
      </dgm:prSet>
      <dgm:spPr/>
      <dgm:t>
        <a:bodyPr/>
        <a:lstStyle/>
        <a:p>
          <a:endParaRPr lang="en-US"/>
        </a:p>
      </dgm:t>
    </dgm:pt>
    <dgm:pt modelId="{6ED1D2F5-9E61-6445-97EA-70CD08940BB5}" type="pres">
      <dgm:prSet presAssocID="{D80AD64B-F207-4763-B5AF-44343C928175}" presName="root" presStyleCnt="0"/>
      <dgm:spPr/>
    </dgm:pt>
    <dgm:pt modelId="{E3E7705D-D23A-0C4D-81DA-CBD7C50399CB}" type="pres">
      <dgm:prSet presAssocID="{D80AD64B-F207-4763-B5AF-44343C928175}" presName="rootComposite" presStyleCnt="0"/>
      <dgm:spPr/>
    </dgm:pt>
    <dgm:pt modelId="{267C10F2-84D0-DF4D-A70E-E6EB4575797F}" type="pres">
      <dgm:prSet presAssocID="{D80AD64B-F207-4763-B5AF-44343C928175}" presName="rootText" presStyleLbl="node1" presStyleIdx="1" presStyleCnt="3"/>
      <dgm:spPr/>
      <dgm:t>
        <a:bodyPr/>
        <a:lstStyle/>
        <a:p>
          <a:endParaRPr lang="en-US"/>
        </a:p>
      </dgm:t>
    </dgm:pt>
    <dgm:pt modelId="{9B75B8EB-71BA-7844-9694-4EFC4E249ED1}" type="pres">
      <dgm:prSet presAssocID="{D80AD64B-F207-4763-B5AF-44343C928175}" presName="rootConnector" presStyleLbl="node1" presStyleIdx="1" presStyleCnt="3"/>
      <dgm:spPr/>
      <dgm:t>
        <a:bodyPr/>
        <a:lstStyle/>
        <a:p>
          <a:endParaRPr lang="en-US"/>
        </a:p>
      </dgm:t>
    </dgm:pt>
    <dgm:pt modelId="{38EE1A52-1B55-4140-AC42-0545D47A764C}" type="pres">
      <dgm:prSet presAssocID="{D80AD64B-F207-4763-B5AF-44343C928175}" presName="childShape" presStyleCnt="0"/>
      <dgm:spPr/>
    </dgm:pt>
    <dgm:pt modelId="{08413233-CEAC-294D-9B72-5EAA4D065E45}" type="pres">
      <dgm:prSet presAssocID="{CFE9DA47-B26F-4B37-82A0-FC30B8443003}" presName="Name13" presStyleLbl="parChTrans1D2" presStyleIdx="1" presStyleCnt="4"/>
      <dgm:spPr/>
      <dgm:t>
        <a:bodyPr/>
        <a:lstStyle/>
        <a:p>
          <a:endParaRPr lang="en-US"/>
        </a:p>
      </dgm:t>
    </dgm:pt>
    <dgm:pt modelId="{F4B93989-BCF1-1C49-A12E-1959D0774291}" type="pres">
      <dgm:prSet presAssocID="{0BD9F699-0996-4620-BF76-55DF9C470575}" presName="childText" presStyleLbl="bgAcc1" presStyleIdx="1" presStyleCnt="4">
        <dgm:presLayoutVars>
          <dgm:bulletEnabled val="1"/>
        </dgm:presLayoutVars>
      </dgm:prSet>
      <dgm:spPr/>
      <dgm:t>
        <a:bodyPr/>
        <a:lstStyle/>
        <a:p>
          <a:endParaRPr lang="en-US"/>
        </a:p>
      </dgm:t>
    </dgm:pt>
    <dgm:pt modelId="{600B4FF1-42F7-4AC4-9C71-F422B31802A8}" type="pres">
      <dgm:prSet presAssocID="{8B79D071-EE58-445C-B2B2-7B8A8B2E932A}" presName="Name13" presStyleLbl="parChTrans1D2" presStyleIdx="2" presStyleCnt="4"/>
      <dgm:spPr/>
      <dgm:t>
        <a:bodyPr/>
        <a:lstStyle/>
        <a:p>
          <a:endParaRPr lang="en-US"/>
        </a:p>
      </dgm:t>
    </dgm:pt>
    <dgm:pt modelId="{3F06EE1B-F17E-4A19-9DEB-BC8F25E04A52}" type="pres">
      <dgm:prSet presAssocID="{AA198610-A875-4246-B12D-30F0DD2961FB}" presName="childText" presStyleLbl="bgAcc1" presStyleIdx="2" presStyleCnt="4" custScaleY="155594">
        <dgm:presLayoutVars>
          <dgm:bulletEnabled val="1"/>
        </dgm:presLayoutVars>
      </dgm:prSet>
      <dgm:spPr/>
      <dgm:t>
        <a:bodyPr/>
        <a:lstStyle/>
        <a:p>
          <a:endParaRPr lang="en-US"/>
        </a:p>
      </dgm:t>
    </dgm:pt>
    <dgm:pt modelId="{6D4C24E0-0575-9F47-9726-B672CDCA77B3}" type="pres">
      <dgm:prSet presAssocID="{0840159D-21BA-4FB8-BCCA-E58B65AD1AF1}" presName="root" presStyleCnt="0"/>
      <dgm:spPr/>
    </dgm:pt>
    <dgm:pt modelId="{BDF11054-0468-E54B-A003-428886C8536F}" type="pres">
      <dgm:prSet presAssocID="{0840159D-21BA-4FB8-BCCA-E58B65AD1AF1}" presName="rootComposite" presStyleCnt="0"/>
      <dgm:spPr/>
    </dgm:pt>
    <dgm:pt modelId="{D376F2FE-C349-D547-B72E-75D9EBD1028C}" type="pres">
      <dgm:prSet presAssocID="{0840159D-21BA-4FB8-BCCA-E58B65AD1AF1}" presName="rootText" presStyleLbl="node1" presStyleIdx="2" presStyleCnt="3"/>
      <dgm:spPr/>
      <dgm:t>
        <a:bodyPr/>
        <a:lstStyle/>
        <a:p>
          <a:endParaRPr lang="en-US"/>
        </a:p>
      </dgm:t>
    </dgm:pt>
    <dgm:pt modelId="{2C8E2C6C-9690-DF45-BF20-737A14053202}" type="pres">
      <dgm:prSet presAssocID="{0840159D-21BA-4FB8-BCCA-E58B65AD1AF1}" presName="rootConnector" presStyleLbl="node1" presStyleIdx="2" presStyleCnt="3"/>
      <dgm:spPr/>
      <dgm:t>
        <a:bodyPr/>
        <a:lstStyle/>
        <a:p>
          <a:endParaRPr lang="en-US"/>
        </a:p>
      </dgm:t>
    </dgm:pt>
    <dgm:pt modelId="{C497B56B-56D5-0E48-A76C-A87CF0FC92D3}" type="pres">
      <dgm:prSet presAssocID="{0840159D-21BA-4FB8-BCCA-E58B65AD1AF1}" presName="childShape" presStyleCnt="0"/>
      <dgm:spPr/>
    </dgm:pt>
    <dgm:pt modelId="{C8D7341E-177E-214F-BBE2-E7ABE29C8F91}" type="pres">
      <dgm:prSet presAssocID="{3C7874A6-4CED-4665-93EE-EE85FC6E2520}" presName="Name13" presStyleLbl="parChTrans1D2" presStyleIdx="3" presStyleCnt="4"/>
      <dgm:spPr/>
      <dgm:t>
        <a:bodyPr/>
        <a:lstStyle/>
        <a:p>
          <a:endParaRPr lang="en-US"/>
        </a:p>
      </dgm:t>
    </dgm:pt>
    <dgm:pt modelId="{B4BEBFCB-1487-984A-A625-BD214E22FCE2}" type="pres">
      <dgm:prSet presAssocID="{77FA7FE2-2095-43C7-9034-DC949649E698}" presName="childText" presStyleLbl="bgAcc1" presStyleIdx="3" presStyleCnt="4" custScaleY="155594">
        <dgm:presLayoutVars>
          <dgm:bulletEnabled val="1"/>
        </dgm:presLayoutVars>
      </dgm:prSet>
      <dgm:spPr/>
      <dgm:t>
        <a:bodyPr/>
        <a:lstStyle/>
        <a:p>
          <a:endParaRPr lang="en-US"/>
        </a:p>
      </dgm:t>
    </dgm:pt>
  </dgm:ptLst>
  <dgm:cxnLst>
    <dgm:cxn modelId="{E858878F-30BE-C145-A08D-9B9A5CB13865}" type="presOf" srcId="{0840159D-21BA-4FB8-BCCA-E58B65AD1AF1}" destId="{D376F2FE-C349-D547-B72E-75D9EBD1028C}" srcOrd="0" destOrd="0" presId="urn:microsoft.com/office/officeart/2005/8/layout/hierarchy3"/>
    <dgm:cxn modelId="{E7FED574-CA97-894D-9174-B5B31517D362}" type="presOf" srcId="{627D6733-7498-482C-8E49-72982F60BC44}" destId="{1EFC886B-E01C-CB46-9AC2-64A966B5447B}" srcOrd="0" destOrd="0" presId="urn:microsoft.com/office/officeart/2005/8/layout/hierarchy3"/>
    <dgm:cxn modelId="{5B3CF0CD-851B-4FB8-B459-19549BB40C36}" srcId="{D80AD64B-F207-4763-B5AF-44343C928175}" destId="{AA198610-A875-4246-B12D-30F0DD2961FB}" srcOrd="1" destOrd="0" parTransId="{8B79D071-EE58-445C-B2B2-7B8A8B2E932A}" sibTransId="{3D44E288-6A45-49CC-AA0D-F274D2A0F4E7}"/>
    <dgm:cxn modelId="{96660F55-14CC-4314-803F-949947780AAE}" srcId="{DDDAECEB-2390-451A-83D2-7AEE367AFEA9}" destId="{D80AD64B-F207-4763-B5AF-44343C928175}" srcOrd="1" destOrd="0" parTransId="{1EC48FC0-5D8B-4204-A319-CC6E67852564}" sibTransId="{3C77BA05-8829-4EF9-AC44-281686152649}"/>
    <dgm:cxn modelId="{BB5DFFDB-88D1-4F7C-81AD-A68EE1A4984F}" srcId="{DDDAECEB-2390-451A-83D2-7AEE367AFEA9}" destId="{0840159D-21BA-4FB8-BCCA-E58B65AD1AF1}" srcOrd="2" destOrd="0" parTransId="{AAED0D93-E1C8-445A-AE38-F674A20D6F94}" sibTransId="{078DB668-11D2-4357-8735-D6E65F10391C}"/>
    <dgm:cxn modelId="{1598788D-54B9-4CA1-BFCF-CACAC78129F2}" srcId="{D80AD64B-F207-4763-B5AF-44343C928175}" destId="{0BD9F699-0996-4620-BF76-55DF9C470575}" srcOrd="0" destOrd="0" parTransId="{CFE9DA47-B26F-4B37-82A0-FC30B8443003}" sibTransId="{5183CCCA-8EA5-4C3F-85F8-831A5AA8670F}"/>
    <dgm:cxn modelId="{23D871E8-9DD0-804A-B55C-13BDA5D8976E}" type="presOf" srcId="{0840159D-21BA-4FB8-BCCA-E58B65AD1AF1}" destId="{2C8E2C6C-9690-DF45-BF20-737A14053202}" srcOrd="1" destOrd="0" presId="urn:microsoft.com/office/officeart/2005/8/layout/hierarchy3"/>
    <dgm:cxn modelId="{DB5EE116-77FF-FE43-964D-96FE959DD338}" type="presOf" srcId="{D80AD64B-F207-4763-B5AF-44343C928175}" destId="{9B75B8EB-71BA-7844-9694-4EFC4E249ED1}" srcOrd="1" destOrd="0" presId="urn:microsoft.com/office/officeart/2005/8/layout/hierarchy3"/>
    <dgm:cxn modelId="{D18D2ECE-C849-FE45-9A10-F6DD85F7CF6B}" type="presOf" srcId="{D80AD64B-F207-4763-B5AF-44343C928175}" destId="{267C10F2-84D0-DF4D-A70E-E6EB4575797F}" srcOrd="0" destOrd="0" presId="urn:microsoft.com/office/officeart/2005/8/layout/hierarchy3"/>
    <dgm:cxn modelId="{ED0DAA1B-DE2C-9040-9487-79413E455B1F}" type="presOf" srcId="{627D6733-7498-482C-8E49-72982F60BC44}" destId="{B4C146C3-2293-3043-BA69-AFA772F0F917}" srcOrd="1" destOrd="0" presId="urn:microsoft.com/office/officeart/2005/8/layout/hierarchy3"/>
    <dgm:cxn modelId="{7CDE6C67-94A4-194C-8037-07D1A3872374}" type="presOf" srcId="{77FA7FE2-2095-43C7-9034-DC949649E698}" destId="{B4BEBFCB-1487-984A-A625-BD214E22FCE2}" srcOrd="0" destOrd="0" presId="urn:microsoft.com/office/officeart/2005/8/layout/hierarchy3"/>
    <dgm:cxn modelId="{3EE300EC-F5C4-4045-AD64-28008599D262}" type="presOf" srcId="{AA198610-A875-4246-B12D-30F0DD2961FB}" destId="{3F06EE1B-F17E-4A19-9DEB-BC8F25E04A52}" srcOrd="0" destOrd="0" presId="urn:microsoft.com/office/officeart/2005/8/layout/hierarchy3"/>
    <dgm:cxn modelId="{CB9C0E32-3DBA-4B4E-9BDB-40A12B5A70C0}" type="presOf" srcId="{3C7874A6-4CED-4665-93EE-EE85FC6E2520}" destId="{C8D7341E-177E-214F-BBE2-E7ABE29C8F91}" srcOrd="0" destOrd="0" presId="urn:microsoft.com/office/officeart/2005/8/layout/hierarchy3"/>
    <dgm:cxn modelId="{1FC37173-BC7B-4690-95E3-D9C56692E922}" srcId="{0840159D-21BA-4FB8-BCCA-E58B65AD1AF1}" destId="{77FA7FE2-2095-43C7-9034-DC949649E698}" srcOrd="0" destOrd="0" parTransId="{3C7874A6-4CED-4665-93EE-EE85FC6E2520}" sibTransId="{A6BA3234-1AA7-498F-B0BD-FDD1E3C44F62}"/>
    <dgm:cxn modelId="{72905852-0312-494E-981E-A0355FEC7F05}" srcId="{627D6733-7498-482C-8E49-72982F60BC44}" destId="{5DDF7161-382C-4648-A5C6-6AE604A14B66}" srcOrd="0" destOrd="0" parTransId="{39CD371E-A396-4B26-8B79-FE2368F6E66D}" sibTransId="{01BFC6EB-82F5-427A-A2CF-7456EDAA53D4}"/>
    <dgm:cxn modelId="{3E420C48-C981-0243-8AFF-5817D8C40656}" type="presOf" srcId="{CFE9DA47-B26F-4B37-82A0-FC30B8443003}" destId="{08413233-CEAC-294D-9B72-5EAA4D065E45}" srcOrd="0" destOrd="0" presId="urn:microsoft.com/office/officeart/2005/8/layout/hierarchy3"/>
    <dgm:cxn modelId="{E2E93555-5639-4B49-BAA9-FDDC97DA6497}" type="presOf" srcId="{0BD9F699-0996-4620-BF76-55DF9C470575}" destId="{F4B93989-BCF1-1C49-A12E-1959D0774291}" srcOrd="0" destOrd="0" presId="urn:microsoft.com/office/officeart/2005/8/layout/hierarchy3"/>
    <dgm:cxn modelId="{2E96AD95-EA3B-4B45-809C-6E9A0A6D7B5F}" type="presOf" srcId="{39CD371E-A396-4B26-8B79-FE2368F6E66D}" destId="{9F5EFBE6-AD4B-4B38-BC96-6FC4E61E1457}" srcOrd="0" destOrd="0" presId="urn:microsoft.com/office/officeart/2005/8/layout/hierarchy3"/>
    <dgm:cxn modelId="{78C2EEF4-0E95-48E1-AE8F-7C5A5B9499FE}" type="presOf" srcId="{5DDF7161-382C-4648-A5C6-6AE604A14B66}" destId="{5A5BC32C-D5E1-46EC-BD78-7982CF45A088}" srcOrd="0" destOrd="0" presId="urn:microsoft.com/office/officeart/2005/8/layout/hierarchy3"/>
    <dgm:cxn modelId="{D91A6868-50BA-479F-853C-F929C16D84ED}" type="presOf" srcId="{8B79D071-EE58-445C-B2B2-7B8A8B2E932A}" destId="{600B4FF1-42F7-4AC4-9C71-F422B31802A8}" srcOrd="0" destOrd="0" presId="urn:microsoft.com/office/officeart/2005/8/layout/hierarchy3"/>
    <dgm:cxn modelId="{3617DD8A-3C2A-41FE-83EF-69F5DEA0E6A6}" srcId="{DDDAECEB-2390-451A-83D2-7AEE367AFEA9}" destId="{627D6733-7498-482C-8E49-72982F60BC44}" srcOrd="0" destOrd="0" parTransId="{9ACB66BC-EA15-4520-A1C7-806F20D117A1}" sibTransId="{39FDD3C7-36F7-49D3-AABD-AA9100CA9187}"/>
    <dgm:cxn modelId="{236FDE12-36A7-684F-9F49-C42DE3ED28F8}" type="presOf" srcId="{DDDAECEB-2390-451A-83D2-7AEE367AFEA9}" destId="{3DF23CFF-EFCC-5845-9757-65BDC91AEA42}" srcOrd="0" destOrd="0" presId="urn:microsoft.com/office/officeart/2005/8/layout/hierarchy3"/>
    <dgm:cxn modelId="{22F73250-2E5D-F147-81E6-BF9AED35592E}" type="presParOf" srcId="{3DF23CFF-EFCC-5845-9757-65BDC91AEA42}" destId="{06F611B8-CA1E-1A47-B327-1314F9AAE5B3}" srcOrd="0" destOrd="0" presId="urn:microsoft.com/office/officeart/2005/8/layout/hierarchy3"/>
    <dgm:cxn modelId="{1B580FC0-3992-EC4F-981A-057731B322EB}" type="presParOf" srcId="{06F611B8-CA1E-1A47-B327-1314F9AAE5B3}" destId="{7B243F96-6D0C-6B49-92B3-84C401D5069C}" srcOrd="0" destOrd="0" presId="urn:microsoft.com/office/officeart/2005/8/layout/hierarchy3"/>
    <dgm:cxn modelId="{FE11FC3E-5752-934A-BDDF-A6BBD32957C4}" type="presParOf" srcId="{7B243F96-6D0C-6B49-92B3-84C401D5069C}" destId="{1EFC886B-E01C-CB46-9AC2-64A966B5447B}" srcOrd="0" destOrd="0" presId="urn:microsoft.com/office/officeart/2005/8/layout/hierarchy3"/>
    <dgm:cxn modelId="{F34C9089-61E3-1644-A09A-F89FE3DD57F2}" type="presParOf" srcId="{7B243F96-6D0C-6B49-92B3-84C401D5069C}" destId="{B4C146C3-2293-3043-BA69-AFA772F0F917}" srcOrd="1" destOrd="0" presId="urn:microsoft.com/office/officeart/2005/8/layout/hierarchy3"/>
    <dgm:cxn modelId="{ABB5F418-FB88-8B48-8422-2632BC05C3C0}" type="presParOf" srcId="{06F611B8-CA1E-1A47-B327-1314F9AAE5B3}" destId="{2A711E8A-ECE5-4F4A-A126-BEDA068655CD}" srcOrd="1" destOrd="0" presId="urn:microsoft.com/office/officeart/2005/8/layout/hierarchy3"/>
    <dgm:cxn modelId="{DC4291F4-02B0-4C01-B327-5E26EDD4A6E7}" type="presParOf" srcId="{2A711E8A-ECE5-4F4A-A126-BEDA068655CD}" destId="{9F5EFBE6-AD4B-4B38-BC96-6FC4E61E1457}" srcOrd="0" destOrd="0" presId="urn:microsoft.com/office/officeart/2005/8/layout/hierarchy3"/>
    <dgm:cxn modelId="{70B0040C-B238-4BBD-923C-05A4E718728B}" type="presParOf" srcId="{2A711E8A-ECE5-4F4A-A126-BEDA068655CD}" destId="{5A5BC32C-D5E1-46EC-BD78-7982CF45A088}" srcOrd="1" destOrd="0" presId="urn:microsoft.com/office/officeart/2005/8/layout/hierarchy3"/>
    <dgm:cxn modelId="{8C822EA4-A4B6-D646-B55E-DA03B3F4ADDB}" type="presParOf" srcId="{3DF23CFF-EFCC-5845-9757-65BDC91AEA42}" destId="{6ED1D2F5-9E61-6445-97EA-70CD08940BB5}" srcOrd="1" destOrd="0" presId="urn:microsoft.com/office/officeart/2005/8/layout/hierarchy3"/>
    <dgm:cxn modelId="{78279BB3-EA62-7A43-B74B-E267C9B73912}" type="presParOf" srcId="{6ED1D2F5-9E61-6445-97EA-70CD08940BB5}" destId="{E3E7705D-D23A-0C4D-81DA-CBD7C50399CB}" srcOrd="0" destOrd="0" presId="urn:microsoft.com/office/officeart/2005/8/layout/hierarchy3"/>
    <dgm:cxn modelId="{24DB4270-EF3F-2D4E-B47E-78382183B0DF}" type="presParOf" srcId="{E3E7705D-D23A-0C4D-81DA-CBD7C50399CB}" destId="{267C10F2-84D0-DF4D-A70E-E6EB4575797F}" srcOrd="0" destOrd="0" presId="urn:microsoft.com/office/officeart/2005/8/layout/hierarchy3"/>
    <dgm:cxn modelId="{5FE75004-0BA8-184B-98F8-7088EC5CB606}" type="presParOf" srcId="{E3E7705D-D23A-0C4D-81DA-CBD7C50399CB}" destId="{9B75B8EB-71BA-7844-9694-4EFC4E249ED1}" srcOrd="1" destOrd="0" presId="urn:microsoft.com/office/officeart/2005/8/layout/hierarchy3"/>
    <dgm:cxn modelId="{A0754209-E2C8-6D4F-8F94-C6DE7E0CFC3F}" type="presParOf" srcId="{6ED1D2F5-9E61-6445-97EA-70CD08940BB5}" destId="{38EE1A52-1B55-4140-AC42-0545D47A764C}" srcOrd="1" destOrd="0" presId="urn:microsoft.com/office/officeart/2005/8/layout/hierarchy3"/>
    <dgm:cxn modelId="{661FC70C-1EF8-A842-9369-3D07F6C51D51}" type="presParOf" srcId="{38EE1A52-1B55-4140-AC42-0545D47A764C}" destId="{08413233-CEAC-294D-9B72-5EAA4D065E45}" srcOrd="0" destOrd="0" presId="urn:microsoft.com/office/officeart/2005/8/layout/hierarchy3"/>
    <dgm:cxn modelId="{47E8C713-875C-274F-9826-B73D7479B890}" type="presParOf" srcId="{38EE1A52-1B55-4140-AC42-0545D47A764C}" destId="{F4B93989-BCF1-1C49-A12E-1959D0774291}" srcOrd="1" destOrd="0" presId="urn:microsoft.com/office/officeart/2005/8/layout/hierarchy3"/>
    <dgm:cxn modelId="{A402BCE2-DB91-4F71-B2CD-C9B9964A4232}" type="presParOf" srcId="{38EE1A52-1B55-4140-AC42-0545D47A764C}" destId="{600B4FF1-42F7-4AC4-9C71-F422B31802A8}" srcOrd="2" destOrd="0" presId="urn:microsoft.com/office/officeart/2005/8/layout/hierarchy3"/>
    <dgm:cxn modelId="{86573324-C63F-4B8F-ACBD-E9A44A22402E}" type="presParOf" srcId="{38EE1A52-1B55-4140-AC42-0545D47A764C}" destId="{3F06EE1B-F17E-4A19-9DEB-BC8F25E04A52}" srcOrd="3" destOrd="0" presId="urn:microsoft.com/office/officeart/2005/8/layout/hierarchy3"/>
    <dgm:cxn modelId="{3233A1E4-3FA3-E94F-BD8D-0947958E1780}" type="presParOf" srcId="{3DF23CFF-EFCC-5845-9757-65BDC91AEA42}" destId="{6D4C24E0-0575-9F47-9726-B672CDCA77B3}" srcOrd="2" destOrd="0" presId="urn:microsoft.com/office/officeart/2005/8/layout/hierarchy3"/>
    <dgm:cxn modelId="{30FFCFC4-B4A7-E84F-A292-45C31D61B75B}" type="presParOf" srcId="{6D4C24E0-0575-9F47-9726-B672CDCA77B3}" destId="{BDF11054-0468-E54B-A003-428886C8536F}" srcOrd="0" destOrd="0" presId="urn:microsoft.com/office/officeart/2005/8/layout/hierarchy3"/>
    <dgm:cxn modelId="{CC4528F9-66F3-6546-854E-8CB6915A90CA}" type="presParOf" srcId="{BDF11054-0468-E54B-A003-428886C8536F}" destId="{D376F2FE-C349-D547-B72E-75D9EBD1028C}" srcOrd="0" destOrd="0" presId="urn:microsoft.com/office/officeart/2005/8/layout/hierarchy3"/>
    <dgm:cxn modelId="{D9F49C56-8A3B-8242-8AE2-7940CF4047D7}" type="presParOf" srcId="{BDF11054-0468-E54B-A003-428886C8536F}" destId="{2C8E2C6C-9690-DF45-BF20-737A14053202}" srcOrd="1" destOrd="0" presId="urn:microsoft.com/office/officeart/2005/8/layout/hierarchy3"/>
    <dgm:cxn modelId="{E77FC8F9-0FD0-DF4F-A79F-98E8C4F4AD19}" type="presParOf" srcId="{6D4C24E0-0575-9F47-9726-B672CDCA77B3}" destId="{C497B56B-56D5-0E48-A76C-A87CF0FC92D3}" srcOrd="1" destOrd="0" presId="urn:microsoft.com/office/officeart/2005/8/layout/hierarchy3"/>
    <dgm:cxn modelId="{8753B09D-185E-0047-B506-8EBB4CD4D396}" type="presParOf" srcId="{C497B56B-56D5-0E48-A76C-A87CF0FC92D3}" destId="{C8D7341E-177E-214F-BBE2-E7ABE29C8F91}" srcOrd="0" destOrd="0" presId="urn:microsoft.com/office/officeart/2005/8/layout/hierarchy3"/>
    <dgm:cxn modelId="{0C8490B8-F7F3-F549-9BEF-BD07E76C4EEE}" type="presParOf" srcId="{C497B56B-56D5-0E48-A76C-A87CF0FC92D3}" destId="{B4BEBFCB-1487-984A-A625-BD214E22FCE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170CAE-6D55-5F4A-9F29-9452F2A52EF5}" type="doc">
      <dgm:prSet loTypeId="urn:microsoft.com/office/officeart/2005/8/layout/balance1" loCatId="" qsTypeId="urn:microsoft.com/office/officeart/2005/8/quickstyle/simple4" qsCatId="simple" csTypeId="urn:microsoft.com/office/officeart/2005/8/colors/accent1_2" csCatId="accent1" phldr="1"/>
      <dgm:spPr/>
      <dgm:t>
        <a:bodyPr/>
        <a:lstStyle/>
        <a:p>
          <a:endParaRPr lang="en-US"/>
        </a:p>
      </dgm:t>
    </dgm:pt>
    <dgm:pt modelId="{978F856C-CAF0-3C45-A92E-920D2495D776}">
      <dgm:prSet phldrT="[Text]"/>
      <dgm:spPr/>
      <dgm:t>
        <a:bodyPr/>
        <a:lstStyle/>
        <a:p>
          <a:r>
            <a:rPr lang="en-US" dirty="0"/>
            <a:t>PROS</a:t>
          </a:r>
        </a:p>
      </dgm:t>
    </dgm:pt>
    <dgm:pt modelId="{F35CF23C-D3EA-FE4D-AD6D-CFC9BD5FDD81}" type="parTrans" cxnId="{93090061-FC61-584B-B19F-AF07C5F085B1}">
      <dgm:prSet/>
      <dgm:spPr/>
      <dgm:t>
        <a:bodyPr/>
        <a:lstStyle/>
        <a:p>
          <a:endParaRPr lang="en-US"/>
        </a:p>
      </dgm:t>
    </dgm:pt>
    <dgm:pt modelId="{4AF0B241-657F-EF41-B923-B4D40F2F46A1}" type="sibTrans" cxnId="{93090061-FC61-584B-B19F-AF07C5F085B1}">
      <dgm:prSet/>
      <dgm:spPr/>
      <dgm:t>
        <a:bodyPr/>
        <a:lstStyle/>
        <a:p>
          <a:endParaRPr lang="en-US"/>
        </a:p>
      </dgm:t>
    </dgm:pt>
    <dgm:pt modelId="{DC7D53B1-2070-DC49-BCEB-9CE3363CEA82}">
      <dgm:prSet phldrT="[Text]" custT="1"/>
      <dgm:spPr/>
      <dgm:t>
        <a:bodyPr/>
        <a:lstStyle/>
        <a:p>
          <a:r>
            <a:rPr lang="en-US" sz="1400" dirty="0"/>
            <a:t>Protect from deportation</a:t>
          </a:r>
        </a:p>
      </dgm:t>
    </dgm:pt>
    <dgm:pt modelId="{7A18AD05-0B34-9C4D-81A8-35A2011823A4}" type="parTrans" cxnId="{4AF2EFDE-F452-5B47-99A4-0DA974FBFD87}">
      <dgm:prSet/>
      <dgm:spPr/>
      <dgm:t>
        <a:bodyPr/>
        <a:lstStyle/>
        <a:p>
          <a:endParaRPr lang="en-US"/>
        </a:p>
      </dgm:t>
    </dgm:pt>
    <dgm:pt modelId="{D75C9D28-7D97-CC41-8E4A-034E1855BD64}" type="sibTrans" cxnId="{4AF2EFDE-F452-5B47-99A4-0DA974FBFD87}">
      <dgm:prSet/>
      <dgm:spPr/>
      <dgm:t>
        <a:bodyPr/>
        <a:lstStyle/>
        <a:p>
          <a:endParaRPr lang="en-US"/>
        </a:p>
      </dgm:t>
    </dgm:pt>
    <dgm:pt modelId="{E2C8DCF1-F725-FC4C-ADCF-59B6100BA3CA}">
      <dgm:prSet phldrT="[Text]" custT="1"/>
      <dgm:spPr/>
      <dgm:t>
        <a:bodyPr/>
        <a:lstStyle/>
        <a:p>
          <a:r>
            <a:rPr lang="en-US" sz="1400" dirty="0"/>
            <a:t>Protect from offender</a:t>
          </a:r>
        </a:p>
      </dgm:t>
    </dgm:pt>
    <dgm:pt modelId="{C87A0E6F-DA61-9A4E-9DFF-94095F7FF49C}" type="parTrans" cxnId="{1F726E11-7859-704D-9BC0-FA764EAB91A8}">
      <dgm:prSet/>
      <dgm:spPr/>
      <dgm:t>
        <a:bodyPr/>
        <a:lstStyle/>
        <a:p>
          <a:endParaRPr lang="en-US"/>
        </a:p>
      </dgm:t>
    </dgm:pt>
    <dgm:pt modelId="{FFCD45C9-4EF6-C54C-9BB2-405C61608DEB}" type="sibTrans" cxnId="{1F726E11-7859-704D-9BC0-FA764EAB91A8}">
      <dgm:prSet/>
      <dgm:spPr/>
      <dgm:t>
        <a:bodyPr/>
        <a:lstStyle/>
        <a:p>
          <a:endParaRPr lang="en-US"/>
        </a:p>
      </dgm:t>
    </dgm:pt>
    <dgm:pt modelId="{AA0D3ABE-17B2-B241-B704-CEF812F35647}">
      <dgm:prSet phldrT="[Text]"/>
      <dgm:spPr/>
      <dgm:t>
        <a:bodyPr/>
        <a:lstStyle/>
        <a:p>
          <a:r>
            <a:rPr lang="en-US" dirty="0"/>
            <a:t>CONS</a:t>
          </a:r>
        </a:p>
      </dgm:t>
    </dgm:pt>
    <dgm:pt modelId="{1BE3BB3B-FFF8-BE4C-A90A-ABD661AC9933}" type="parTrans" cxnId="{26D0EC66-C642-0B4E-9DC8-FD6D01387030}">
      <dgm:prSet/>
      <dgm:spPr/>
      <dgm:t>
        <a:bodyPr/>
        <a:lstStyle/>
        <a:p>
          <a:endParaRPr lang="en-US"/>
        </a:p>
      </dgm:t>
    </dgm:pt>
    <dgm:pt modelId="{E9B0782B-0ABA-3E41-8EBB-DF883A8E58D1}" type="sibTrans" cxnId="{26D0EC66-C642-0B4E-9DC8-FD6D01387030}">
      <dgm:prSet/>
      <dgm:spPr/>
      <dgm:t>
        <a:bodyPr/>
        <a:lstStyle/>
        <a:p>
          <a:endParaRPr lang="en-US"/>
        </a:p>
      </dgm:t>
    </dgm:pt>
    <dgm:pt modelId="{46ACCD56-A5C8-734B-BC57-FF060781671D}">
      <dgm:prSet phldrT="[Text]"/>
      <dgm:spPr/>
      <dgm:t>
        <a:bodyPr/>
        <a:lstStyle/>
        <a:p>
          <a:r>
            <a:rPr lang="en-US" dirty="0"/>
            <a:t>Accusation that victim is lying for immigration benefit</a:t>
          </a:r>
        </a:p>
      </dgm:t>
    </dgm:pt>
    <dgm:pt modelId="{85284132-008D-624F-B347-232D1CCB0F9C}" type="parTrans" cxnId="{ECB61EBF-1E2A-E24E-AA23-FDC6A5B7F3F6}">
      <dgm:prSet/>
      <dgm:spPr/>
      <dgm:t>
        <a:bodyPr/>
        <a:lstStyle/>
        <a:p>
          <a:endParaRPr lang="en-US"/>
        </a:p>
      </dgm:t>
    </dgm:pt>
    <dgm:pt modelId="{943B638C-8F5C-D94D-8761-1F3343F36DED}" type="sibTrans" cxnId="{ECB61EBF-1E2A-E24E-AA23-FDC6A5B7F3F6}">
      <dgm:prSet/>
      <dgm:spPr/>
      <dgm:t>
        <a:bodyPr/>
        <a:lstStyle/>
        <a:p>
          <a:endParaRPr lang="en-US"/>
        </a:p>
      </dgm:t>
    </dgm:pt>
    <dgm:pt modelId="{E6F9C8D5-B3EE-6E4A-BFDD-61AFE764908F}">
      <dgm:prSet custT="1"/>
      <dgm:spPr/>
      <dgm:t>
        <a:bodyPr/>
        <a:lstStyle/>
        <a:p>
          <a:r>
            <a:rPr lang="en-US" sz="1600" dirty="0"/>
            <a:t>Build rapport</a:t>
          </a:r>
        </a:p>
      </dgm:t>
    </dgm:pt>
    <dgm:pt modelId="{4BF40E43-FE3D-634B-8E27-7787AE015DC5}" type="parTrans" cxnId="{9AC7A447-F7C9-D24A-9CC6-B4894BE4AA02}">
      <dgm:prSet/>
      <dgm:spPr/>
      <dgm:t>
        <a:bodyPr/>
        <a:lstStyle/>
        <a:p>
          <a:endParaRPr lang="en-US"/>
        </a:p>
      </dgm:t>
    </dgm:pt>
    <dgm:pt modelId="{6D583AB1-CBCD-B44F-A94F-2CA08236BB35}" type="sibTrans" cxnId="{9AC7A447-F7C9-D24A-9CC6-B4894BE4AA02}">
      <dgm:prSet/>
      <dgm:spPr/>
      <dgm:t>
        <a:bodyPr/>
        <a:lstStyle/>
        <a:p>
          <a:endParaRPr lang="en-US"/>
        </a:p>
      </dgm:t>
    </dgm:pt>
    <dgm:pt modelId="{AD58A075-E20F-2A41-88A8-BCA942126DC5}">
      <dgm:prSet custT="1"/>
      <dgm:spPr/>
      <dgm:t>
        <a:bodyPr/>
        <a:lstStyle/>
        <a:p>
          <a:r>
            <a:rPr lang="en-US" sz="1600" dirty="0"/>
            <a:t>Establish trust</a:t>
          </a:r>
        </a:p>
      </dgm:t>
    </dgm:pt>
    <dgm:pt modelId="{1E88C8EC-1549-F54D-801C-AA65218651D7}" type="parTrans" cxnId="{B4EBF735-CF32-3D48-9DBB-D9D1220F4FD5}">
      <dgm:prSet/>
      <dgm:spPr/>
      <dgm:t>
        <a:bodyPr/>
        <a:lstStyle/>
        <a:p>
          <a:endParaRPr lang="en-US"/>
        </a:p>
      </dgm:t>
    </dgm:pt>
    <dgm:pt modelId="{A0EB80DE-712A-B844-883D-F01DAF097381}" type="sibTrans" cxnId="{B4EBF735-CF32-3D48-9DBB-D9D1220F4FD5}">
      <dgm:prSet/>
      <dgm:spPr/>
      <dgm:t>
        <a:bodyPr/>
        <a:lstStyle/>
        <a:p>
          <a:endParaRPr lang="en-US"/>
        </a:p>
      </dgm:t>
    </dgm:pt>
    <dgm:pt modelId="{3B475991-B638-7D48-9E8D-A452A722177E}" type="pres">
      <dgm:prSet presAssocID="{C3170CAE-6D55-5F4A-9F29-9452F2A52EF5}" presName="outerComposite" presStyleCnt="0">
        <dgm:presLayoutVars>
          <dgm:chMax val="2"/>
          <dgm:animLvl val="lvl"/>
          <dgm:resizeHandles val="exact"/>
        </dgm:presLayoutVars>
      </dgm:prSet>
      <dgm:spPr/>
      <dgm:t>
        <a:bodyPr/>
        <a:lstStyle/>
        <a:p>
          <a:endParaRPr lang="en-US"/>
        </a:p>
      </dgm:t>
    </dgm:pt>
    <dgm:pt modelId="{8E4726F4-2B06-1249-A277-13786DCC2862}" type="pres">
      <dgm:prSet presAssocID="{C3170CAE-6D55-5F4A-9F29-9452F2A52EF5}" presName="dummyMaxCanvas" presStyleCnt="0"/>
      <dgm:spPr/>
    </dgm:pt>
    <dgm:pt modelId="{59D1232E-721F-6E46-B629-FB7D35D05051}" type="pres">
      <dgm:prSet presAssocID="{C3170CAE-6D55-5F4A-9F29-9452F2A52EF5}" presName="parentComposite" presStyleCnt="0"/>
      <dgm:spPr/>
    </dgm:pt>
    <dgm:pt modelId="{F5C1679C-4372-9F43-9EDF-68C9C499265B}" type="pres">
      <dgm:prSet presAssocID="{C3170CAE-6D55-5F4A-9F29-9452F2A52EF5}" presName="parent1" presStyleLbl="alignAccFollowNode1" presStyleIdx="0" presStyleCnt="4">
        <dgm:presLayoutVars>
          <dgm:chMax val="4"/>
        </dgm:presLayoutVars>
      </dgm:prSet>
      <dgm:spPr/>
      <dgm:t>
        <a:bodyPr/>
        <a:lstStyle/>
        <a:p>
          <a:endParaRPr lang="en-US"/>
        </a:p>
      </dgm:t>
    </dgm:pt>
    <dgm:pt modelId="{5CFD292B-20F8-F641-9767-4CF428533890}" type="pres">
      <dgm:prSet presAssocID="{C3170CAE-6D55-5F4A-9F29-9452F2A52EF5}" presName="parent2" presStyleLbl="alignAccFollowNode1" presStyleIdx="1" presStyleCnt="4">
        <dgm:presLayoutVars>
          <dgm:chMax val="4"/>
        </dgm:presLayoutVars>
      </dgm:prSet>
      <dgm:spPr/>
      <dgm:t>
        <a:bodyPr/>
        <a:lstStyle/>
        <a:p>
          <a:endParaRPr lang="en-US"/>
        </a:p>
      </dgm:t>
    </dgm:pt>
    <dgm:pt modelId="{55E14417-44CD-6B48-8839-1007592D0A12}" type="pres">
      <dgm:prSet presAssocID="{C3170CAE-6D55-5F4A-9F29-9452F2A52EF5}" presName="childrenComposite" presStyleCnt="0"/>
      <dgm:spPr/>
    </dgm:pt>
    <dgm:pt modelId="{0517147C-C664-7942-B1F9-CA275D1D0A89}" type="pres">
      <dgm:prSet presAssocID="{C3170CAE-6D55-5F4A-9F29-9452F2A52EF5}" presName="dummyMaxCanvas_ChildArea" presStyleCnt="0"/>
      <dgm:spPr/>
    </dgm:pt>
    <dgm:pt modelId="{9C4A1597-5628-934A-8EB9-11F552044A40}" type="pres">
      <dgm:prSet presAssocID="{C3170CAE-6D55-5F4A-9F29-9452F2A52EF5}" presName="fulcrum" presStyleLbl="alignAccFollowNode1" presStyleIdx="2" presStyleCnt="4"/>
      <dgm:spPr/>
    </dgm:pt>
    <dgm:pt modelId="{127F02A1-5696-EC49-821B-7EFB025A2159}" type="pres">
      <dgm:prSet presAssocID="{C3170CAE-6D55-5F4A-9F29-9452F2A52EF5}" presName="balance_41" presStyleLbl="alignAccFollowNode1" presStyleIdx="3" presStyleCnt="4">
        <dgm:presLayoutVars>
          <dgm:bulletEnabled val="1"/>
        </dgm:presLayoutVars>
      </dgm:prSet>
      <dgm:spPr/>
    </dgm:pt>
    <dgm:pt modelId="{A73BA5FE-1CA5-8741-A12A-C00690359922}" type="pres">
      <dgm:prSet presAssocID="{C3170CAE-6D55-5F4A-9F29-9452F2A52EF5}" presName="left_41_1" presStyleLbl="node1" presStyleIdx="0" presStyleCnt="5">
        <dgm:presLayoutVars>
          <dgm:bulletEnabled val="1"/>
        </dgm:presLayoutVars>
      </dgm:prSet>
      <dgm:spPr/>
      <dgm:t>
        <a:bodyPr/>
        <a:lstStyle/>
        <a:p>
          <a:endParaRPr lang="en-US"/>
        </a:p>
      </dgm:t>
    </dgm:pt>
    <dgm:pt modelId="{AF7B7ABE-D20A-2642-B81D-9F253DB28DED}" type="pres">
      <dgm:prSet presAssocID="{C3170CAE-6D55-5F4A-9F29-9452F2A52EF5}" presName="left_41_2" presStyleLbl="node1" presStyleIdx="1" presStyleCnt="5">
        <dgm:presLayoutVars>
          <dgm:bulletEnabled val="1"/>
        </dgm:presLayoutVars>
      </dgm:prSet>
      <dgm:spPr/>
      <dgm:t>
        <a:bodyPr/>
        <a:lstStyle/>
        <a:p>
          <a:endParaRPr lang="en-US"/>
        </a:p>
      </dgm:t>
    </dgm:pt>
    <dgm:pt modelId="{E439D1BD-5164-3D4E-AA9B-2CFD4A0786DF}" type="pres">
      <dgm:prSet presAssocID="{C3170CAE-6D55-5F4A-9F29-9452F2A52EF5}" presName="left_41_3" presStyleLbl="node1" presStyleIdx="2" presStyleCnt="5">
        <dgm:presLayoutVars>
          <dgm:bulletEnabled val="1"/>
        </dgm:presLayoutVars>
      </dgm:prSet>
      <dgm:spPr/>
      <dgm:t>
        <a:bodyPr/>
        <a:lstStyle/>
        <a:p>
          <a:endParaRPr lang="en-US"/>
        </a:p>
      </dgm:t>
    </dgm:pt>
    <dgm:pt modelId="{49ACD991-C00B-404D-B127-887FFEF6BFF0}" type="pres">
      <dgm:prSet presAssocID="{C3170CAE-6D55-5F4A-9F29-9452F2A52EF5}" presName="left_41_4" presStyleLbl="node1" presStyleIdx="3" presStyleCnt="5">
        <dgm:presLayoutVars>
          <dgm:bulletEnabled val="1"/>
        </dgm:presLayoutVars>
      </dgm:prSet>
      <dgm:spPr/>
      <dgm:t>
        <a:bodyPr/>
        <a:lstStyle/>
        <a:p>
          <a:endParaRPr lang="en-US"/>
        </a:p>
      </dgm:t>
    </dgm:pt>
    <dgm:pt modelId="{0D2F03A6-61A2-C544-B940-1A00B7572563}" type="pres">
      <dgm:prSet presAssocID="{C3170CAE-6D55-5F4A-9F29-9452F2A52EF5}" presName="right_41_1" presStyleLbl="node1" presStyleIdx="4" presStyleCnt="5">
        <dgm:presLayoutVars>
          <dgm:bulletEnabled val="1"/>
        </dgm:presLayoutVars>
      </dgm:prSet>
      <dgm:spPr/>
      <dgm:t>
        <a:bodyPr/>
        <a:lstStyle/>
        <a:p>
          <a:endParaRPr lang="en-US"/>
        </a:p>
      </dgm:t>
    </dgm:pt>
  </dgm:ptLst>
  <dgm:cxnLst>
    <dgm:cxn modelId="{8B5C6DBC-1CCC-BA4E-8D25-11D51D03DD67}" type="presOf" srcId="{978F856C-CAF0-3C45-A92E-920D2495D776}" destId="{F5C1679C-4372-9F43-9EDF-68C9C499265B}" srcOrd="0" destOrd="0" presId="urn:microsoft.com/office/officeart/2005/8/layout/balance1"/>
    <dgm:cxn modelId="{7506B1EC-56C0-0D42-9CAC-216D76D73A4D}" type="presOf" srcId="{E2C8DCF1-F725-FC4C-ADCF-59B6100BA3CA}" destId="{AF7B7ABE-D20A-2642-B81D-9F253DB28DED}" srcOrd="0" destOrd="0" presId="urn:microsoft.com/office/officeart/2005/8/layout/balance1"/>
    <dgm:cxn modelId="{ECB61EBF-1E2A-E24E-AA23-FDC6A5B7F3F6}" srcId="{AA0D3ABE-17B2-B241-B704-CEF812F35647}" destId="{46ACCD56-A5C8-734B-BC57-FF060781671D}" srcOrd="0" destOrd="0" parTransId="{85284132-008D-624F-B347-232D1CCB0F9C}" sibTransId="{943B638C-8F5C-D94D-8761-1F3343F36DED}"/>
    <dgm:cxn modelId="{1F726E11-7859-704D-9BC0-FA764EAB91A8}" srcId="{978F856C-CAF0-3C45-A92E-920D2495D776}" destId="{E2C8DCF1-F725-FC4C-ADCF-59B6100BA3CA}" srcOrd="1" destOrd="0" parTransId="{C87A0E6F-DA61-9A4E-9DFF-94095F7FF49C}" sibTransId="{FFCD45C9-4EF6-C54C-9BB2-405C61608DEB}"/>
    <dgm:cxn modelId="{B4EBF735-CF32-3D48-9DBB-D9D1220F4FD5}" srcId="{978F856C-CAF0-3C45-A92E-920D2495D776}" destId="{AD58A075-E20F-2A41-88A8-BCA942126DC5}" srcOrd="3" destOrd="0" parTransId="{1E88C8EC-1549-F54D-801C-AA65218651D7}" sibTransId="{A0EB80DE-712A-B844-883D-F01DAF097381}"/>
    <dgm:cxn modelId="{8CDEB029-1FF3-4A49-A8A0-587B292948EA}" type="presOf" srcId="{DC7D53B1-2070-DC49-BCEB-9CE3363CEA82}" destId="{A73BA5FE-1CA5-8741-A12A-C00690359922}" srcOrd="0" destOrd="0" presId="urn:microsoft.com/office/officeart/2005/8/layout/balance1"/>
    <dgm:cxn modelId="{14D13DC6-A4C7-A842-9E63-85721659F2B1}" type="presOf" srcId="{C3170CAE-6D55-5F4A-9F29-9452F2A52EF5}" destId="{3B475991-B638-7D48-9E8D-A452A722177E}" srcOrd="0" destOrd="0" presId="urn:microsoft.com/office/officeart/2005/8/layout/balance1"/>
    <dgm:cxn modelId="{25134BB3-2582-1848-9E0C-846ADF2BC86D}" type="presOf" srcId="{E6F9C8D5-B3EE-6E4A-BFDD-61AFE764908F}" destId="{E439D1BD-5164-3D4E-AA9B-2CFD4A0786DF}" srcOrd="0" destOrd="0" presId="urn:microsoft.com/office/officeart/2005/8/layout/balance1"/>
    <dgm:cxn modelId="{26D0EC66-C642-0B4E-9DC8-FD6D01387030}" srcId="{C3170CAE-6D55-5F4A-9F29-9452F2A52EF5}" destId="{AA0D3ABE-17B2-B241-B704-CEF812F35647}" srcOrd="1" destOrd="0" parTransId="{1BE3BB3B-FFF8-BE4C-A90A-ABD661AC9933}" sibTransId="{E9B0782B-0ABA-3E41-8EBB-DF883A8E58D1}"/>
    <dgm:cxn modelId="{93090061-FC61-584B-B19F-AF07C5F085B1}" srcId="{C3170CAE-6D55-5F4A-9F29-9452F2A52EF5}" destId="{978F856C-CAF0-3C45-A92E-920D2495D776}" srcOrd="0" destOrd="0" parTransId="{F35CF23C-D3EA-FE4D-AD6D-CFC9BD5FDD81}" sibTransId="{4AF0B241-657F-EF41-B923-B4D40F2F46A1}"/>
    <dgm:cxn modelId="{4AF2EFDE-F452-5B47-99A4-0DA974FBFD87}" srcId="{978F856C-CAF0-3C45-A92E-920D2495D776}" destId="{DC7D53B1-2070-DC49-BCEB-9CE3363CEA82}" srcOrd="0" destOrd="0" parTransId="{7A18AD05-0B34-9C4D-81A8-35A2011823A4}" sibTransId="{D75C9D28-7D97-CC41-8E4A-034E1855BD64}"/>
    <dgm:cxn modelId="{A48ED558-9D56-A94A-A397-F4A2060A66C9}" type="presOf" srcId="{AD58A075-E20F-2A41-88A8-BCA942126DC5}" destId="{49ACD991-C00B-404D-B127-887FFEF6BFF0}" srcOrd="0" destOrd="0" presId="urn:microsoft.com/office/officeart/2005/8/layout/balance1"/>
    <dgm:cxn modelId="{27EB0872-B6F0-A846-9C88-477D904CC76B}" type="presOf" srcId="{AA0D3ABE-17B2-B241-B704-CEF812F35647}" destId="{5CFD292B-20F8-F641-9767-4CF428533890}" srcOrd="0" destOrd="0" presId="urn:microsoft.com/office/officeart/2005/8/layout/balance1"/>
    <dgm:cxn modelId="{9AC7A447-F7C9-D24A-9CC6-B4894BE4AA02}" srcId="{978F856C-CAF0-3C45-A92E-920D2495D776}" destId="{E6F9C8D5-B3EE-6E4A-BFDD-61AFE764908F}" srcOrd="2" destOrd="0" parTransId="{4BF40E43-FE3D-634B-8E27-7787AE015DC5}" sibTransId="{6D583AB1-CBCD-B44F-A94F-2CA08236BB35}"/>
    <dgm:cxn modelId="{27BE589D-C539-644E-9750-03A36F2A6FBF}" type="presOf" srcId="{46ACCD56-A5C8-734B-BC57-FF060781671D}" destId="{0D2F03A6-61A2-C544-B940-1A00B7572563}" srcOrd="0" destOrd="0" presId="urn:microsoft.com/office/officeart/2005/8/layout/balance1"/>
    <dgm:cxn modelId="{B36B461C-6BA7-2743-BD6F-236149105F2E}" type="presParOf" srcId="{3B475991-B638-7D48-9E8D-A452A722177E}" destId="{8E4726F4-2B06-1249-A277-13786DCC2862}" srcOrd="0" destOrd="0" presId="urn:microsoft.com/office/officeart/2005/8/layout/balance1"/>
    <dgm:cxn modelId="{D61145DD-A8C8-E540-8293-9922666760FC}" type="presParOf" srcId="{3B475991-B638-7D48-9E8D-A452A722177E}" destId="{59D1232E-721F-6E46-B629-FB7D35D05051}" srcOrd="1" destOrd="0" presId="urn:microsoft.com/office/officeart/2005/8/layout/balance1"/>
    <dgm:cxn modelId="{C42C0E1D-4D38-7642-999A-E9C577F213B3}" type="presParOf" srcId="{59D1232E-721F-6E46-B629-FB7D35D05051}" destId="{F5C1679C-4372-9F43-9EDF-68C9C499265B}" srcOrd="0" destOrd="0" presId="urn:microsoft.com/office/officeart/2005/8/layout/balance1"/>
    <dgm:cxn modelId="{5102217D-119A-ED40-BDF5-3868DCFD348C}" type="presParOf" srcId="{59D1232E-721F-6E46-B629-FB7D35D05051}" destId="{5CFD292B-20F8-F641-9767-4CF428533890}" srcOrd="1" destOrd="0" presId="urn:microsoft.com/office/officeart/2005/8/layout/balance1"/>
    <dgm:cxn modelId="{CC0030F0-B2B6-F54C-AE12-C7797A537A1E}" type="presParOf" srcId="{3B475991-B638-7D48-9E8D-A452A722177E}" destId="{55E14417-44CD-6B48-8839-1007592D0A12}" srcOrd="2" destOrd="0" presId="urn:microsoft.com/office/officeart/2005/8/layout/balance1"/>
    <dgm:cxn modelId="{8FE9B428-FB51-F143-8128-7ED094972E98}" type="presParOf" srcId="{55E14417-44CD-6B48-8839-1007592D0A12}" destId="{0517147C-C664-7942-B1F9-CA275D1D0A89}" srcOrd="0" destOrd="0" presId="urn:microsoft.com/office/officeart/2005/8/layout/balance1"/>
    <dgm:cxn modelId="{622EC9DA-EA8E-3643-96B1-DDBF872686E1}" type="presParOf" srcId="{55E14417-44CD-6B48-8839-1007592D0A12}" destId="{9C4A1597-5628-934A-8EB9-11F552044A40}" srcOrd="1" destOrd="0" presId="urn:microsoft.com/office/officeart/2005/8/layout/balance1"/>
    <dgm:cxn modelId="{D232D3B1-A1EF-6C46-92A5-0CC332E5930D}" type="presParOf" srcId="{55E14417-44CD-6B48-8839-1007592D0A12}" destId="{127F02A1-5696-EC49-821B-7EFB025A2159}" srcOrd="2" destOrd="0" presId="urn:microsoft.com/office/officeart/2005/8/layout/balance1"/>
    <dgm:cxn modelId="{93D27779-040B-3D4B-A906-1B4ED243B044}" type="presParOf" srcId="{55E14417-44CD-6B48-8839-1007592D0A12}" destId="{A73BA5FE-1CA5-8741-A12A-C00690359922}" srcOrd="3" destOrd="0" presId="urn:microsoft.com/office/officeart/2005/8/layout/balance1"/>
    <dgm:cxn modelId="{69A15134-C514-C345-B1E4-EB640C2E62DF}" type="presParOf" srcId="{55E14417-44CD-6B48-8839-1007592D0A12}" destId="{AF7B7ABE-D20A-2642-B81D-9F253DB28DED}" srcOrd="4" destOrd="0" presId="urn:microsoft.com/office/officeart/2005/8/layout/balance1"/>
    <dgm:cxn modelId="{023F4580-5893-5C41-8033-5575F2B51A2F}" type="presParOf" srcId="{55E14417-44CD-6B48-8839-1007592D0A12}" destId="{E439D1BD-5164-3D4E-AA9B-2CFD4A0786DF}" srcOrd="5" destOrd="0" presId="urn:microsoft.com/office/officeart/2005/8/layout/balance1"/>
    <dgm:cxn modelId="{9CDEA8CB-FB2F-7147-8F28-5FB717FFFEBD}" type="presParOf" srcId="{55E14417-44CD-6B48-8839-1007592D0A12}" destId="{49ACD991-C00B-404D-B127-887FFEF6BFF0}" srcOrd="6" destOrd="0" presId="urn:microsoft.com/office/officeart/2005/8/layout/balance1"/>
    <dgm:cxn modelId="{0709706E-2BE6-B146-ACAE-E3F5BBFE71B4}" type="presParOf" srcId="{55E14417-44CD-6B48-8839-1007592D0A12}" destId="{0D2F03A6-61A2-C544-B940-1A00B7572563}"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1B5715-42A3-7E4F-AA2C-D7D0B982F8E6}" type="doc">
      <dgm:prSet loTypeId="urn:microsoft.com/office/officeart/2005/8/layout/hProcess9" loCatId="" qsTypeId="urn:microsoft.com/office/officeart/2005/8/quickstyle/simple4" qsCatId="simple" csTypeId="urn:microsoft.com/office/officeart/2005/8/colors/accent1_2" csCatId="accent1" phldr="1"/>
      <dgm:spPr/>
    </dgm:pt>
    <dgm:pt modelId="{28A87AC9-0755-FA4C-A916-0AFFD23018B7}">
      <dgm:prSet phldrT="[Text]"/>
      <dgm:spPr/>
      <dgm:t>
        <a:bodyPr/>
        <a:lstStyle/>
        <a:p>
          <a:r>
            <a:rPr lang="en-US" dirty="0"/>
            <a:t>Certification</a:t>
          </a:r>
        </a:p>
      </dgm:t>
    </dgm:pt>
    <dgm:pt modelId="{83F0B97B-DBE8-DE4D-9719-3FA1265FFF53}" type="parTrans" cxnId="{CC07E0DC-1A95-464D-813E-1AE90974F2AF}">
      <dgm:prSet/>
      <dgm:spPr/>
      <dgm:t>
        <a:bodyPr/>
        <a:lstStyle/>
        <a:p>
          <a:endParaRPr lang="en-US"/>
        </a:p>
      </dgm:t>
    </dgm:pt>
    <dgm:pt modelId="{2BA4FB54-B51A-3946-8FB0-37EEDB1E1281}" type="sibTrans" cxnId="{CC07E0DC-1A95-464D-813E-1AE90974F2AF}">
      <dgm:prSet/>
      <dgm:spPr/>
      <dgm:t>
        <a:bodyPr/>
        <a:lstStyle/>
        <a:p>
          <a:endParaRPr lang="en-US"/>
        </a:p>
      </dgm:t>
    </dgm:pt>
    <dgm:pt modelId="{2324BF06-B7B7-4A4D-B2EE-CA2202C55DC7}">
      <dgm:prSet phldrT="[Text]"/>
      <dgm:spPr/>
      <dgm:t>
        <a:bodyPr/>
        <a:lstStyle/>
        <a:p>
          <a:r>
            <a:rPr lang="en-US" dirty="0"/>
            <a:t>Application &amp; Supporting Documentation</a:t>
          </a:r>
        </a:p>
      </dgm:t>
    </dgm:pt>
    <dgm:pt modelId="{00639B88-F418-7040-AC1D-FB0DDED6F3A0}" type="parTrans" cxnId="{D79581D8-D163-7B48-A3E9-723C2D8BC16E}">
      <dgm:prSet/>
      <dgm:spPr/>
      <dgm:t>
        <a:bodyPr/>
        <a:lstStyle/>
        <a:p>
          <a:endParaRPr lang="en-US"/>
        </a:p>
      </dgm:t>
    </dgm:pt>
    <dgm:pt modelId="{BBCA1AA0-6BA4-6C48-BC27-04D42FC0D5C2}" type="sibTrans" cxnId="{D79581D8-D163-7B48-A3E9-723C2D8BC16E}">
      <dgm:prSet/>
      <dgm:spPr/>
      <dgm:t>
        <a:bodyPr/>
        <a:lstStyle/>
        <a:p>
          <a:endParaRPr lang="en-US"/>
        </a:p>
      </dgm:t>
    </dgm:pt>
    <dgm:pt modelId="{E2B25DD9-EB6F-684D-B508-FA6C3ED624DF}">
      <dgm:prSet phldrT="[Text]"/>
      <dgm:spPr/>
      <dgm:t>
        <a:bodyPr/>
        <a:lstStyle/>
        <a:p>
          <a:r>
            <a:rPr lang="en-US" dirty="0"/>
            <a:t>Decision by DHS</a:t>
          </a:r>
        </a:p>
      </dgm:t>
    </dgm:pt>
    <dgm:pt modelId="{C7483613-E08C-A043-8CB2-DF9B3A2251CA}" type="parTrans" cxnId="{016E483F-8A7C-8041-BE08-676E55955639}">
      <dgm:prSet/>
      <dgm:spPr/>
      <dgm:t>
        <a:bodyPr/>
        <a:lstStyle/>
        <a:p>
          <a:endParaRPr lang="en-US"/>
        </a:p>
      </dgm:t>
    </dgm:pt>
    <dgm:pt modelId="{91CE6C42-67FF-2449-B447-DBBFEB15061B}" type="sibTrans" cxnId="{016E483F-8A7C-8041-BE08-676E55955639}">
      <dgm:prSet/>
      <dgm:spPr/>
      <dgm:t>
        <a:bodyPr/>
        <a:lstStyle/>
        <a:p>
          <a:endParaRPr lang="en-US"/>
        </a:p>
      </dgm:t>
    </dgm:pt>
    <dgm:pt modelId="{4266CE10-3F44-3446-956A-7398D0A78D58}" type="pres">
      <dgm:prSet presAssocID="{A61B5715-42A3-7E4F-AA2C-D7D0B982F8E6}" presName="CompostProcess" presStyleCnt="0">
        <dgm:presLayoutVars>
          <dgm:dir/>
          <dgm:resizeHandles val="exact"/>
        </dgm:presLayoutVars>
      </dgm:prSet>
      <dgm:spPr/>
    </dgm:pt>
    <dgm:pt modelId="{EA67DD49-1C4A-6E4A-9B8A-B6EAC83D59FA}" type="pres">
      <dgm:prSet presAssocID="{A61B5715-42A3-7E4F-AA2C-D7D0B982F8E6}" presName="arrow" presStyleLbl="bgShp" presStyleIdx="0" presStyleCnt="1"/>
      <dgm:spPr/>
    </dgm:pt>
    <dgm:pt modelId="{C4E6DCF6-E6AA-2840-8FBF-B430FF91A269}" type="pres">
      <dgm:prSet presAssocID="{A61B5715-42A3-7E4F-AA2C-D7D0B982F8E6}" presName="linearProcess" presStyleCnt="0"/>
      <dgm:spPr/>
    </dgm:pt>
    <dgm:pt modelId="{4A67D618-5576-4A4A-838E-ACD14890F9AF}" type="pres">
      <dgm:prSet presAssocID="{28A87AC9-0755-FA4C-A916-0AFFD23018B7}" presName="textNode" presStyleLbl="node1" presStyleIdx="0" presStyleCnt="3">
        <dgm:presLayoutVars>
          <dgm:bulletEnabled val="1"/>
        </dgm:presLayoutVars>
      </dgm:prSet>
      <dgm:spPr/>
      <dgm:t>
        <a:bodyPr/>
        <a:lstStyle/>
        <a:p>
          <a:endParaRPr lang="en-US"/>
        </a:p>
      </dgm:t>
    </dgm:pt>
    <dgm:pt modelId="{3F06CBC4-5C9F-464A-9855-3222E6AC3021}" type="pres">
      <dgm:prSet presAssocID="{2BA4FB54-B51A-3946-8FB0-37EEDB1E1281}" presName="sibTrans" presStyleCnt="0"/>
      <dgm:spPr/>
    </dgm:pt>
    <dgm:pt modelId="{9052443F-297D-4F42-B234-B123F57026F4}" type="pres">
      <dgm:prSet presAssocID="{2324BF06-B7B7-4A4D-B2EE-CA2202C55DC7}" presName="textNode" presStyleLbl="node1" presStyleIdx="1" presStyleCnt="3">
        <dgm:presLayoutVars>
          <dgm:bulletEnabled val="1"/>
        </dgm:presLayoutVars>
      </dgm:prSet>
      <dgm:spPr/>
      <dgm:t>
        <a:bodyPr/>
        <a:lstStyle/>
        <a:p>
          <a:endParaRPr lang="en-US"/>
        </a:p>
      </dgm:t>
    </dgm:pt>
    <dgm:pt modelId="{8076EE0F-0C33-1C45-91BB-AD14F5A5F6E3}" type="pres">
      <dgm:prSet presAssocID="{BBCA1AA0-6BA4-6C48-BC27-04D42FC0D5C2}" presName="sibTrans" presStyleCnt="0"/>
      <dgm:spPr/>
    </dgm:pt>
    <dgm:pt modelId="{8CF13694-9DE2-BC4F-BB5F-BB1EB62E8451}" type="pres">
      <dgm:prSet presAssocID="{E2B25DD9-EB6F-684D-B508-FA6C3ED624DF}" presName="textNode" presStyleLbl="node1" presStyleIdx="2" presStyleCnt="3">
        <dgm:presLayoutVars>
          <dgm:bulletEnabled val="1"/>
        </dgm:presLayoutVars>
      </dgm:prSet>
      <dgm:spPr/>
      <dgm:t>
        <a:bodyPr/>
        <a:lstStyle/>
        <a:p>
          <a:endParaRPr lang="en-US"/>
        </a:p>
      </dgm:t>
    </dgm:pt>
  </dgm:ptLst>
  <dgm:cxnLst>
    <dgm:cxn modelId="{AABFFBBC-1511-4C45-9362-B34E0698D827}" type="presOf" srcId="{A61B5715-42A3-7E4F-AA2C-D7D0B982F8E6}" destId="{4266CE10-3F44-3446-956A-7398D0A78D58}" srcOrd="0" destOrd="0" presId="urn:microsoft.com/office/officeart/2005/8/layout/hProcess9"/>
    <dgm:cxn modelId="{016E483F-8A7C-8041-BE08-676E55955639}" srcId="{A61B5715-42A3-7E4F-AA2C-D7D0B982F8E6}" destId="{E2B25DD9-EB6F-684D-B508-FA6C3ED624DF}" srcOrd="2" destOrd="0" parTransId="{C7483613-E08C-A043-8CB2-DF9B3A2251CA}" sibTransId="{91CE6C42-67FF-2449-B447-DBBFEB15061B}"/>
    <dgm:cxn modelId="{23DC7B37-7D6A-4951-BABB-BF4B8C073C8B}" type="presOf" srcId="{2324BF06-B7B7-4A4D-B2EE-CA2202C55DC7}" destId="{9052443F-297D-4F42-B234-B123F57026F4}" srcOrd="0" destOrd="0" presId="urn:microsoft.com/office/officeart/2005/8/layout/hProcess9"/>
    <dgm:cxn modelId="{B3450499-9BEB-4E2E-8824-EAACBAD300E5}" type="presOf" srcId="{E2B25DD9-EB6F-684D-B508-FA6C3ED624DF}" destId="{8CF13694-9DE2-BC4F-BB5F-BB1EB62E8451}" srcOrd="0" destOrd="0" presId="urn:microsoft.com/office/officeart/2005/8/layout/hProcess9"/>
    <dgm:cxn modelId="{D8CD312A-10EA-4751-8114-D9D5A4C494A6}" type="presOf" srcId="{28A87AC9-0755-FA4C-A916-0AFFD23018B7}" destId="{4A67D618-5576-4A4A-838E-ACD14890F9AF}" srcOrd="0" destOrd="0" presId="urn:microsoft.com/office/officeart/2005/8/layout/hProcess9"/>
    <dgm:cxn modelId="{CC07E0DC-1A95-464D-813E-1AE90974F2AF}" srcId="{A61B5715-42A3-7E4F-AA2C-D7D0B982F8E6}" destId="{28A87AC9-0755-FA4C-A916-0AFFD23018B7}" srcOrd="0" destOrd="0" parTransId="{83F0B97B-DBE8-DE4D-9719-3FA1265FFF53}" sibTransId="{2BA4FB54-B51A-3946-8FB0-37EEDB1E1281}"/>
    <dgm:cxn modelId="{D79581D8-D163-7B48-A3E9-723C2D8BC16E}" srcId="{A61B5715-42A3-7E4F-AA2C-D7D0B982F8E6}" destId="{2324BF06-B7B7-4A4D-B2EE-CA2202C55DC7}" srcOrd="1" destOrd="0" parTransId="{00639B88-F418-7040-AC1D-FB0DDED6F3A0}" sibTransId="{BBCA1AA0-6BA4-6C48-BC27-04D42FC0D5C2}"/>
    <dgm:cxn modelId="{AE2DBE49-8FA9-4CB2-8205-E5D8296BEEED}" type="presParOf" srcId="{4266CE10-3F44-3446-956A-7398D0A78D58}" destId="{EA67DD49-1C4A-6E4A-9B8A-B6EAC83D59FA}" srcOrd="0" destOrd="0" presId="urn:microsoft.com/office/officeart/2005/8/layout/hProcess9"/>
    <dgm:cxn modelId="{03ADFDF9-0890-4A04-B0F3-C1946B37E3BA}" type="presParOf" srcId="{4266CE10-3F44-3446-956A-7398D0A78D58}" destId="{C4E6DCF6-E6AA-2840-8FBF-B430FF91A269}" srcOrd="1" destOrd="0" presId="urn:microsoft.com/office/officeart/2005/8/layout/hProcess9"/>
    <dgm:cxn modelId="{CD892427-69C8-48A9-BE00-8A8907CF8D10}" type="presParOf" srcId="{C4E6DCF6-E6AA-2840-8FBF-B430FF91A269}" destId="{4A67D618-5576-4A4A-838E-ACD14890F9AF}" srcOrd="0" destOrd="0" presId="urn:microsoft.com/office/officeart/2005/8/layout/hProcess9"/>
    <dgm:cxn modelId="{0C439818-D43B-4488-B1B0-FD81F24B55EF}" type="presParOf" srcId="{C4E6DCF6-E6AA-2840-8FBF-B430FF91A269}" destId="{3F06CBC4-5C9F-464A-9855-3222E6AC3021}" srcOrd="1" destOrd="0" presId="urn:microsoft.com/office/officeart/2005/8/layout/hProcess9"/>
    <dgm:cxn modelId="{546AA0CE-FFA8-426F-9FAD-9FC1F9A17D9F}" type="presParOf" srcId="{C4E6DCF6-E6AA-2840-8FBF-B430FF91A269}" destId="{9052443F-297D-4F42-B234-B123F57026F4}" srcOrd="2" destOrd="0" presId="urn:microsoft.com/office/officeart/2005/8/layout/hProcess9"/>
    <dgm:cxn modelId="{4E960CBB-7C31-4CFB-A1A0-579EDD448F1C}" type="presParOf" srcId="{C4E6DCF6-E6AA-2840-8FBF-B430FF91A269}" destId="{8076EE0F-0C33-1C45-91BB-AD14F5A5F6E3}" srcOrd="3" destOrd="0" presId="urn:microsoft.com/office/officeart/2005/8/layout/hProcess9"/>
    <dgm:cxn modelId="{2AC48AC9-ABF6-4D6E-BB13-8EF97DAA6224}" type="presParOf" srcId="{C4E6DCF6-E6AA-2840-8FBF-B430FF91A269}" destId="{8CF13694-9DE2-BC4F-BB5F-BB1EB62E845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170CAE-6D55-5F4A-9F29-9452F2A52EF5}" type="doc">
      <dgm:prSet loTypeId="urn:microsoft.com/office/officeart/2005/8/layout/balance1" loCatId="" qsTypeId="urn:microsoft.com/office/officeart/2005/8/quickstyle/simple4" qsCatId="simple" csTypeId="urn:microsoft.com/office/officeart/2005/8/colors/accent1_2" csCatId="accent1" phldr="1"/>
      <dgm:spPr/>
      <dgm:t>
        <a:bodyPr/>
        <a:lstStyle/>
        <a:p>
          <a:endParaRPr lang="en-US"/>
        </a:p>
      </dgm:t>
    </dgm:pt>
    <dgm:pt modelId="{978F856C-CAF0-3C45-A92E-920D2495D776}">
      <dgm:prSet phldrT="[Text]"/>
      <dgm:spPr/>
      <dgm:t>
        <a:bodyPr/>
        <a:lstStyle/>
        <a:p>
          <a:r>
            <a:rPr lang="en-US" dirty="0"/>
            <a:t>PROS</a:t>
          </a:r>
        </a:p>
      </dgm:t>
    </dgm:pt>
    <dgm:pt modelId="{F35CF23C-D3EA-FE4D-AD6D-CFC9BD5FDD81}" type="parTrans" cxnId="{93090061-FC61-584B-B19F-AF07C5F085B1}">
      <dgm:prSet/>
      <dgm:spPr/>
      <dgm:t>
        <a:bodyPr/>
        <a:lstStyle/>
        <a:p>
          <a:endParaRPr lang="en-US"/>
        </a:p>
      </dgm:t>
    </dgm:pt>
    <dgm:pt modelId="{4AF0B241-657F-EF41-B923-B4D40F2F46A1}" type="sibTrans" cxnId="{93090061-FC61-584B-B19F-AF07C5F085B1}">
      <dgm:prSet/>
      <dgm:spPr/>
      <dgm:t>
        <a:bodyPr/>
        <a:lstStyle/>
        <a:p>
          <a:endParaRPr lang="en-US"/>
        </a:p>
      </dgm:t>
    </dgm:pt>
    <dgm:pt modelId="{DC7D53B1-2070-DC49-BCEB-9CE3363CEA82}">
      <dgm:prSet phldrT="[Text]" custT="1"/>
      <dgm:spPr/>
      <dgm:t>
        <a:bodyPr/>
        <a:lstStyle/>
        <a:p>
          <a:r>
            <a:rPr lang="en-US" sz="2000" dirty="0"/>
            <a:t>Protect from deportation</a:t>
          </a:r>
        </a:p>
      </dgm:t>
    </dgm:pt>
    <dgm:pt modelId="{7A18AD05-0B34-9C4D-81A8-35A2011823A4}" type="parTrans" cxnId="{4AF2EFDE-F452-5B47-99A4-0DA974FBFD87}">
      <dgm:prSet/>
      <dgm:spPr/>
      <dgm:t>
        <a:bodyPr/>
        <a:lstStyle/>
        <a:p>
          <a:endParaRPr lang="en-US"/>
        </a:p>
      </dgm:t>
    </dgm:pt>
    <dgm:pt modelId="{D75C9D28-7D97-CC41-8E4A-034E1855BD64}" type="sibTrans" cxnId="{4AF2EFDE-F452-5B47-99A4-0DA974FBFD87}">
      <dgm:prSet/>
      <dgm:spPr/>
      <dgm:t>
        <a:bodyPr/>
        <a:lstStyle/>
        <a:p>
          <a:endParaRPr lang="en-US"/>
        </a:p>
      </dgm:t>
    </dgm:pt>
    <dgm:pt modelId="{E2C8DCF1-F725-FC4C-ADCF-59B6100BA3CA}">
      <dgm:prSet phldrT="[Text]" custT="1"/>
      <dgm:spPr/>
      <dgm:t>
        <a:bodyPr/>
        <a:lstStyle/>
        <a:p>
          <a:r>
            <a:rPr lang="en-US" sz="2000" dirty="0"/>
            <a:t>Protect from offender</a:t>
          </a:r>
        </a:p>
      </dgm:t>
    </dgm:pt>
    <dgm:pt modelId="{C87A0E6F-DA61-9A4E-9DFF-94095F7FF49C}" type="parTrans" cxnId="{1F726E11-7859-704D-9BC0-FA764EAB91A8}">
      <dgm:prSet/>
      <dgm:spPr/>
      <dgm:t>
        <a:bodyPr/>
        <a:lstStyle/>
        <a:p>
          <a:endParaRPr lang="en-US"/>
        </a:p>
      </dgm:t>
    </dgm:pt>
    <dgm:pt modelId="{FFCD45C9-4EF6-C54C-9BB2-405C61608DEB}" type="sibTrans" cxnId="{1F726E11-7859-704D-9BC0-FA764EAB91A8}">
      <dgm:prSet/>
      <dgm:spPr/>
      <dgm:t>
        <a:bodyPr/>
        <a:lstStyle/>
        <a:p>
          <a:endParaRPr lang="en-US"/>
        </a:p>
      </dgm:t>
    </dgm:pt>
    <dgm:pt modelId="{AA0D3ABE-17B2-B241-B704-CEF812F35647}">
      <dgm:prSet phldrT="[Text]"/>
      <dgm:spPr/>
      <dgm:t>
        <a:bodyPr/>
        <a:lstStyle/>
        <a:p>
          <a:r>
            <a:rPr lang="en-US" dirty="0"/>
            <a:t>CONS</a:t>
          </a:r>
        </a:p>
      </dgm:t>
    </dgm:pt>
    <dgm:pt modelId="{1BE3BB3B-FFF8-BE4C-A90A-ABD661AC9933}" type="parTrans" cxnId="{26D0EC66-C642-0B4E-9DC8-FD6D01387030}">
      <dgm:prSet/>
      <dgm:spPr/>
      <dgm:t>
        <a:bodyPr/>
        <a:lstStyle/>
        <a:p>
          <a:endParaRPr lang="en-US"/>
        </a:p>
      </dgm:t>
    </dgm:pt>
    <dgm:pt modelId="{E9B0782B-0ABA-3E41-8EBB-DF883A8E58D1}" type="sibTrans" cxnId="{26D0EC66-C642-0B4E-9DC8-FD6D01387030}">
      <dgm:prSet/>
      <dgm:spPr/>
      <dgm:t>
        <a:bodyPr/>
        <a:lstStyle/>
        <a:p>
          <a:endParaRPr lang="en-US"/>
        </a:p>
      </dgm:t>
    </dgm:pt>
    <dgm:pt modelId="{46ACCD56-A5C8-734B-BC57-FF060781671D}">
      <dgm:prSet phldrT="[Text]" custT="1"/>
      <dgm:spPr/>
      <dgm:t>
        <a:bodyPr/>
        <a:lstStyle/>
        <a:p>
          <a:r>
            <a:rPr lang="en-US" sz="2000" dirty="0"/>
            <a:t>Accusation that victim is lying for immigration benefit</a:t>
          </a:r>
        </a:p>
      </dgm:t>
    </dgm:pt>
    <dgm:pt modelId="{85284132-008D-624F-B347-232D1CCB0F9C}" type="parTrans" cxnId="{ECB61EBF-1E2A-E24E-AA23-FDC6A5B7F3F6}">
      <dgm:prSet/>
      <dgm:spPr/>
      <dgm:t>
        <a:bodyPr/>
        <a:lstStyle/>
        <a:p>
          <a:endParaRPr lang="en-US"/>
        </a:p>
      </dgm:t>
    </dgm:pt>
    <dgm:pt modelId="{943B638C-8F5C-D94D-8761-1F3343F36DED}" type="sibTrans" cxnId="{ECB61EBF-1E2A-E24E-AA23-FDC6A5B7F3F6}">
      <dgm:prSet/>
      <dgm:spPr/>
      <dgm:t>
        <a:bodyPr/>
        <a:lstStyle/>
        <a:p>
          <a:endParaRPr lang="en-US"/>
        </a:p>
      </dgm:t>
    </dgm:pt>
    <dgm:pt modelId="{E6F9C8D5-B3EE-6E4A-BFDD-61AFE764908F}">
      <dgm:prSet custT="1"/>
      <dgm:spPr/>
      <dgm:t>
        <a:bodyPr/>
        <a:lstStyle/>
        <a:p>
          <a:r>
            <a:rPr lang="en-US" sz="2400" dirty="0"/>
            <a:t>Build rapport</a:t>
          </a:r>
        </a:p>
      </dgm:t>
    </dgm:pt>
    <dgm:pt modelId="{4BF40E43-FE3D-634B-8E27-7787AE015DC5}" type="parTrans" cxnId="{9AC7A447-F7C9-D24A-9CC6-B4894BE4AA02}">
      <dgm:prSet/>
      <dgm:spPr/>
      <dgm:t>
        <a:bodyPr/>
        <a:lstStyle/>
        <a:p>
          <a:endParaRPr lang="en-US"/>
        </a:p>
      </dgm:t>
    </dgm:pt>
    <dgm:pt modelId="{6D583AB1-CBCD-B44F-A94F-2CA08236BB35}" type="sibTrans" cxnId="{9AC7A447-F7C9-D24A-9CC6-B4894BE4AA02}">
      <dgm:prSet/>
      <dgm:spPr/>
      <dgm:t>
        <a:bodyPr/>
        <a:lstStyle/>
        <a:p>
          <a:endParaRPr lang="en-US"/>
        </a:p>
      </dgm:t>
    </dgm:pt>
    <dgm:pt modelId="{AD58A075-E20F-2A41-88A8-BCA942126DC5}">
      <dgm:prSet custT="1"/>
      <dgm:spPr/>
      <dgm:t>
        <a:bodyPr/>
        <a:lstStyle/>
        <a:p>
          <a:r>
            <a:rPr lang="en-US" sz="2400" dirty="0"/>
            <a:t>Establish trust</a:t>
          </a:r>
        </a:p>
      </dgm:t>
    </dgm:pt>
    <dgm:pt modelId="{1E88C8EC-1549-F54D-801C-AA65218651D7}" type="parTrans" cxnId="{B4EBF735-CF32-3D48-9DBB-D9D1220F4FD5}">
      <dgm:prSet/>
      <dgm:spPr/>
      <dgm:t>
        <a:bodyPr/>
        <a:lstStyle/>
        <a:p>
          <a:endParaRPr lang="en-US"/>
        </a:p>
      </dgm:t>
    </dgm:pt>
    <dgm:pt modelId="{A0EB80DE-712A-B844-883D-F01DAF097381}" type="sibTrans" cxnId="{B4EBF735-CF32-3D48-9DBB-D9D1220F4FD5}">
      <dgm:prSet/>
      <dgm:spPr/>
      <dgm:t>
        <a:bodyPr/>
        <a:lstStyle/>
        <a:p>
          <a:endParaRPr lang="en-US"/>
        </a:p>
      </dgm:t>
    </dgm:pt>
    <dgm:pt modelId="{3B475991-B638-7D48-9E8D-A452A722177E}" type="pres">
      <dgm:prSet presAssocID="{C3170CAE-6D55-5F4A-9F29-9452F2A52EF5}" presName="outerComposite" presStyleCnt="0">
        <dgm:presLayoutVars>
          <dgm:chMax val="2"/>
          <dgm:animLvl val="lvl"/>
          <dgm:resizeHandles val="exact"/>
        </dgm:presLayoutVars>
      </dgm:prSet>
      <dgm:spPr/>
      <dgm:t>
        <a:bodyPr/>
        <a:lstStyle/>
        <a:p>
          <a:endParaRPr lang="en-US"/>
        </a:p>
      </dgm:t>
    </dgm:pt>
    <dgm:pt modelId="{8E4726F4-2B06-1249-A277-13786DCC2862}" type="pres">
      <dgm:prSet presAssocID="{C3170CAE-6D55-5F4A-9F29-9452F2A52EF5}" presName="dummyMaxCanvas" presStyleCnt="0"/>
      <dgm:spPr/>
    </dgm:pt>
    <dgm:pt modelId="{59D1232E-721F-6E46-B629-FB7D35D05051}" type="pres">
      <dgm:prSet presAssocID="{C3170CAE-6D55-5F4A-9F29-9452F2A52EF5}" presName="parentComposite" presStyleCnt="0"/>
      <dgm:spPr/>
    </dgm:pt>
    <dgm:pt modelId="{F5C1679C-4372-9F43-9EDF-68C9C499265B}" type="pres">
      <dgm:prSet presAssocID="{C3170CAE-6D55-5F4A-9F29-9452F2A52EF5}" presName="parent1" presStyleLbl="alignAccFollowNode1" presStyleIdx="0" presStyleCnt="4" custScaleY="54263">
        <dgm:presLayoutVars>
          <dgm:chMax val="4"/>
        </dgm:presLayoutVars>
      </dgm:prSet>
      <dgm:spPr/>
      <dgm:t>
        <a:bodyPr/>
        <a:lstStyle/>
        <a:p>
          <a:endParaRPr lang="en-US"/>
        </a:p>
      </dgm:t>
    </dgm:pt>
    <dgm:pt modelId="{5CFD292B-20F8-F641-9767-4CF428533890}" type="pres">
      <dgm:prSet presAssocID="{C3170CAE-6D55-5F4A-9F29-9452F2A52EF5}" presName="parent2" presStyleLbl="alignAccFollowNode1" presStyleIdx="1" presStyleCnt="4" custScaleX="99914" custScaleY="54200">
        <dgm:presLayoutVars>
          <dgm:chMax val="4"/>
        </dgm:presLayoutVars>
      </dgm:prSet>
      <dgm:spPr/>
      <dgm:t>
        <a:bodyPr/>
        <a:lstStyle/>
        <a:p>
          <a:endParaRPr lang="en-US"/>
        </a:p>
      </dgm:t>
    </dgm:pt>
    <dgm:pt modelId="{55E14417-44CD-6B48-8839-1007592D0A12}" type="pres">
      <dgm:prSet presAssocID="{C3170CAE-6D55-5F4A-9F29-9452F2A52EF5}" presName="childrenComposite" presStyleCnt="0"/>
      <dgm:spPr/>
    </dgm:pt>
    <dgm:pt modelId="{0517147C-C664-7942-B1F9-CA275D1D0A89}" type="pres">
      <dgm:prSet presAssocID="{C3170CAE-6D55-5F4A-9F29-9452F2A52EF5}" presName="dummyMaxCanvas_ChildArea" presStyleCnt="0"/>
      <dgm:spPr/>
    </dgm:pt>
    <dgm:pt modelId="{9C4A1597-5628-934A-8EB9-11F552044A40}" type="pres">
      <dgm:prSet presAssocID="{C3170CAE-6D55-5F4A-9F29-9452F2A52EF5}" presName="fulcrum" presStyleLbl="alignAccFollowNode1" presStyleIdx="2" presStyleCnt="4"/>
      <dgm:spPr/>
    </dgm:pt>
    <dgm:pt modelId="{127F02A1-5696-EC49-821B-7EFB025A2159}" type="pres">
      <dgm:prSet presAssocID="{C3170CAE-6D55-5F4A-9F29-9452F2A52EF5}" presName="balance_41" presStyleLbl="alignAccFollowNode1" presStyleIdx="3" presStyleCnt="4">
        <dgm:presLayoutVars>
          <dgm:bulletEnabled val="1"/>
        </dgm:presLayoutVars>
      </dgm:prSet>
      <dgm:spPr/>
    </dgm:pt>
    <dgm:pt modelId="{A73BA5FE-1CA5-8741-A12A-C00690359922}" type="pres">
      <dgm:prSet presAssocID="{C3170CAE-6D55-5F4A-9F29-9452F2A52EF5}" presName="left_41_1" presStyleLbl="node1" presStyleIdx="0" presStyleCnt="5">
        <dgm:presLayoutVars>
          <dgm:bulletEnabled val="1"/>
        </dgm:presLayoutVars>
      </dgm:prSet>
      <dgm:spPr/>
      <dgm:t>
        <a:bodyPr/>
        <a:lstStyle/>
        <a:p>
          <a:endParaRPr lang="en-US"/>
        </a:p>
      </dgm:t>
    </dgm:pt>
    <dgm:pt modelId="{AF7B7ABE-D20A-2642-B81D-9F253DB28DED}" type="pres">
      <dgm:prSet presAssocID="{C3170CAE-6D55-5F4A-9F29-9452F2A52EF5}" presName="left_41_2" presStyleLbl="node1" presStyleIdx="1" presStyleCnt="5">
        <dgm:presLayoutVars>
          <dgm:bulletEnabled val="1"/>
        </dgm:presLayoutVars>
      </dgm:prSet>
      <dgm:spPr/>
      <dgm:t>
        <a:bodyPr/>
        <a:lstStyle/>
        <a:p>
          <a:endParaRPr lang="en-US"/>
        </a:p>
      </dgm:t>
    </dgm:pt>
    <dgm:pt modelId="{E439D1BD-5164-3D4E-AA9B-2CFD4A0786DF}" type="pres">
      <dgm:prSet presAssocID="{C3170CAE-6D55-5F4A-9F29-9452F2A52EF5}" presName="left_41_3" presStyleLbl="node1" presStyleIdx="2" presStyleCnt="5">
        <dgm:presLayoutVars>
          <dgm:bulletEnabled val="1"/>
        </dgm:presLayoutVars>
      </dgm:prSet>
      <dgm:spPr/>
      <dgm:t>
        <a:bodyPr/>
        <a:lstStyle/>
        <a:p>
          <a:endParaRPr lang="en-US"/>
        </a:p>
      </dgm:t>
    </dgm:pt>
    <dgm:pt modelId="{49ACD991-C00B-404D-B127-887FFEF6BFF0}" type="pres">
      <dgm:prSet presAssocID="{C3170CAE-6D55-5F4A-9F29-9452F2A52EF5}" presName="left_41_4" presStyleLbl="node1" presStyleIdx="3" presStyleCnt="5">
        <dgm:presLayoutVars>
          <dgm:bulletEnabled val="1"/>
        </dgm:presLayoutVars>
      </dgm:prSet>
      <dgm:spPr/>
      <dgm:t>
        <a:bodyPr/>
        <a:lstStyle/>
        <a:p>
          <a:endParaRPr lang="en-US"/>
        </a:p>
      </dgm:t>
    </dgm:pt>
    <dgm:pt modelId="{0D2F03A6-61A2-C544-B940-1A00B7572563}" type="pres">
      <dgm:prSet presAssocID="{C3170CAE-6D55-5F4A-9F29-9452F2A52EF5}" presName="right_41_1" presStyleLbl="node1" presStyleIdx="4" presStyleCnt="5" custScaleY="225022" custLinFactNeighborX="-2812" custLinFactNeighborY="-62424">
        <dgm:presLayoutVars>
          <dgm:bulletEnabled val="1"/>
        </dgm:presLayoutVars>
      </dgm:prSet>
      <dgm:spPr/>
      <dgm:t>
        <a:bodyPr/>
        <a:lstStyle/>
        <a:p>
          <a:endParaRPr lang="en-US"/>
        </a:p>
      </dgm:t>
    </dgm:pt>
  </dgm:ptLst>
  <dgm:cxnLst>
    <dgm:cxn modelId="{92DC9CD5-8450-1A40-B2EE-75E03ABA5F8D}" type="presOf" srcId="{AA0D3ABE-17B2-B241-B704-CEF812F35647}" destId="{5CFD292B-20F8-F641-9767-4CF428533890}" srcOrd="0" destOrd="0" presId="urn:microsoft.com/office/officeart/2005/8/layout/balance1"/>
    <dgm:cxn modelId="{ECB61EBF-1E2A-E24E-AA23-FDC6A5B7F3F6}" srcId="{AA0D3ABE-17B2-B241-B704-CEF812F35647}" destId="{46ACCD56-A5C8-734B-BC57-FF060781671D}" srcOrd="0" destOrd="0" parTransId="{85284132-008D-624F-B347-232D1CCB0F9C}" sibTransId="{943B638C-8F5C-D94D-8761-1F3343F36DED}"/>
    <dgm:cxn modelId="{662C4966-8687-AE4F-BBAF-A6CCA7CCADF2}" type="presOf" srcId="{E2C8DCF1-F725-FC4C-ADCF-59B6100BA3CA}" destId="{AF7B7ABE-D20A-2642-B81D-9F253DB28DED}" srcOrd="0" destOrd="0" presId="urn:microsoft.com/office/officeart/2005/8/layout/balance1"/>
    <dgm:cxn modelId="{1F726E11-7859-704D-9BC0-FA764EAB91A8}" srcId="{978F856C-CAF0-3C45-A92E-920D2495D776}" destId="{E2C8DCF1-F725-FC4C-ADCF-59B6100BA3CA}" srcOrd="1" destOrd="0" parTransId="{C87A0E6F-DA61-9A4E-9DFF-94095F7FF49C}" sibTransId="{FFCD45C9-4EF6-C54C-9BB2-405C61608DEB}"/>
    <dgm:cxn modelId="{B4EBF735-CF32-3D48-9DBB-D9D1220F4FD5}" srcId="{978F856C-CAF0-3C45-A92E-920D2495D776}" destId="{AD58A075-E20F-2A41-88A8-BCA942126DC5}" srcOrd="3" destOrd="0" parTransId="{1E88C8EC-1549-F54D-801C-AA65218651D7}" sibTransId="{A0EB80DE-712A-B844-883D-F01DAF097381}"/>
    <dgm:cxn modelId="{C7F55945-472C-1F42-8C0A-D2323DEF4D64}" type="presOf" srcId="{AD58A075-E20F-2A41-88A8-BCA942126DC5}" destId="{49ACD991-C00B-404D-B127-887FFEF6BFF0}" srcOrd="0" destOrd="0" presId="urn:microsoft.com/office/officeart/2005/8/layout/balance1"/>
    <dgm:cxn modelId="{96363E82-D0F7-014D-8039-31D199C23F39}" type="presOf" srcId="{C3170CAE-6D55-5F4A-9F29-9452F2A52EF5}" destId="{3B475991-B638-7D48-9E8D-A452A722177E}" srcOrd="0" destOrd="0" presId="urn:microsoft.com/office/officeart/2005/8/layout/balance1"/>
    <dgm:cxn modelId="{F8316519-67C4-D743-9246-129DA5A40332}" type="presOf" srcId="{DC7D53B1-2070-DC49-BCEB-9CE3363CEA82}" destId="{A73BA5FE-1CA5-8741-A12A-C00690359922}" srcOrd="0" destOrd="0" presId="urn:microsoft.com/office/officeart/2005/8/layout/balance1"/>
    <dgm:cxn modelId="{FDD2F0DB-7126-204B-B7A4-D5A3F308079B}" type="presOf" srcId="{978F856C-CAF0-3C45-A92E-920D2495D776}" destId="{F5C1679C-4372-9F43-9EDF-68C9C499265B}" srcOrd="0" destOrd="0" presId="urn:microsoft.com/office/officeart/2005/8/layout/balance1"/>
    <dgm:cxn modelId="{EC9811B2-FCE8-E342-97CD-A5ACBA59B265}" type="presOf" srcId="{46ACCD56-A5C8-734B-BC57-FF060781671D}" destId="{0D2F03A6-61A2-C544-B940-1A00B7572563}" srcOrd="0" destOrd="0" presId="urn:microsoft.com/office/officeart/2005/8/layout/balance1"/>
    <dgm:cxn modelId="{26D0EC66-C642-0B4E-9DC8-FD6D01387030}" srcId="{C3170CAE-6D55-5F4A-9F29-9452F2A52EF5}" destId="{AA0D3ABE-17B2-B241-B704-CEF812F35647}" srcOrd="1" destOrd="0" parTransId="{1BE3BB3B-FFF8-BE4C-A90A-ABD661AC9933}" sibTransId="{E9B0782B-0ABA-3E41-8EBB-DF883A8E58D1}"/>
    <dgm:cxn modelId="{93090061-FC61-584B-B19F-AF07C5F085B1}" srcId="{C3170CAE-6D55-5F4A-9F29-9452F2A52EF5}" destId="{978F856C-CAF0-3C45-A92E-920D2495D776}" srcOrd="0" destOrd="0" parTransId="{F35CF23C-D3EA-FE4D-AD6D-CFC9BD5FDD81}" sibTransId="{4AF0B241-657F-EF41-B923-B4D40F2F46A1}"/>
    <dgm:cxn modelId="{4AF2EFDE-F452-5B47-99A4-0DA974FBFD87}" srcId="{978F856C-CAF0-3C45-A92E-920D2495D776}" destId="{DC7D53B1-2070-DC49-BCEB-9CE3363CEA82}" srcOrd="0" destOrd="0" parTransId="{7A18AD05-0B34-9C4D-81A8-35A2011823A4}" sibTransId="{D75C9D28-7D97-CC41-8E4A-034E1855BD64}"/>
    <dgm:cxn modelId="{9AC7A447-F7C9-D24A-9CC6-B4894BE4AA02}" srcId="{978F856C-CAF0-3C45-A92E-920D2495D776}" destId="{E6F9C8D5-B3EE-6E4A-BFDD-61AFE764908F}" srcOrd="2" destOrd="0" parTransId="{4BF40E43-FE3D-634B-8E27-7787AE015DC5}" sibTransId="{6D583AB1-CBCD-B44F-A94F-2CA08236BB35}"/>
    <dgm:cxn modelId="{D425D981-4219-6A42-8023-4B6441A2FC8E}" type="presOf" srcId="{E6F9C8D5-B3EE-6E4A-BFDD-61AFE764908F}" destId="{E439D1BD-5164-3D4E-AA9B-2CFD4A0786DF}" srcOrd="0" destOrd="0" presId="urn:microsoft.com/office/officeart/2005/8/layout/balance1"/>
    <dgm:cxn modelId="{B6A5D8E6-BE0F-F44E-884C-2DFEE9F67282}" type="presParOf" srcId="{3B475991-B638-7D48-9E8D-A452A722177E}" destId="{8E4726F4-2B06-1249-A277-13786DCC2862}" srcOrd="0" destOrd="0" presId="urn:microsoft.com/office/officeart/2005/8/layout/balance1"/>
    <dgm:cxn modelId="{CBCEC569-DF1B-4E4C-A908-47F5BD02F26F}" type="presParOf" srcId="{3B475991-B638-7D48-9E8D-A452A722177E}" destId="{59D1232E-721F-6E46-B629-FB7D35D05051}" srcOrd="1" destOrd="0" presId="urn:microsoft.com/office/officeart/2005/8/layout/balance1"/>
    <dgm:cxn modelId="{9E62C576-84AD-4A4A-A6C4-F621EF32D6B3}" type="presParOf" srcId="{59D1232E-721F-6E46-B629-FB7D35D05051}" destId="{F5C1679C-4372-9F43-9EDF-68C9C499265B}" srcOrd="0" destOrd="0" presId="urn:microsoft.com/office/officeart/2005/8/layout/balance1"/>
    <dgm:cxn modelId="{F9BF2B56-60B0-024E-A1EE-D221ECDB8336}" type="presParOf" srcId="{59D1232E-721F-6E46-B629-FB7D35D05051}" destId="{5CFD292B-20F8-F641-9767-4CF428533890}" srcOrd="1" destOrd="0" presId="urn:microsoft.com/office/officeart/2005/8/layout/balance1"/>
    <dgm:cxn modelId="{3A86069F-142D-7845-A6EB-08D5858A735C}" type="presParOf" srcId="{3B475991-B638-7D48-9E8D-A452A722177E}" destId="{55E14417-44CD-6B48-8839-1007592D0A12}" srcOrd="2" destOrd="0" presId="urn:microsoft.com/office/officeart/2005/8/layout/balance1"/>
    <dgm:cxn modelId="{7996E156-AFDC-0B44-BC92-C18176A5DB81}" type="presParOf" srcId="{55E14417-44CD-6B48-8839-1007592D0A12}" destId="{0517147C-C664-7942-B1F9-CA275D1D0A89}" srcOrd="0" destOrd="0" presId="urn:microsoft.com/office/officeart/2005/8/layout/balance1"/>
    <dgm:cxn modelId="{0B40675C-C937-E345-B036-7217DCB5E402}" type="presParOf" srcId="{55E14417-44CD-6B48-8839-1007592D0A12}" destId="{9C4A1597-5628-934A-8EB9-11F552044A40}" srcOrd="1" destOrd="0" presId="urn:microsoft.com/office/officeart/2005/8/layout/balance1"/>
    <dgm:cxn modelId="{6AE3B38D-478F-5D40-89AC-2488CCD2C7D7}" type="presParOf" srcId="{55E14417-44CD-6B48-8839-1007592D0A12}" destId="{127F02A1-5696-EC49-821B-7EFB025A2159}" srcOrd="2" destOrd="0" presId="urn:microsoft.com/office/officeart/2005/8/layout/balance1"/>
    <dgm:cxn modelId="{3C17D917-D1A5-3048-B8C1-F8639C57B1AD}" type="presParOf" srcId="{55E14417-44CD-6B48-8839-1007592D0A12}" destId="{A73BA5FE-1CA5-8741-A12A-C00690359922}" srcOrd="3" destOrd="0" presId="urn:microsoft.com/office/officeart/2005/8/layout/balance1"/>
    <dgm:cxn modelId="{35F418A5-ED8A-4049-A201-2EABC371FA43}" type="presParOf" srcId="{55E14417-44CD-6B48-8839-1007592D0A12}" destId="{AF7B7ABE-D20A-2642-B81D-9F253DB28DED}" srcOrd="4" destOrd="0" presId="urn:microsoft.com/office/officeart/2005/8/layout/balance1"/>
    <dgm:cxn modelId="{3409776A-AC04-044A-929A-4F3126DD92CC}" type="presParOf" srcId="{55E14417-44CD-6B48-8839-1007592D0A12}" destId="{E439D1BD-5164-3D4E-AA9B-2CFD4A0786DF}" srcOrd="5" destOrd="0" presId="urn:microsoft.com/office/officeart/2005/8/layout/balance1"/>
    <dgm:cxn modelId="{ABC2500C-84D7-C34E-B3D6-A14BF3FE7E27}" type="presParOf" srcId="{55E14417-44CD-6B48-8839-1007592D0A12}" destId="{49ACD991-C00B-404D-B127-887FFEF6BFF0}" srcOrd="6" destOrd="0" presId="urn:microsoft.com/office/officeart/2005/8/layout/balance1"/>
    <dgm:cxn modelId="{6AC299F7-E40F-F745-BCA6-7F4AEF319851}" type="presParOf" srcId="{55E14417-44CD-6B48-8839-1007592D0A12}" destId="{0D2F03A6-61A2-C544-B940-1A00B7572563}"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1B5715-42A3-7E4F-AA2C-D7D0B982F8E6}" type="doc">
      <dgm:prSet loTypeId="urn:microsoft.com/office/officeart/2005/8/layout/hProcess9" loCatId="" qsTypeId="urn:microsoft.com/office/officeart/2005/8/quickstyle/simple4" qsCatId="simple" csTypeId="urn:microsoft.com/office/officeart/2005/8/colors/accent1_2" csCatId="accent1" phldr="1"/>
      <dgm:spPr/>
      <dgm:t>
        <a:bodyPr/>
        <a:lstStyle/>
        <a:p>
          <a:endParaRPr lang="es-ES"/>
        </a:p>
      </dgm:t>
    </dgm:pt>
    <dgm:pt modelId="{28A87AC9-0755-FA4C-A916-0AFFD23018B7}">
      <dgm:prSet phldrT="[Text]"/>
      <dgm:spPr/>
      <dgm:t>
        <a:bodyPr/>
        <a:lstStyle/>
        <a:p>
          <a:r>
            <a:rPr lang="en-US" dirty="0"/>
            <a:t>Continuous Presence/</a:t>
          </a:r>
        </a:p>
        <a:p>
          <a:r>
            <a:rPr lang="en-US" dirty="0"/>
            <a:t>*Endorsement</a:t>
          </a:r>
        </a:p>
      </dgm:t>
    </dgm:pt>
    <dgm:pt modelId="{83F0B97B-DBE8-DE4D-9719-3FA1265FFF53}" type="parTrans" cxnId="{CC07E0DC-1A95-464D-813E-1AE90974F2AF}">
      <dgm:prSet/>
      <dgm:spPr/>
      <dgm:t>
        <a:bodyPr/>
        <a:lstStyle/>
        <a:p>
          <a:endParaRPr lang="en-US"/>
        </a:p>
      </dgm:t>
    </dgm:pt>
    <dgm:pt modelId="{2BA4FB54-B51A-3946-8FB0-37EEDB1E1281}" type="sibTrans" cxnId="{CC07E0DC-1A95-464D-813E-1AE90974F2AF}">
      <dgm:prSet/>
      <dgm:spPr/>
      <dgm:t>
        <a:bodyPr/>
        <a:lstStyle/>
        <a:p>
          <a:endParaRPr lang="en-US"/>
        </a:p>
      </dgm:t>
    </dgm:pt>
    <dgm:pt modelId="{2324BF06-B7B7-4A4D-B2EE-CA2202C55DC7}">
      <dgm:prSet phldrT="[Text]"/>
      <dgm:spPr/>
      <dgm:t>
        <a:bodyPr/>
        <a:lstStyle/>
        <a:p>
          <a:r>
            <a:rPr lang="en-US" dirty="0"/>
            <a:t>Application &amp; Supporting Documentation</a:t>
          </a:r>
        </a:p>
      </dgm:t>
    </dgm:pt>
    <dgm:pt modelId="{00639B88-F418-7040-AC1D-FB0DDED6F3A0}" type="parTrans" cxnId="{D79581D8-D163-7B48-A3E9-723C2D8BC16E}">
      <dgm:prSet/>
      <dgm:spPr/>
      <dgm:t>
        <a:bodyPr/>
        <a:lstStyle/>
        <a:p>
          <a:endParaRPr lang="en-US"/>
        </a:p>
      </dgm:t>
    </dgm:pt>
    <dgm:pt modelId="{BBCA1AA0-6BA4-6C48-BC27-04D42FC0D5C2}" type="sibTrans" cxnId="{D79581D8-D163-7B48-A3E9-723C2D8BC16E}">
      <dgm:prSet/>
      <dgm:spPr/>
      <dgm:t>
        <a:bodyPr/>
        <a:lstStyle/>
        <a:p>
          <a:endParaRPr lang="en-US"/>
        </a:p>
      </dgm:t>
    </dgm:pt>
    <dgm:pt modelId="{E2B25DD9-EB6F-684D-B508-FA6C3ED624DF}">
      <dgm:prSet phldrT="[Text]"/>
      <dgm:spPr/>
      <dgm:t>
        <a:bodyPr/>
        <a:lstStyle/>
        <a:p>
          <a:r>
            <a:rPr lang="en-US" dirty="0"/>
            <a:t>Decision by DHS</a:t>
          </a:r>
        </a:p>
      </dgm:t>
    </dgm:pt>
    <dgm:pt modelId="{C7483613-E08C-A043-8CB2-DF9B3A2251CA}" type="parTrans" cxnId="{016E483F-8A7C-8041-BE08-676E55955639}">
      <dgm:prSet/>
      <dgm:spPr/>
      <dgm:t>
        <a:bodyPr/>
        <a:lstStyle/>
        <a:p>
          <a:endParaRPr lang="en-US"/>
        </a:p>
      </dgm:t>
    </dgm:pt>
    <dgm:pt modelId="{91CE6C42-67FF-2449-B447-DBBFEB15061B}" type="sibTrans" cxnId="{016E483F-8A7C-8041-BE08-676E55955639}">
      <dgm:prSet/>
      <dgm:spPr/>
      <dgm:t>
        <a:bodyPr/>
        <a:lstStyle/>
        <a:p>
          <a:endParaRPr lang="en-US"/>
        </a:p>
      </dgm:t>
    </dgm:pt>
    <dgm:pt modelId="{C54D4DF3-BA2A-4C15-96C9-E089458383E4}">
      <dgm:prSet/>
      <dgm:spPr/>
      <dgm:t>
        <a:bodyPr/>
        <a:lstStyle/>
        <a:p>
          <a:r>
            <a:rPr lang="en-US" dirty="0"/>
            <a:t>Identification</a:t>
          </a:r>
          <a:endParaRPr lang="es-ES" dirty="0"/>
        </a:p>
      </dgm:t>
    </dgm:pt>
    <dgm:pt modelId="{FAC01280-D922-429A-96EB-F3FAEC992B79}" type="parTrans" cxnId="{10AD7EA7-4618-4B64-93EC-31A1A13CE386}">
      <dgm:prSet/>
      <dgm:spPr/>
      <dgm:t>
        <a:bodyPr/>
        <a:lstStyle/>
        <a:p>
          <a:endParaRPr lang="es-ES"/>
        </a:p>
      </dgm:t>
    </dgm:pt>
    <dgm:pt modelId="{FE09B2C6-9CA1-4250-AF5E-34B305C5F467}" type="sibTrans" cxnId="{10AD7EA7-4618-4B64-93EC-31A1A13CE386}">
      <dgm:prSet/>
      <dgm:spPr/>
      <dgm:t>
        <a:bodyPr/>
        <a:lstStyle/>
        <a:p>
          <a:endParaRPr lang="es-ES"/>
        </a:p>
      </dgm:t>
    </dgm:pt>
    <dgm:pt modelId="{4266CE10-3F44-3446-956A-7398D0A78D58}" type="pres">
      <dgm:prSet presAssocID="{A61B5715-42A3-7E4F-AA2C-D7D0B982F8E6}" presName="CompostProcess" presStyleCnt="0">
        <dgm:presLayoutVars>
          <dgm:dir/>
          <dgm:resizeHandles val="exact"/>
        </dgm:presLayoutVars>
      </dgm:prSet>
      <dgm:spPr/>
      <dgm:t>
        <a:bodyPr/>
        <a:lstStyle/>
        <a:p>
          <a:endParaRPr lang="en-US"/>
        </a:p>
      </dgm:t>
    </dgm:pt>
    <dgm:pt modelId="{EA67DD49-1C4A-6E4A-9B8A-B6EAC83D59FA}" type="pres">
      <dgm:prSet presAssocID="{A61B5715-42A3-7E4F-AA2C-D7D0B982F8E6}" presName="arrow" presStyleLbl="bgShp" presStyleIdx="0" presStyleCnt="1" custScaleX="117647"/>
      <dgm:spPr/>
    </dgm:pt>
    <dgm:pt modelId="{C4E6DCF6-E6AA-2840-8FBF-B430FF91A269}" type="pres">
      <dgm:prSet presAssocID="{A61B5715-42A3-7E4F-AA2C-D7D0B982F8E6}" presName="linearProcess" presStyleCnt="0"/>
      <dgm:spPr/>
    </dgm:pt>
    <dgm:pt modelId="{5B4F95B1-9829-491F-872A-B0389269B5DA}" type="pres">
      <dgm:prSet presAssocID="{C54D4DF3-BA2A-4C15-96C9-E089458383E4}" presName="textNode" presStyleLbl="node1" presStyleIdx="0" presStyleCnt="4" custScaleX="61346" custLinFactX="-15656" custLinFactNeighborX="-100000">
        <dgm:presLayoutVars>
          <dgm:bulletEnabled val="1"/>
        </dgm:presLayoutVars>
      </dgm:prSet>
      <dgm:spPr/>
      <dgm:t>
        <a:bodyPr/>
        <a:lstStyle/>
        <a:p>
          <a:endParaRPr lang="en-US"/>
        </a:p>
      </dgm:t>
    </dgm:pt>
    <dgm:pt modelId="{4DA6DE20-654B-4ABA-A9F1-9206F4CCF372}" type="pres">
      <dgm:prSet presAssocID="{FE09B2C6-9CA1-4250-AF5E-34B305C5F467}" presName="sibTrans" presStyleCnt="0"/>
      <dgm:spPr/>
    </dgm:pt>
    <dgm:pt modelId="{4A67D618-5576-4A4A-838E-ACD14890F9AF}" type="pres">
      <dgm:prSet presAssocID="{28A87AC9-0755-FA4C-A916-0AFFD23018B7}" presName="textNode" presStyleLbl="node1" presStyleIdx="1" presStyleCnt="4" custScaleX="62405" custLinFactX="-7275" custLinFactNeighborX="-100000">
        <dgm:presLayoutVars>
          <dgm:bulletEnabled val="1"/>
        </dgm:presLayoutVars>
      </dgm:prSet>
      <dgm:spPr/>
      <dgm:t>
        <a:bodyPr/>
        <a:lstStyle/>
        <a:p>
          <a:endParaRPr lang="en-US"/>
        </a:p>
      </dgm:t>
    </dgm:pt>
    <dgm:pt modelId="{3F06CBC4-5C9F-464A-9855-3222E6AC3021}" type="pres">
      <dgm:prSet presAssocID="{2BA4FB54-B51A-3946-8FB0-37EEDB1E1281}" presName="sibTrans" presStyleCnt="0"/>
      <dgm:spPr/>
    </dgm:pt>
    <dgm:pt modelId="{9052443F-297D-4F42-B234-B123F57026F4}" type="pres">
      <dgm:prSet presAssocID="{2324BF06-B7B7-4A4D-B2EE-CA2202C55DC7}" presName="textNode" presStyleLbl="node1" presStyleIdx="2" presStyleCnt="4" custScaleX="64751" custLinFactX="-11712" custLinFactNeighborX="-100000">
        <dgm:presLayoutVars>
          <dgm:bulletEnabled val="1"/>
        </dgm:presLayoutVars>
      </dgm:prSet>
      <dgm:spPr/>
      <dgm:t>
        <a:bodyPr/>
        <a:lstStyle/>
        <a:p>
          <a:endParaRPr lang="en-US"/>
        </a:p>
      </dgm:t>
    </dgm:pt>
    <dgm:pt modelId="{8076EE0F-0C33-1C45-91BB-AD14F5A5F6E3}" type="pres">
      <dgm:prSet presAssocID="{BBCA1AA0-6BA4-6C48-BC27-04D42FC0D5C2}" presName="sibTrans" presStyleCnt="0"/>
      <dgm:spPr/>
    </dgm:pt>
    <dgm:pt modelId="{8CF13694-9DE2-BC4F-BB5F-BB1EB62E8451}" type="pres">
      <dgm:prSet presAssocID="{E2B25DD9-EB6F-684D-B508-FA6C3ED624DF}" presName="textNode" presStyleLbl="node1" presStyleIdx="3" presStyleCnt="4" custScaleX="59115" custLinFactX="-15656" custLinFactNeighborX="-100000">
        <dgm:presLayoutVars>
          <dgm:bulletEnabled val="1"/>
        </dgm:presLayoutVars>
      </dgm:prSet>
      <dgm:spPr/>
      <dgm:t>
        <a:bodyPr/>
        <a:lstStyle/>
        <a:p>
          <a:endParaRPr lang="en-US"/>
        </a:p>
      </dgm:t>
    </dgm:pt>
  </dgm:ptLst>
  <dgm:cxnLst>
    <dgm:cxn modelId="{2804C19B-43A9-4369-B0A9-60E431CD6D5A}" type="presOf" srcId="{E2B25DD9-EB6F-684D-B508-FA6C3ED624DF}" destId="{8CF13694-9DE2-BC4F-BB5F-BB1EB62E8451}" srcOrd="0" destOrd="0" presId="urn:microsoft.com/office/officeart/2005/8/layout/hProcess9"/>
    <dgm:cxn modelId="{10AD7EA7-4618-4B64-93EC-31A1A13CE386}" srcId="{A61B5715-42A3-7E4F-AA2C-D7D0B982F8E6}" destId="{C54D4DF3-BA2A-4C15-96C9-E089458383E4}" srcOrd="0" destOrd="0" parTransId="{FAC01280-D922-429A-96EB-F3FAEC992B79}" sibTransId="{FE09B2C6-9CA1-4250-AF5E-34B305C5F467}"/>
    <dgm:cxn modelId="{016E483F-8A7C-8041-BE08-676E55955639}" srcId="{A61B5715-42A3-7E4F-AA2C-D7D0B982F8E6}" destId="{E2B25DD9-EB6F-684D-B508-FA6C3ED624DF}" srcOrd="3" destOrd="0" parTransId="{C7483613-E08C-A043-8CB2-DF9B3A2251CA}" sibTransId="{91CE6C42-67FF-2449-B447-DBBFEB15061B}"/>
    <dgm:cxn modelId="{ED4D93E4-E70C-42B1-A468-51D8F95BBBF1}" type="presOf" srcId="{2324BF06-B7B7-4A4D-B2EE-CA2202C55DC7}" destId="{9052443F-297D-4F42-B234-B123F57026F4}" srcOrd="0" destOrd="0" presId="urn:microsoft.com/office/officeart/2005/8/layout/hProcess9"/>
    <dgm:cxn modelId="{C4296817-FB02-4D68-8D37-856EBC66F2DA}" type="presOf" srcId="{A61B5715-42A3-7E4F-AA2C-D7D0B982F8E6}" destId="{4266CE10-3F44-3446-956A-7398D0A78D58}" srcOrd="0" destOrd="0" presId="urn:microsoft.com/office/officeart/2005/8/layout/hProcess9"/>
    <dgm:cxn modelId="{5D52F605-3FD8-457E-8A2A-DEC9FE8E42A7}" type="presOf" srcId="{28A87AC9-0755-FA4C-A916-0AFFD23018B7}" destId="{4A67D618-5576-4A4A-838E-ACD14890F9AF}" srcOrd="0" destOrd="0" presId="urn:microsoft.com/office/officeart/2005/8/layout/hProcess9"/>
    <dgm:cxn modelId="{CC07E0DC-1A95-464D-813E-1AE90974F2AF}" srcId="{A61B5715-42A3-7E4F-AA2C-D7D0B982F8E6}" destId="{28A87AC9-0755-FA4C-A916-0AFFD23018B7}" srcOrd="1" destOrd="0" parTransId="{83F0B97B-DBE8-DE4D-9719-3FA1265FFF53}" sibTransId="{2BA4FB54-B51A-3946-8FB0-37EEDB1E1281}"/>
    <dgm:cxn modelId="{D79581D8-D163-7B48-A3E9-723C2D8BC16E}" srcId="{A61B5715-42A3-7E4F-AA2C-D7D0B982F8E6}" destId="{2324BF06-B7B7-4A4D-B2EE-CA2202C55DC7}" srcOrd="2" destOrd="0" parTransId="{00639B88-F418-7040-AC1D-FB0DDED6F3A0}" sibTransId="{BBCA1AA0-6BA4-6C48-BC27-04D42FC0D5C2}"/>
    <dgm:cxn modelId="{47A7046C-1288-4C4C-8B4B-562308054287}" type="presOf" srcId="{C54D4DF3-BA2A-4C15-96C9-E089458383E4}" destId="{5B4F95B1-9829-491F-872A-B0389269B5DA}" srcOrd="0" destOrd="0" presId="urn:microsoft.com/office/officeart/2005/8/layout/hProcess9"/>
    <dgm:cxn modelId="{849CC8C3-BE4C-4ED9-915B-323968847C08}" type="presParOf" srcId="{4266CE10-3F44-3446-956A-7398D0A78D58}" destId="{EA67DD49-1C4A-6E4A-9B8A-B6EAC83D59FA}" srcOrd="0" destOrd="0" presId="urn:microsoft.com/office/officeart/2005/8/layout/hProcess9"/>
    <dgm:cxn modelId="{AAF1A2C7-0129-4803-BE45-A35DF307EC29}" type="presParOf" srcId="{4266CE10-3F44-3446-956A-7398D0A78D58}" destId="{C4E6DCF6-E6AA-2840-8FBF-B430FF91A269}" srcOrd="1" destOrd="0" presId="urn:microsoft.com/office/officeart/2005/8/layout/hProcess9"/>
    <dgm:cxn modelId="{CB39846F-ED9C-4606-814B-47C2E25DF671}" type="presParOf" srcId="{C4E6DCF6-E6AA-2840-8FBF-B430FF91A269}" destId="{5B4F95B1-9829-491F-872A-B0389269B5DA}" srcOrd="0" destOrd="0" presId="urn:microsoft.com/office/officeart/2005/8/layout/hProcess9"/>
    <dgm:cxn modelId="{00C6B28B-EF63-42E6-86E9-60CF45D1827A}" type="presParOf" srcId="{C4E6DCF6-E6AA-2840-8FBF-B430FF91A269}" destId="{4DA6DE20-654B-4ABA-A9F1-9206F4CCF372}" srcOrd="1" destOrd="0" presId="urn:microsoft.com/office/officeart/2005/8/layout/hProcess9"/>
    <dgm:cxn modelId="{A971BC11-8B66-47A6-A80D-E8054819883D}" type="presParOf" srcId="{C4E6DCF6-E6AA-2840-8FBF-B430FF91A269}" destId="{4A67D618-5576-4A4A-838E-ACD14890F9AF}" srcOrd="2" destOrd="0" presId="urn:microsoft.com/office/officeart/2005/8/layout/hProcess9"/>
    <dgm:cxn modelId="{6381B1FB-7649-4ECB-8FF9-42494778749A}" type="presParOf" srcId="{C4E6DCF6-E6AA-2840-8FBF-B430FF91A269}" destId="{3F06CBC4-5C9F-464A-9855-3222E6AC3021}" srcOrd="3" destOrd="0" presId="urn:microsoft.com/office/officeart/2005/8/layout/hProcess9"/>
    <dgm:cxn modelId="{F9857DC8-B1F0-48EC-BEFC-B86572DDE94E}" type="presParOf" srcId="{C4E6DCF6-E6AA-2840-8FBF-B430FF91A269}" destId="{9052443F-297D-4F42-B234-B123F57026F4}" srcOrd="4" destOrd="0" presId="urn:microsoft.com/office/officeart/2005/8/layout/hProcess9"/>
    <dgm:cxn modelId="{3608C514-EE50-413C-9D5D-F1F6597F91B0}" type="presParOf" srcId="{C4E6DCF6-E6AA-2840-8FBF-B430FF91A269}" destId="{8076EE0F-0C33-1C45-91BB-AD14F5A5F6E3}" srcOrd="5" destOrd="0" presId="urn:microsoft.com/office/officeart/2005/8/layout/hProcess9"/>
    <dgm:cxn modelId="{5D217F82-A48C-438C-A627-6D11178592FF}" type="presParOf" srcId="{C4E6DCF6-E6AA-2840-8FBF-B430FF91A269}" destId="{8CF13694-9DE2-BC4F-BB5F-BB1EB62E845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C886B-E01C-CB46-9AC2-64A966B5447B}">
      <dsp:nvSpPr>
        <dsp:cNvPr id="0" name=""/>
        <dsp:cNvSpPr/>
      </dsp:nvSpPr>
      <dsp:spPr>
        <a:xfrm>
          <a:off x="567090" y="1786"/>
          <a:ext cx="2027262" cy="10136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Non- Disclosure</a:t>
          </a:r>
          <a:endParaRPr lang="en-US" sz="1800" kern="1200" dirty="0"/>
        </a:p>
      </dsp:txBody>
      <dsp:txXfrm>
        <a:off x="596778" y="31474"/>
        <a:ext cx="1967886" cy="954255"/>
      </dsp:txXfrm>
    </dsp:sp>
    <dsp:sp modelId="{9F5EFBE6-AD4B-4B38-BC96-6FC4E61E1457}">
      <dsp:nvSpPr>
        <dsp:cNvPr id="0" name=""/>
        <dsp:cNvSpPr/>
      </dsp:nvSpPr>
      <dsp:spPr>
        <a:xfrm>
          <a:off x="769817" y="1015417"/>
          <a:ext cx="223177" cy="793592"/>
        </a:xfrm>
        <a:custGeom>
          <a:avLst/>
          <a:gdLst/>
          <a:ahLst/>
          <a:cxnLst/>
          <a:rect l="0" t="0" r="0" b="0"/>
          <a:pathLst>
            <a:path>
              <a:moveTo>
                <a:pt x="0" y="0"/>
              </a:moveTo>
              <a:lnTo>
                <a:pt x="0" y="793592"/>
              </a:lnTo>
              <a:lnTo>
                <a:pt x="223177" y="7935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5BC32C-D5E1-46EC-BD78-7982CF45A088}">
      <dsp:nvSpPr>
        <dsp:cNvPr id="0" name=""/>
        <dsp:cNvSpPr/>
      </dsp:nvSpPr>
      <dsp:spPr>
        <a:xfrm>
          <a:off x="992994" y="1302194"/>
          <a:ext cx="1621809" cy="10136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dirty="0" smtClean="0"/>
            <a:t>Protects victims who have filed a protected case with DHS</a:t>
          </a:r>
          <a:endParaRPr lang="en-US" sz="1000" kern="1200" dirty="0"/>
        </a:p>
      </dsp:txBody>
      <dsp:txXfrm>
        <a:off x="1022682" y="1331882"/>
        <a:ext cx="1562433" cy="954255"/>
      </dsp:txXfrm>
    </dsp:sp>
    <dsp:sp modelId="{267C10F2-84D0-DF4D-A70E-E6EB4575797F}">
      <dsp:nvSpPr>
        <dsp:cNvPr id="0" name=""/>
        <dsp:cNvSpPr/>
      </dsp:nvSpPr>
      <dsp:spPr>
        <a:xfrm>
          <a:off x="3101168" y="1786"/>
          <a:ext cx="2027262" cy="10136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Abuser-Provided Information Prohibition</a:t>
          </a:r>
          <a:endParaRPr lang="en-US" sz="1800" kern="1200" dirty="0"/>
        </a:p>
      </dsp:txBody>
      <dsp:txXfrm>
        <a:off x="3130856" y="31474"/>
        <a:ext cx="1967886" cy="954255"/>
      </dsp:txXfrm>
    </dsp:sp>
    <dsp:sp modelId="{08413233-CEAC-294D-9B72-5EAA4D065E45}">
      <dsp:nvSpPr>
        <dsp:cNvPr id="0" name=""/>
        <dsp:cNvSpPr/>
      </dsp:nvSpPr>
      <dsp:spPr>
        <a:xfrm>
          <a:off x="3303895" y="1015417"/>
          <a:ext cx="202726" cy="760223"/>
        </a:xfrm>
        <a:custGeom>
          <a:avLst/>
          <a:gdLst/>
          <a:ahLst/>
          <a:cxnLst/>
          <a:rect l="0" t="0" r="0" b="0"/>
          <a:pathLst>
            <a:path>
              <a:moveTo>
                <a:pt x="0" y="0"/>
              </a:moveTo>
              <a:lnTo>
                <a:pt x="0" y="760223"/>
              </a:lnTo>
              <a:lnTo>
                <a:pt x="202726" y="7602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B93989-BCF1-1C49-A12E-1959D0774291}">
      <dsp:nvSpPr>
        <dsp:cNvPr id="0" name=""/>
        <dsp:cNvSpPr/>
      </dsp:nvSpPr>
      <dsp:spPr>
        <a:xfrm>
          <a:off x="3506621" y="1268825"/>
          <a:ext cx="1621809" cy="10136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dirty="0" smtClean="0"/>
            <a:t>Includes family members of abusers, crime perpetrators</a:t>
          </a:r>
          <a:endParaRPr lang="en-US" sz="1000" kern="1200" dirty="0"/>
        </a:p>
      </dsp:txBody>
      <dsp:txXfrm>
        <a:off x="3536309" y="1298513"/>
        <a:ext cx="1562433" cy="954255"/>
      </dsp:txXfrm>
    </dsp:sp>
    <dsp:sp modelId="{600B4FF1-42F7-4AC4-9C71-F422B31802A8}">
      <dsp:nvSpPr>
        <dsp:cNvPr id="0" name=""/>
        <dsp:cNvSpPr/>
      </dsp:nvSpPr>
      <dsp:spPr>
        <a:xfrm>
          <a:off x="3303895" y="1015417"/>
          <a:ext cx="202726" cy="2309021"/>
        </a:xfrm>
        <a:custGeom>
          <a:avLst/>
          <a:gdLst/>
          <a:ahLst/>
          <a:cxnLst/>
          <a:rect l="0" t="0" r="0" b="0"/>
          <a:pathLst>
            <a:path>
              <a:moveTo>
                <a:pt x="0" y="0"/>
              </a:moveTo>
              <a:lnTo>
                <a:pt x="0" y="2309021"/>
              </a:lnTo>
              <a:lnTo>
                <a:pt x="202726" y="23090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06EE1B-F17E-4A19-9DEB-BC8F25E04A52}">
      <dsp:nvSpPr>
        <dsp:cNvPr id="0" name=""/>
        <dsp:cNvSpPr/>
      </dsp:nvSpPr>
      <dsp:spPr>
        <a:xfrm>
          <a:off x="3506621" y="2535864"/>
          <a:ext cx="1621809" cy="157714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dirty="0" smtClean="0"/>
            <a:t>Protects:</a:t>
          </a:r>
        </a:p>
        <a:p>
          <a:pPr lvl="0" algn="ctr" defTabSz="444500">
            <a:lnSpc>
              <a:spcPct val="90000"/>
            </a:lnSpc>
            <a:spcBef>
              <a:spcPct val="0"/>
            </a:spcBef>
            <a:spcAft>
              <a:spcPct val="35000"/>
            </a:spcAft>
          </a:pPr>
          <a:r>
            <a:rPr lang="en-US" sz="1000" kern="1200" dirty="0" smtClean="0"/>
            <a:t>*All victims abused by as spouse or parent</a:t>
          </a:r>
        </a:p>
        <a:p>
          <a:pPr lvl="0" algn="ctr" defTabSz="444500">
            <a:lnSpc>
              <a:spcPct val="90000"/>
            </a:lnSpc>
            <a:spcBef>
              <a:spcPct val="0"/>
            </a:spcBef>
            <a:spcAft>
              <a:spcPct val="35000"/>
            </a:spcAft>
          </a:pPr>
          <a:r>
            <a:rPr lang="en-US" sz="1000" kern="1200" dirty="0" smtClean="0"/>
            <a:t>*All victims in the </a:t>
          </a:r>
          <a:r>
            <a:rPr lang="en-US" sz="1000" u="sng" kern="1200" dirty="0" smtClean="0"/>
            <a:t>process of applying </a:t>
          </a:r>
          <a:r>
            <a:rPr lang="en-US" sz="1000" kern="1200" dirty="0" smtClean="0"/>
            <a:t>for U or T visas</a:t>
          </a:r>
        </a:p>
        <a:p>
          <a:pPr lvl="0" algn="ctr" defTabSz="444500">
            <a:lnSpc>
              <a:spcPct val="90000"/>
            </a:lnSpc>
            <a:spcBef>
              <a:spcPct val="0"/>
            </a:spcBef>
            <a:spcAft>
              <a:spcPct val="35000"/>
            </a:spcAft>
          </a:pPr>
          <a:r>
            <a:rPr lang="en-US" sz="1000" kern="1200" dirty="0" smtClean="0"/>
            <a:t>*Abused spouses of visa holders with VAWA work authorization</a:t>
          </a:r>
          <a:r>
            <a:rPr lang="en-US" sz="1000" u="sng" kern="1200" dirty="0" smtClean="0"/>
            <a:t> filed</a:t>
          </a:r>
          <a:endParaRPr lang="en-US" sz="1000" u="sng" kern="1200" dirty="0"/>
        </a:p>
      </dsp:txBody>
      <dsp:txXfrm>
        <a:off x="3552814" y="2582057"/>
        <a:ext cx="1529423" cy="1484763"/>
      </dsp:txXfrm>
    </dsp:sp>
    <dsp:sp modelId="{D376F2FE-C349-D547-B72E-75D9EBD1028C}">
      <dsp:nvSpPr>
        <dsp:cNvPr id="0" name=""/>
        <dsp:cNvSpPr/>
      </dsp:nvSpPr>
      <dsp:spPr>
        <a:xfrm>
          <a:off x="5635246" y="1786"/>
          <a:ext cx="2027262" cy="10136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Location Prohibitions</a:t>
          </a:r>
          <a:endParaRPr lang="en-US" sz="1800" kern="1200" dirty="0"/>
        </a:p>
      </dsp:txBody>
      <dsp:txXfrm>
        <a:off x="5664934" y="31474"/>
        <a:ext cx="1967886" cy="954255"/>
      </dsp:txXfrm>
    </dsp:sp>
    <dsp:sp modelId="{C8D7341E-177E-214F-BBE2-E7ABE29C8F91}">
      <dsp:nvSpPr>
        <dsp:cNvPr id="0" name=""/>
        <dsp:cNvSpPr/>
      </dsp:nvSpPr>
      <dsp:spPr>
        <a:xfrm>
          <a:off x="5837972" y="1015417"/>
          <a:ext cx="202726" cy="1041982"/>
        </a:xfrm>
        <a:custGeom>
          <a:avLst/>
          <a:gdLst/>
          <a:ahLst/>
          <a:cxnLst/>
          <a:rect l="0" t="0" r="0" b="0"/>
          <a:pathLst>
            <a:path>
              <a:moveTo>
                <a:pt x="0" y="0"/>
              </a:moveTo>
              <a:lnTo>
                <a:pt x="0" y="1041982"/>
              </a:lnTo>
              <a:lnTo>
                <a:pt x="202726" y="10419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BEBFCB-1487-984A-A625-BD214E22FCE2}">
      <dsp:nvSpPr>
        <dsp:cNvPr id="0" name=""/>
        <dsp:cNvSpPr/>
      </dsp:nvSpPr>
      <dsp:spPr>
        <a:xfrm>
          <a:off x="6040699" y="1268825"/>
          <a:ext cx="1621809" cy="157714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dirty="0" smtClean="0"/>
            <a:t>Protects:</a:t>
          </a:r>
        </a:p>
        <a:p>
          <a:pPr lvl="0" algn="ctr" defTabSz="444500">
            <a:lnSpc>
              <a:spcPct val="90000"/>
            </a:lnSpc>
            <a:spcBef>
              <a:spcPct val="0"/>
            </a:spcBef>
            <a:spcAft>
              <a:spcPct val="35000"/>
            </a:spcAft>
          </a:pPr>
          <a:r>
            <a:rPr lang="en-US" sz="1000" kern="1200" dirty="0" smtClean="0"/>
            <a:t> All Victims </a:t>
          </a:r>
        </a:p>
        <a:p>
          <a:pPr lvl="0" algn="ctr" defTabSz="444500">
            <a:lnSpc>
              <a:spcPct val="90000"/>
            </a:lnSpc>
            <a:spcBef>
              <a:spcPct val="0"/>
            </a:spcBef>
            <a:spcAft>
              <a:spcPct val="35000"/>
            </a:spcAft>
          </a:pPr>
          <a:r>
            <a:rPr lang="en-US" sz="1000" kern="1200" dirty="0" smtClean="0"/>
            <a:t>Requires:</a:t>
          </a:r>
        </a:p>
        <a:p>
          <a:pPr lvl="0" algn="ctr" defTabSz="444500">
            <a:lnSpc>
              <a:spcPct val="90000"/>
            </a:lnSpc>
            <a:spcBef>
              <a:spcPct val="0"/>
            </a:spcBef>
            <a:spcAft>
              <a:spcPct val="35000"/>
            </a:spcAft>
          </a:pPr>
          <a:r>
            <a:rPr lang="en-US" sz="1000" kern="1200" dirty="0" smtClean="0"/>
            <a:t>No action at protected locations OR</a:t>
          </a:r>
        </a:p>
        <a:p>
          <a:pPr lvl="0" algn="ctr" defTabSz="444500">
            <a:lnSpc>
              <a:spcPct val="90000"/>
            </a:lnSpc>
            <a:spcBef>
              <a:spcPct val="0"/>
            </a:spcBef>
            <a:spcAft>
              <a:spcPct val="35000"/>
            </a:spcAft>
          </a:pPr>
          <a:r>
            <a:rPr lang="en-US" sz="1000" kern="1200" dirty="0" smtClean="0"/>
            <a:t>Notice to Appear must state how they complied with VAWA confidentiality </a:t>
          </a:r>
        </a:p>
      </dsp:txBody>
      <dsp:txXfrm>
        <a:off x="6086892" y="1315018"/>
        <a:ext cx="1529423" cy="1484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1679C-4372-9F43-9EDF-68C9C499265B}">
      <dsp:nvSpPr>
        <dsp:cNvPr id="0" name=""/>
        <dsp:cNvSpPr/>
      </dsp:nvSpPr>
      <dsp:spPr>
        <a:xfrm>
          <a:off x="2321496" y="0"/>
          <a:ext cx="1803654" cy="100203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a:t>PROS</a:t>
          </a:r>
        </a:p>
      </dsp:txBody>
      <dsp:txXfrm>
        <a:off x="2350844" y="29348"/>
        <a:ext cx="1744958" cy="943334"/>
      </dsp:txXfrm>
    </dsp:sp>
    <dsp:sp modelId="{5CFD292B-20F8-F641-9767-4CF428533890}">
      <dsp:nvSpPr>
        <dsp:cNvPr id="0" name=""/>
        <dsp:cNvSpPr/>
      </dsp:nvSpPr>
      <dsp:spPr>
        <a:xfrm>
          <a:off x="4926774" y="0"/>
          <a:ext cx="1803654" cy="100203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a:t>CONS</a:t>
          </a:r>
        </a:p>
      </dsp:txBody>
      <dsp:txXfrm>
        <a:off x="4956122" y="29348"/>
        <a:ext cx="1744958" cy="943334"/>
      </dsp:txXfrm>
    </dsp:sp>
    <dsp:sp modelId="{9C4A1597-5628-934A-8EB9-11F552044A40}">
      <dsp:nvSpPr>
        <dsp:cNvPr id="0" name=""/>
        <dsp:cNvSpPr/>
      </dsp:nvSpPr>
      <dsp:spPr>
        <a:xfrm>
          <a:off x="4150201" y="4258627"/>
          <a:ext cx="751522" cy="751522"/>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27F02A1-5696-EC49-821B-7EFB025A2159}">
      <dsp:nvSpPr>
        <dsp:cNvPr id="0" name=""/>
        <dsp:cNvSpPr/>
      </dsp:nvSpPr>
      <dsp:spPr>
        <a:xfrm rot="21360000">
          <a:off x="2270706" y="3936591"/>
          <a:ext cx="4510512" cy="3154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73BA5FE-1CA5-8741-A12A-C00690359922}">
      <dsp:nvSpPr>
        <dsp:cNvPr id="0" name=""/>
        <dsp:cNvSpPr/>
      </dsp:nvSpPr>
      <dsp:spPr>
        <a:xfrm rot="21360000">
          <a:off x="2278249" y="3368376"/>
          <a:ext cx="1789945" cy="6181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Protect from deportation</a:t>
          </a:r>
        </a:p>
      </dsp:txBody>
      <dsp:txXfrm>
        <a:off x="2308424" y="3398551"/>
        <a:ext cx="1729595" cy="557797"/>
      </dsp:txXfrm>
    </dsp:sp>
    <dsp:sp modelId="{AF7B7ABE-D20A-2642-B81D-9F253DB28DED}">
      <dsp:nvSpPr>
        <dsp:cNvPr id="0" name=""/>
        <dsp:cNvSpPr/>
      </dsp:nvSpPr>
      <dsp:spPr>
        <a:xfrm rot="21360000">
          <a:off x="2228147" y="2707036"/>
          <a:ext cx="1789945" cy="6181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Protect from offender</a:t>
          </a:r>
        </a:p>
      </dsp:txBody>
      <dsp:txXfrm>
        <a:off x="2258322" y="2737211"/>
        <a:ext cx="1729595" cy="557797"/>
      </dsp:txXfrm>
    </dsp:sp>
    <dsp:sp modelId="{E439D1BD-5164-3D4E-AA9B-2CFD4A0786DF}">
      <dsp:nvSpPr>
        <dsp:cNvPr id="0" name=""/>
        <dsp:cNvSpPr/>
      </dsp:nvSpPr>
      <dsp:spPr>
        <a:xfrm rot="21360000">
          <a:off x="2178046" y="2045696"/>
          <a:ext cx="1789945" cy="6181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Build rapport</a:t>
          </a:r>
        </a:p>
      </dsp:txBody>
      <dsp:txXfrm>
        <a:off x="2208221" y="2075871"/>
        <a:ext cx="1729595" cy="557797"/>
      </dsp:txXfrm>
    </dsp:sp>
    <dsp:sp modelId="{49ACD991-C00B-404D-B127-887FFEF6BFF0}">
      <dsp:nvSpPr>
        <dsp:cNvPr id="0" name=""/>
        <dsp:cNvSpPr/>
      </dsp:nvSpPr>
      <dsp:spPr>
        <a:xfrm rot="21360000">
          <a:off x="2127944" y="1384356"/>
          <a:ext cx="1789945" cy="6181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Establish trust</a:t>
          </a:r>
        </a:p>
      </dsp:txBody>
      <dsp:txXfrm>
        <a:off x="2158119" y="1414531"/>
        <a:ext cx="1729595" cy="557797"/>
      </dsp:txXfrm>
    </dsp:sp>
    <dsp:sp modelId="{0D2F03A6-61A2-C544-B940-1A00B7572563}">
      <dsp:nvSpPr>
        <dsp:cNvPr id="0" name=""/>
        <dsp:cNvSpPr/>
      </dsp:nvSpPr>
      <dsp:spPr>
        <a:xfrm rot="21360000">
          <a:off x="4883527" y="3188010"/>
          <a:ext cx="1789945" cy="6181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Accusation that victim is lying for immigration benefit</a:t>
          </a:r>
        </a:p>
      </dsp:txBody>
      <dsp:txXfrm>
        <a:off x="4913702" y="3218185"/>
        <a:ext cx="1729595" cy="5577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7DD49-1C4A-6E4A-9B8A-B6EAC83D59FA}">
      <dsp:nvSpPr>
        <dsp:cNvPr id="0" name=""/>
        <dsp:cNvSpPr/>
      </dsp:nvSpPr>
      <dsp:spPr>
        <a:xfrm>
          <a:off x="686038" y="0"/>
          <a:ext cx="7775098" cy="4032250"/>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A67D618-5576-4A4A-838E-ACD14890F9AF}">
      <dsp:nvSpPr>
        <dsp:cNvPr id="0" name=""/>
        <dsp:cNvSpPr/>
      </dsp:nvSpPr>
      <dsp:spPr>
        <a:xfrm>
          <a:off x="9826" y="1209675"/>
          <a:ext cx="2944246" cy="16129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Certification</a:t>
          </a:r>
        </a:p>
      </dsp:txBody>
      <dsp:txXfrm>
        <a:off x="88561" y="1288410"/>
        <a:ext cx="2786776" cy="1455430"/>
      </dsp:txXfrm>
    </dsp:sp>
    <dsp:sp modelId="{9052443F-297D-4F42-B234-B123F57026F4}">
      <dsp:nvSpPr>
        <dsp:cNvPr id="0" name=""/>
        <dsp:cNvSpPr/>
      </dsp:nvSpPr>
      <dsp:spPr>
        <a:xfrm>
          <a:off x="3101464" y="1209675"/>
          <a:ext cx="2944246" cy="16129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Application &amp; Supporting Documentation</a:t>
          </a:r>
        </a:p>
      </dsp:txBody>
      <dsp:txXfrm>
        <a:off x="3180199" y="1288410"/>
        <a:ext cx="2786776" cy="1455430"/>
      </dsp:txXfrm>
    </dsp:sp>
    <dsp:sp modelId="{8CF13694-9DE2-BC4F-BB5F-BB1EB62E8451}">
      <dsp:nvSpPr>
        <dsp:cNvPr id="0" name=""/>
        <dsp:cNvSpPr/>
      </dsp:nvSpPr>
      <dsp:spPr>
        <a:xfrm>
          <a:off x="6193101" y="1209675"/>
          <a:ext cx="2944246" cy="16129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Decision by DHS</a:t>
          </a:r>
        </a:p>
      </dsp:txBody>
      <dsp:txXfrm>
        <a:off x="6271836" y="1288410"/>
        <a:ext cx="2786776" cy="14554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1679C-4372-9F43-9EDF-68C9C499265B}">
      <dsp:nvSpPr>
        <dsp:cNvPr id="0" name=""/>
        <dsp:cNvSpPr/>
      </dsp:nvSpPr>
      <dsp:spPr>
        <a:xfrm>
          <a:off x="2076754" y="254634"/>
          <a:ext cx="2004250" cy="604203"/>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PROS</a:t>
          </a:r>
        </a:p>
      </dsp:txBody>
      <dsp:txXfrm>
        <a:off x="2094451" y="272331"/>
        <a:ext cx="1968856" cy="568809"/>
      </dsp:txXfrm>
    </dsp:sp>
    <dsp:sp modelId="{5CFD292B-20F8-F641-9767-4CF428533890}">
      <dsp:nvSpPr>
        <dsp:cNvPr id="0" name=""/>
        <dsp:cNvSpPr/>
      </dsp:nvSpPr>
      <dsp:spPr>
        <a:xfrm>
          <a:off x="4972644" y="254985"/>
          <a:ext cx="2002526" cy="60350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CONS</a:t>
          </a:r>
        </a:p>
      </dsp:txBody>
      <dsp:txXfrm>
        <a:off x="4990320" y="272661"/>
        <a:ext cx="1967174" cy="568150"/>
      </dsp:txXfrm>
    </dsp:sp>
    <dsp:sp modelId="{9C4A1597-5628-934A-8EB9-11F552044A40}">
      <dsp:nvSpPr>
        <dsp:cNvPr id="0" name=""/>
        <dsp:cNvSpPr/>
      </dsp:nvSpPr>
      <dsp:spPr>
        <a:xfrm>
          <a:off x="4108410" y="4732257"/>
          <a:ext cx="835104" cy="835104"/>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27F02A1-5696-EC49-821B-7EFB025A2159}">
      <dsp:nvSpPr>
        <dsp:cNvPr id="0" name=""/>
        <dsp:cNvSpPr/>
      </dsp:nvSpPr>
      <dsp:spPr>
        <a:xfrm rot="21360000">
          <a:off x="2019884" y="4374406"/>
          <a:ext cx="5012156" cy="35048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73BA5FE-1CA5-8741-A12A-C00690359922}">
      <dsp:nvSpPr>
        <dsp:cNvPr id="0" name=""/>
        <dsp:cNvSpPr/>
      </dsp:nvSpPr>
      <dsp:spPr>
        <a:xfrm rot="21360000">
          <a:off x="2028266" y="3742995"/>
          <a:ext cx="1989016" cy="68689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Protect from deportation</a:t>
          </a:r>
        </a:p>
      </dsp:txBody>
      <dsp:txXfrm>
        <a:off x="2061797" y="3776526"/>
        <a:ext cx="1921954" cy="619834"/>
      </dsp:txXfrm>
    </dsp:sp>
    <dsp:sp modelId="{AF7B7ABE-D20A-2642-B81D-9F253DB28DED}">
      <dsp:nvSpPr>
        <dsp:cNvPr id="0" name=""/>
        <dsp:cNvSpPr/>
      </dsp:nvSpPr>
      <dsp:spPr>
        <a:xfrm rot="21360000">
          <a:off x="1972592" y="3008103"/>
          <a:ext cx="1989016" cy="68689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Protect from offender</a:t>
          </a:r>
        </a:p>
      </dsp:txBody>
      <dsp:txXfrm>
        <a:off x="2006123" y="3041634"/>
        <a:ext cx="1921954" cy="619834"/>
      </dsp:txXfrm>
    </dsp:sp>
    <dsp:sp modelId="{E439D1BD-5164-3D4E-AA9B-2CFD4A0786DF}">
      <dsp:nvSpPr>
        <dsp:cNvPr id="0" name=""/>
        <dsp:cNvSpPr/>
      </dsp:nvSpPr>
      <dsp:spPr>
        <a:xfrm rot="21360000">
          <a:off x="1916919" y="2273212"/>
          <a:ext cx="1989016" cy="68689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Build rapport</a:t>
          </a:r>
        </a:p>
      </dsp:txBody>
      <dsp:txXfrm>
        <a:off x="1950450" y="2306743"/>
        <a:ext cx="1921954" cy="619834"/>
      </dsp:txXfrm>
    </dsp:sp>
    <dsp:sp modelId="{49ACD991-C00B-404D-B127-887FFEF6BFF0}">
      <dsp:nvSpPr>
        <dsp:cNvPr id="0" name=""/>
        <dsp:cNvSpPr/>
      </dsp:nvSpPr>
      <dsp:spPr>
        <a:xfrm rot="21360000">
          <a:off x="1861245" y="1538320"/>
          <a:ext cx="1989016" cy="68689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Establish trust</a:t>
          </a:r>
        </a:p>
      </dsp:txBody>
      <dsp:txXfrm>
        <a:off x="1894776" y="1571851"/>
        <a:ext cx="1921954" cy="619834"/>
      </dsp:txXfrm>
    </dsp:sp>
    <dsp:sp modelId="{0D2F03A6-61A2-C544-B940-1A00B7572563}">
      <dsp:nvSpPr>
        <dsp:cNvPr id="0" name=""/>
        <dsp:cNvSpPr/>
      </dsp:nvSpPr>
      <dsp:spPr>
        <a:xfrm rot="21360000">
          <a:off x="4902434" y="2509349"/>
          <a:ext cx="1916451" cy="172462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Accusation that victim is lying for immigration benefit</a:t>
          </a:r>
        </a:p>
      </dsp:txBody>
      <dsp:txXfrm>
        <a:off x="4986623" y="2593538"/>
        <a:ext cx="1748073" cy="15562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7DD49-1C4A-6E4A-9B8A-B6EAC83D59FA}">
      <dsp:nvSpPr>
        <dsp:cNvPr id="0" name=""/>
        <dsp:cNvSpPr/>
      </dsp:nvSpPr>
      <dsp:spPr>
        <a:xfrm>
          <a:off x="2" y="0"/>
          <a:ext cx="8195698" cy="3557868"/>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B4F95B1-9829-491F-872A-B0389269B5DA}">
      <dsp:nvSpPr>
        <dsp:cNvPr id="0" name=""/>
        <dsp:cNvSpPr/>
      </dsp:nvSpPr>
      <dsp:spPr>
        <a:xfrm>
          <a:off x="0" y="1067360"/>
          <a:ext cx="1724847" cy="14231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Identification</a:t>
          </a:r>
          <a:endParaRPr lang="es-ES" sz="1700" kern="1200" dirty="0"/>
        </a:p>
      </dsp:txBody>
      <dsp:txXfrm>
        <a:off x="69472" y="1136832"/>
        <a:ext cx="1585903" cy="1284203"/>
      </dsp:txXfrm>
    </dsp:sp>
    <dsp:sp modelId="{4A67D618-5576-4A4A-838E-ACD14890F9AF}">
      <dsp:nvSpPr>
        <dsp:cNvPr id="0" name=""/>
        <dsp:cNvSpPr/>
      </dsp:nvSpPr>
      <dsp:spPr>
        <a:xfrm>
          <a:off x="1808114" y="1067360"/>
          <a:ext cx="1754622" cy="14231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Continuous Presence/</a:t>
          </a:r>
        </a:p>
        <a:p>
          <a:pPr lvl="0" algn="ctr" defTabSz="755650">
            <a:lnSpc>
              <a:spcPct val="90000"/>
            </a:lnSpc>
            <a:spcBef>
              <a:spcPct val="0"/>
            </a:spcBef>
            <a:spcAft>
              <a:spcPct val="35000"/>
            </a:spcAft>
          </a:pPr>
          <a:r>
            <a:rPr lang="en-US" sz="1700" kern="1200" dirty="0"/>
            <a:t>*Endorsement</a:t>
          </a:r>
        </a:p>
      </dsp:txBody>
      <dsp:txXfrm>
        <a:off x="1877586" y="1136832"/>
        <a:ext cx="1615678" cy="1284203"/>
      </dsp:txXfrm>
    </dsp:sp>
    <dsp:sp modelId="{9052443F-297D-4F42-B234-B123F57026F4}">
      <dsp:nvSpPr>
        <dsp:cNvPr id="0" name=""/>
        <dsp:cNvSpPr/>
      </dsp:nvSpPr>
      <dsp:spPr>
        <a:xfrm>
          <a:off x="3657282" y="1067360"/>
          <a:ext cx="1820584" cy="14231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Application &amp; Supporting Documentation</a:t>
          </a:r>
        </a:p>
      </dsp:txBody>
      <dsp:txXfrm>
        <a:off x="3726754" y="1136832"/>
        <a:ext cx="1681640" cy="1284203"/>
      </dsp:txXfrm>
    </dsp:sp>
    <dsp:sp modelId="{8CF13694-9DE2-BC4F-BB5F-BB1EB62E8451}">
      <dsp:nvSpPr>
        <dsp:cNvPr id="0" name=""/>
        <dsp:cNvSpPr/>
      </dsp:nvSpPr>
      <dsp:spPr>
        <a:xfrm>
          <a:off x="5586273" y="1067360"/>
          <a:ext cx="1662118" cy="14231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Decision by DHS</a:t>
          </a:r>
        </a:p>
      </dsp:txBody>
      <dsp:txXfrm>
        <a:off x="5655745" y="1136832"/>
        <a:ext cx="1523174" cy="12842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wrap="square" lIns="92291" tIns="46145" rIns="92291" bIns="46145" numCol="1" anchor="t" anchorCtr="0" compatLnSpc="1">
            <a:prstTxWarp prst="textNoShape">
              <a:avLst/>
            </a:prstTxWarp>
          </a:bodyPr>
          <a:lstStyle>
            <a:lvl1pPr>
              <a:defRPr sz="1300">
                <a:latin typeface="Arial" charset="0"/>
                <a:ea typeface="ＭＳ Ｐゴシック" pitchFamily="-108" charset="-128"/>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5138"/>
          </a:xfrm>
          <a:prstGeom prst="rect">
            <a:avLst/>
          </a:prstGeom>
        </p:spPr>
        <p:txBody>
          <a:bodyPr vert="horz" wrap="square" lIns="92291" tIns="46145" rIns="92291" bIns="46145" numCol="1" anchor="t" anchorCtr="0" compatLnSpc="1">
            <a:prstTxWarp prst="textNoShape">
              <a:avLst/>
            </a:prstTxWarp>
          </a:bodyPr>
          <a:lstStyle>
            <a:lvl1pPr algn="r">
              <a:defRPr sz="1300">
                <a:latin typeface="Arial" charset="0"/>
                <a:ea typeface="ＭＳ Ｐゴシック" charset="-128"/>
                <a:cs typeface="+mn-cs"/>
              </a:defRPr>
            </a:lvl1pPr>
          </a:lstStyle>
          <a:p>
            <a:pPr>
              <a:defRPr/>
            </a:pPr>
            <a:fld id="{84DE174F-529F-4F0D-8A95-C885CCFCE0CC}" type="datetime1">
              <a:rPr lang="en-US"/>
              <a:pPr>
                <a:defRPr/>
              </a:pPr>
              <a:t>10/25/2017</a:t>
            </a:fld>
            <a:endParaRPr lang="en-US" dirty="0"/>
          </a:p>
        </p:txBody>
      </p:sp>
      <p:sp>
        <p:nvSpPr>
          <p:cNvPr id="4" name="Footer Placeholder 3"/>
          <p:cNvSpPr>
            <a:spLocks noGrp="1"/>
          </p:cNvSpPr>
          <p:nvPr>
            <p:ph type="ftr" sz="quarter" idx="2"/>
          </p:nvPr>
        </p:nvSpPr>
        <p:spPr>
          <a:xfrm>
            <a:off x="0" y="8829675"/>
            <a:ext cx="3037840" cy="465138"/>
          </a:xfrm>
          <a:prstGeom prst="rect">
            <a:avLst/>
          </a:prstGeom>
        </p:spPr>
        <p:txBody>
          <a:bodyPr vert="horz" wrap="square" lIns="92291" tIns="46145" rIns="92291" bIns="46145" numCol="1" anchor="b" anchorCtr="0" compatLnSpc="1">
            <a:prstTxWarp prst="textNoShape">
              <a:avLst/>
            </a:prstTxWarp>
          </a:bodyPr>
          <a:lstStyle>
            <a:lvl1pPr>
              <a:defRPr sz="1300">
                <a:latin typeface="Arial" charset="0"/>
                <a:ea typeface="ＭＳ Ｐゴシック" pitchFamily="-108" charset="-128"/>
                <a:cs typeface="+mn-cs"/>
              </a:defRPr>
            </a:lvl1pPr>
          </a:lstStyle>
          <a:p>
            <a:pPr>
              <a:defRPr/>
            </a:pPr>
            <a:endParaRPr lang="en-US" dirty="0"/>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wrap="square" lIns="92291" tIns="46145" rIns="92291" bIns="46145" numCol="1" anchor="b" anchorCtr="0" compatLnSpc="1">
            <a:prstTxWarp prst="textNoShape">
              <a:avLst/>
            </a:prstTxWarp>
          </a:bodyPr>
          <a:lstStyle>
            <a:lvl1pPr algn="r">
              <a:defRPr sz="1300">
                <a:latin typeface="Arial" charset="0"/>
                <a:ea typeface="ＭＳ Ｐゴシック" charset="-128"/>
                <a:cs typeface="+mn-cs"/>
              </a:defRPr>
            </a:lvl1pPr>
          </a:lstStyle>
          <a:p>
            <a:pPr>
              <a:defRPr/>
            </a:pPr>
            <a:fld id="{1E9A7EC7-DD0A-470C-AA08-F350D4DB046A}" type="slidenum">
              <a:rPr lang="en-US"/>
              <a:pPr>
                <a:defRPr/>
              </a:pPr>
              <a:t>‹#›</a:t>
            </a:fld>
            <a:endParaRPr lang="en-US" dirty="0"/>
          </a:p>
        </p:txBody>
      </p:sp>
    </p:spTree>
    <p:extLst>
      <p:ext uri="{BB962C8B-B14F-4D97-AF65-F5344CB8AC3E}">
        <p14:creationId xmlns:p14="http://schemas.microsoft.com/office/powerpoint/2010/main" val="2787242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wrap="square" lIns="92291" tIns="46145" rIns="92291" bIns="46145" numCol="1" anchor="t" anchorCtr="0" compatLnSpc="1">
            <a:prstTxWarp prst="textNoShape">
              <a:avLst/>
            </a:prstTxWarp>
          </a:bodyPr>
          <a:lstStyle>
            <a:lvl1pPr>
              <a:defRPr sz="1300">
                <a:latin typeface="Arial" charset="0"/>
                <a:ea typeface="ＭＳ Ｐゴシック" pitchFamily="-108" charset="-128"/>
                <a:cs typeface="+mn-cs"/>
              </a:defRPr>
            </a:lvl1pPr>
          </a:lstStyle>
          <a:p>
            <a:pPr>
              <a:defRPr/>
            </a:pPr>
            <a:endParaRPr lang="en-US" dirty="0"/>
          </a:p>
        </p:txBody>
      </p:sp>
      <p:sp>
        <p:nvSpPr>
          <p:cNvPr id="3" name="Date Placeholder 2"/>
          <p:cNvSpPr>
            <a:spLocks noGrp="1"/>
          </p:cNvSpPr>
          <p:nvPr>
            <p:ph type="dt" idx="1"/>
          </p:nvPr>
        </p:nvSpPr>
        <p:spPr>
          <a:xfrm>
            <a:off x="3970938" y="0"/>
            <a:ext cx="3037840" cy="465138"/>
          </a:xfrm>
          <a:prstGeom prst="rect">
            <a:avLst/>
          </a:prstGeom>
        </p:spPr>
        <p:txBody>
          <a:bodyPr vert="horz" wrap="square" lIns="92291" tIns="46145" rIns="92291" bIns="46145" numCol="1" anchor="t" anchorCtr="0" compatLnSpc="1">
            <a:prstTxWarp prst="textNoShape">
              <a:avLst/>
            </a:prstTxWarp>
          </a:bodyPr>
          <a:lstStyle>
            <a:lvl1pPr algn="r">
              <a:defRPr sz="1300">
                <a:latin typeface="Arial" charset="0"/>
                <a:ea typeface="ＭＳ Ｐゴシック" charset="-128"/>
                <a:cs typeface="+mn-cs"/>
              </a:defRPr>
            </a:lvl1pPr>
          </a:lstStyle>
          <a:p>
            <a:pPr>
              <a:defRPr/>
            </a:pPr>
            <a:fld id="{B89BB596-1B37-4D1A-A7E8-737698B91F8A}" type="datetime1">
              <a:rPr lang="en-US"/>
              <a:pPr>
                <a:defRPr/>
              </a:pPr>
              <a:t>10/25/2017</a:t>
            </a:fld>
            <a:endParaRPr lang="en-US" dirty="0"/>
          </a:p>
        </p:txBody>
      </p:sp>
      <p:sp>
        <p:nvSpPr>
          <p:cNvPr id="4" name="Slide Image Placeholder 3"/>
          <p:cNvSpPr>
            <a:spLocks noGrp="1" noRot="1" noChangeAspect="1"/>
          </p:cNvSpPr>
          <p:nvPr>
            <p:ph type="sldImg" idx="2"/>
          </p:nvPr>
        </p:nvSpPr>
        <p:spPr>
          <a:xfrm>
            <a:off x="1249363" y="696913"/>
            <a:ext cx="4511675" cy="3486150"/>
          </a:xfrm>
          <a:prstGeom prst="rect">
            <a:avLst/>
          </a:prstGeom>
          <a:noFill/>
          <a:ln w="12700">
            <a:solidFill>
              <a:prstClr val="black"/>
            </a:solidFill>
          </a:ln>
        </p:spPr>
        <p:txBody>
          <a:bodyPr vert="horz" wrap="square" lIns="92291" tIns="46145" rIns="92291" bIns="46145"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01040" y="4416426"/>
            <a:ext cx="5608320" cy="4183063"/>
          </a:xfrm>
          <a:prstGeom prst="rect">
            <a:avLst/>
          </a:prstGeom>
        </p:spPr>
        <p:txBody>
          <a:bodyPr vert="horz" wrap="square" lIns="92291" tIns="46145" rIns="92291" bIns="46145"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7840" cy="465138"/>
          </a:xfrm>
          <a:prstGeom prst="rect">
            <a:avLst/>
          </a:prstGeom>
        </p:spPr>
        <p:txBody>
          <a:bodyPr vert="horz" wrap="square" lIns="92291" tIns="46145" rIns="92291" bIns="46145" numCol="1" anchor="b" anchorCtr="0" compatLnSpc="1">
            <a:prstTxWarp prst="textNoShape">
              <a:avLst/>
            </a:prstTxWarp>
          </a:bodyPr>
          <a:lstStyle>
            <a:lvl1pPr>
              <a:defRPr sz="1300">
                <a:latin typeface="Arial" charset="0"/>
                <a:ea typeface="ＭＳ Ｐゴシック" pitchFamily="-108" charset="-128"/>
                <a:cs typeface="+mn-cs"/>
              </a:defRPr>
            </a:lvl1pPr>
          </a:lstStyle>
          <a:p>
            <a:pPr>
              <a:defRPr/>
            </a:pPr>
            <a:endParaRPr lang="en-US" dirty="0"/>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wrap="square" lIns="92291" tIns="46145" rIns="92291" bIns="46145" numCol="1" anchor="b" anchorCtr="0" compatLnSpc="1">
            <a:prstTxWarp prst="textNoShape">
              <a:avLst/>
            </a:prstTxWarp>
          </a:bodyPr>
          <a:lstStyle>
            <a:lvl1pPr algn="r">
              <a:defRPr sz="1300">
                <a:latin typeface="Arial" charset="0"/>
                <a:ea typeface="ＭＳ Ｐゴシック" charset="-128"/>
                <a:cs typeface="+mn-cs"/>
              </a:defRPr>
            </a:lvl1pPr>
          </a:lstStyle>
          <a:p>
            <a:pPr>
              <a:defRPr/>
            </a:pPr>
            <a:fld id="{156DDAE0-C18E-434B-8A8A-451D17450897}" type="slidenum">
              <a:rPr lang="en-US"/>
              <a:pPr>
                <a:defRPr/>
              </a:pPr>
              <a:t>‹#›</a:t>
            </a:fld>
            <a:endParaRPr lang="en-US" dirty="0"/>
          </a:p>
        </p:txBody>
      </p:sp>
    </p:spTree>
    <p:extLst>
      <p:ext uri="{BB962C8B-B14F-4D97-AF65-F5344CB8AC3E}">
        <p14:creationId xmlns:p14="http://schemas.microsoft.com/office/powerpoint/2010/main" val="1996096115"/>
      </p:ext>
    </p:extLst>
  </p:cSld>
  <p:clrMap bg1="lt1" tx1="dk1" bg2="lt2" tx2="dk2" accent1="accent1" accent2="accent2" accent3="accent3" accent4="accent4" accent5="accent5" accent6="accent6" hlink="hlink" folHlink="folHlink"/>
  <p:hf hdr="0" ftr="0" dt="0"/>
  <p:notesStyle>
    <a:lvl1pPr algn="l" defTabSz="507940" rtl="0" eaLnBrk="0" fontAlgn="base" hangingPunct="0">
      <a:spcBef>
        <a:spcPct val="30000"/>
      </a:spcBef>
      <a:spcAft>
        <a:spcPct val="0"/>
      </a:spcAft>
      <a:defRPr sz="1300" kern="1200">
        <a:solidFill>
          <a:schemeClr val="tx1"/>
        </a:solidFill>
        <a:latin typeface="+mn-lt"/>
        <a:ea typeface="ＭＳ Ｐゴシック" pitchFamily="-108" charset="-128"/>
        <a:cs typeface="ＭＳ Ｐゴシック" pitchFamily="-108" charset="-128"/>
      </a:defRPr>
    </a:lvl1pPr>
    <a:lvl2pPr marL="507940" algn="l" defTabSz="507940" rtl="0" eaLnBrk="0" fontAlgn="base" hangingPunct="0">
      <a:spcBef>
        <a:spcPct val="30000"/>
      </a:spcBef>
      <a:spcAft>
        <a:spcPct val="0"/>
      </a:spcAft>
      <a:defRPr sz="1300" kern="1200">
        <a:solidFill>
          <a:schemeClr val="tx1"/>
        </a:solidFill>
        <a:latin typeface="+mn-lt"/>
        <a:ea typeface="ＭＳ Ｐゴシック" pitchFamily="-108" charset="-128"/>
        <a:cs typeface="ＭＳ Ｐゴシック"/>
      </a:defRPr>
    </a:lvl2pPr>
    <a:lvl3pPr marL="1017468" algn="l" defTabSz="507940" rtl="0" eaLnBrk="0" fontAlgn="base" hangingPunct="0">
      <a:spcBef>
        <a:spcPct val="30000"/>
      </a:spcBef>
      <a:spcAft>
        <a:spcPct val="0"/>
      </a:spcAft>
      <a:defRPr sz="1300" kern="1200">
        <a:solidFill>
          <a:schemeClr val="tx1"/>
        </a:solidFill>
        <a:latin typeface="+mn-lt"/>
        <a:ea typeface="ＭＳ Ｐゴシック" pitchFamily="-108" charset="-128"/>
        <a:cs typeface="ＭＳ Ｐゴシック"/>
      </a:defRPr>
    </a:lvl3pPr>
    <a:lvl4pPr marL="1526997" algn="l" defTabSz="507940" rtl="0" eaLnBrk="0" fontAlgn="base" hangingPunct="0">
      <a:spcBef>
        <a:spcPct val="30000"/>
      </a:spcBef>
      <a:spcAft>
        <a:spcPct val="0"/>
      </a:spcAft>
      <a:defRPr sz="1300" kern="1200">
        <a:solidFill>
          <a:schemeClr val="tx1"/>
        </a:solidFill>
        <a:latin typeface="+mn-lt"/>
        <a:ea typeface="ＭＳ Ｐゴシック" pitchFamily="-108" charset="-128"/>
        <a:cs typeface="ＭＳ Ｐゴシック"/>
      </a:defRPr>
    </a:lvl4pPr>
    <a:lvl5pPr marL="2036525" algn="l" defTabSz="507940" rtl="0" eaLnBrk="0" fontAlgn="base" hangingPunct="0">
      <a:spcBef>
        <a:spcPct val="30000"/>
      </a:spcBef>
      <a:spcAft>
        <a:spcPct val="0"/>
      </a:spcAft>
      <a:defRPr sz="1300" kern="1200">
        <a:solidFill>
          <a:schemeClr val="tx1"/>
        </a:solidFill>
        <a:latin typeface="+mn-lt"/>
        <a:ea typeface="ＭＳ Ｐゴシック" pitchFamily="-108" charset="-128"/>
        <a:cs typeface="ＭＳ Ｐゴシック"/>
      </a:defRPr>
    </a:lvl5pPr>
    <a:lvl6pPr marL="2546764" algn="l" defTabSz="509352" rtl="0" eaLnBrk="1" latinLnBrk="0" hangingPunct="1">
      <a:defRPr sz="1300" kern="1200">
        <a:solidFill>
          <a:schemeClr val="tx1"/>
        </a:solidFill>
        <a:latin typeface="+mn-lt"/>
        <a:ea typeface="+mn-ea"/>
        <a:cs typeface="+mn-cs"/>
      </a:defRPr>
    </a:lvl6pPr>
    <a:lvl7pPr marL="3056116" algn="l" defTabSz="509352" rtl="0" eaLnBrk="1" latinLnBrk="0" hangingPunct="1">
      <a:defRPr sz="1300" kern="1200">
        <a:solidFill>
          <a:schemeClr val="tx1"/>
        </a:solidFill>
        <a:latin typeface="+mn-lt"/>
        <a:ea typeface="+mn-ea"/>
        <a:cs typeface="+mn-cs"/>
      </a:defRPr>
    </a:lvl7pPr>
    <a:lvl8pPr marL="3565469" algn="l" defTabSz="509352" rtl="0" eaLnBrk="1" latinLnBrk="0" hangingPunct="1">
      <a:defRPr sz="1300" kern="1200">
        <a:solidFill>
          <a:schemeClr val="tx1"/>
        </a:solidFill>
        <a:latin typeface="+mn-lt"/>
        <a:ea typeface="+mn-ea"/>
        <a:cs typeface="+mn-cs"/>
      </a:defRPr>
    </a:lvl8pPr>
    <a:lvl9pPr marL="4074821" algn="l" defTabSz="50935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205725" y="696913"/>
            <a:ext cx="4600574" cy="3486150"/>
          </a:xfrm>
          <a:prstGeom prst="rect">
            <a:avLst/>
          </a:prstGeom>
          <a:solidFill>
            <a:srgbClr val="FFFFFF"/>
          </a:solidFill>
          <a:ln w="9525">
            <a:solidFill>
              <a:srgbClr val="000000"/>
            </a:solidFill>
            <a:miter lim="800000"/>
            <a:headEnd/>
            <a:tailEnd/>
          </a:ln>
        </p:spPr>
        <p:txBody>
          <a:bodyPr wrap="none" lIns="92291" tIns="46145" rIns="92291" bIns="46145" anchor="ctr"/>
          <a:lstStyle>
            <a:lvl1pPr eaLnBrk="0" hangingPunct="0">
              <a:defRPr sz="2800" u="sng">
                <a:solidFill>
                  <a:schemeClr val="bg1"/>
                </a:solidFill>
                <a:latin typeface="Times New Roman" pitchFamily="18" charset="0"/>
                <a:ea typeface="ＭＳ Ｐゴシック" pitchFamily="34" charset="-128"/>
              </a:defRPr>
            </a:lvl1pPr>
            <a:lvl2pPr marL="742950" indent="-285750" eaLnBrk="0" hangingPunct="0">
              <a:defRPr sz="2800" u="sng">
                <a:solidFill>
                  <a:schemeClr val="bg1"/>
                </a:solidFill>
                <a:latin typeface="Times New Roman" pitchFamily="18" charset="0"/>
                <a:ea typeface="ＭＳ Ｐゴシック" pitchFamily="34" charset="-128"/>
              </a:defRPr>
            </a:lvl2pPr>
            <a:lvl3pPr marL="1143000" indent="-228600" eaLnBrk="0" hangingPunct="0">
              <a:defRPr sz="2800" u="sng">
                <a:solidFill>
                  <a:schemeClr val="bg1"/>
                </a:solidFill>
                <a:latin typeface="Times New Roman" pitchFamily="18" charset="0"/>
                <a:ea typeface="ＭＳ Ｐゴシック" pitchFamily="34" charset="-128"/>
              </a:defRPr>
            </a:lvl3pPr>
            <a:lvl4pPr marL="1600200" indent="-228600" eaLnBrk="0" hangingPunct="0">
              <a:defRPr sz="2800" u="sng">
                <a:solidFill>
                  <a:schemeClr val="bg1"/>
                </a:solidFill>
                <a:latin typeface="Times New Roman" pitchFamily="18" charset="0"/>
                <a:ea typeface="ＭＳ Ｐゴシック" pitchFamily="34" charset="-128"/>
              </a:defRPr>
            </a:lvl4pPr>
            <a:lvl5pPr marL="2057400" indent="-228600" eaLnBrk="0" hangingPunct="0">
              <a:defRPr sz="2800" u="sng">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9pPr>
          </a:lstStyle>
          <a:p>
            <a:pPr eaLnBrk="1" hangingPunct="1"/>
            <a:endParaRPr lang="en-US" sz="2400" u="none" dirty="0">
              <a:solidFill>
                <a:prstClr val="white"/>
              </a:solidFill>
            </a:endParaRPr>
          </a:p>
        </p:txBody>
      </p:sp>
      <p:sp>
        <p:nvSpPr>
          <p:cNvPr id="117763" name="Rectangle 2"/>
          <p:cNvSpPr>
            <a:spLocks noGrp="1" noChangeArrowheads="1"/>
          </p:cNvSpPr>
          <p:nvPr>
            <p:ph type="body"/>
          </p:nvPr>
        </p:nvSpPr>
        <p:spPr>
          <a:xfrm>
            <a:off x="936345" y="4416426"/>
            <a:ext cx="5137714"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8128" tIns="44064" rIns="88128" bIns="44064" anchor="ctr"/>
          <a:lstStyle/>
          <a:p>
            <a:endParaRPr lang="en-US" dirty="0"/>
          </a:p>
        </p:txBody>
      </p:sp>
    </p:spTree>
    <p:extLst>
      <p:ext uri="{BB962C8B-B14F-4D97-AF65-F5344CB8AC3E}">
        <p14:creationId xmlns:p14="http://schemas.microsoft.com/office/powerpoint/2010/main" val="3735538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723614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I</a:t>
            </a:r>
            <a:r>
              <a:rPr lang="en-US" baseline="0" dirty="0"/>
              <a:t> included an umbrella question to emphasize that reporting is ALWAYS hard and even harder for immigrants.  I’m trying to build in some sympathy for immigrant communities that may not necessarily be there automatically with our audience.</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16</a:t>
            </a:fld>
            <a:endParaRPr lang="en-US" dirty="0"/>
          </a:p>
        </p:txBody>
      </p:sp>
    </p:spTree>
    <p:extLst>
      <p:ext uri="{BB962C8B-B14F-4D97-AF65-F5344CB8AC3E}">
        <p14:creationId xmlns:p14="http://schemas.microsoft.com/office/powerpoint/2010/main" val="633668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Instructor’s Note: The point here is that they could have fear of all three outcomes and that it is not as simple as one  may think. There</a:t>
            </a:r>
            <a:r>
              <a:rPr lang="en-US" baseline="0" dirty="0"/>
              <a:t> needs to be an understanding that there are more barriers to reporting. I DO NOT INCLUDE THE OFFENDER BEING DEPORTED IT IS TOO COMPLEX AN ISSUE AND RESEARCH HAS FOUND THAT FOR MANY IMMIGRANT WOMEN THEY FEAR THAT IF HE IS DEPORTED SHE WILL HAVE TO GO WITH HIM IT THINK WE DO NOT RAISE THIS IN AN OFFICER TRAINING</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17</a:t>
            </a:fld>
            <a:endParaRPr lang="en-US" dirty="0"/>
          </a:p>
        </p:txBody>
      </p:sp>
    </p:spTree>
    <p:extLst>
      <p:ext uri="{BB962C8B-B14F-4D97-AF65-F5344CB8AC3E}">
        <p14:creationId xmlns:p14="http://schemas.microsoft.com/office/powerpoint/2010/main" val="4024543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18</a:t>
            </a:fld>
            <a:endParaRPr lang="en-US" dirty="0"/>
          </a:p>
        </p:txBody>
      </p:sp>
    </p:spTree>
    <p:extLst>
      <p:ext uri="{BB962C8B-B14F-4D97-AF65-F5344CB8AC3E}">
        <p14:creationId xmlns:p14="http://schemas.microsoft.com/office/powerpoint/2010/main" val="641493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Instructor:  Can we agree that these are two (2) of the major issues???  I ADDED A MORE ROBUST</a:t>
            </a:r>
            <a:r>
              <a:rPr lang="en-US" baseline="0" dirty="0"/>
              <a:t> LIST THIS NEEDS TO BE A TEACH BACK SLIDE WITH THE TOP ISSUES</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19</a:t>
            </a:fld>
            <a:endParaRPr lang="en-US" dirty="0"/>
          </a:p>
        </p:txBody>
      </p:sp>
    </p:spTree>
    <p:extLst>
      <p:ext uri="{BB962C8B-B14F-4D97-AF65-F5344CB8AC3E}">
        <p14:creationId xmlns:p14="http://schemas.microsoft.com/office/powerpoint/2010/main" val="2969398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Instructor:  Let’s start</a:t>
            </a:r>
            <a:r>
              <a:rPr lang="en-US" baseline="0" dirty="0"/>
              <a:t> with the simpler one first  </a:t>
            </a:r>
            <a:r>
              <a:rPr lang="en-US" baseline="0" dirty="0">
                <a:sym typeface="Wingdings"/>
              </a:rPr>
              <a:t></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20</a:t>
            </a:fld>
            <a:endParaRPr lang="en-US" dirty="0"/>
          </a:p>
        </p:txBody>
      </p:sp>
    </p:spTree>
    <p:extLst>
      <p:ext uri="{BB962C8B-B14F-4D97-AF65-F5344CB8AC3E}">
        <p14:creationId xmlns:p14="http://schemas.microsoft.com/office/powerpoint/2010/main" val="2267343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6A253-C888-423E-AC62-83D809C28B23}" type="slidenum">
              <a:rPr lang="en-US" smtClean="0"/>
              <a:pPr/>
              <a:t>24</a:t>
            </a:fld>
            <a:endParaRPr lang="en-US"/>
          </a:p>
        </p:txBody>
      </p:sp>
    </p:spTree>
    <p:extLst>
      <p:ext uri="{BB962C8B-B14F-4D97-AF65-F5344CB8AC3E}">
        <p14:creationId xmlns:p14="http://schemas.microsoft.com/office/powerpoint/2010/main" val="4266744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25</a:t>
            </a:fld>
            <a:endParaRPr lang="en-US" dirty="0"/>
          </a:p>
        </p:txBody>
      </p:sp>
    </p:spTree>
    <p:extLst>
      <p:ext uri="{BB962C8B-B14F-4D97-AF65-F5344CB8AC3E}">
        <p14:creationId xmlns:p14="http://schemas.microsoft.com/office/powerpoint/2010/main" val="290318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normAutofit/>
          </a:bodyPr>
          <a:lstStyle/>
          <a:p>
            <a:r>
              <a:rPr lang="en-US" dirty="0"/>
              <a:t>Open</a:t>
            </a:r>
            <a:r>
              <a:rPr lang="en-US" baseline="0" dirty="0"/>
              <a:t> Discussion</a:t>
            </a:r>
          </a:p>
          <a:p>
            <a:endParaRPr lang="en-US" baseline="0" dirty="0"/>
          </a:p>
          <a:p>
            <a:r>
              <a:rPr lang="en-US" baseline="0" dirty="0"/>
              <a:t>This question was a bit confusing at the Miami training – I tried different language </a:t>
            </a:r>
            <a:endParaRPr lang="en-US" dirty="0"/>
          </a:p>
        </p:txBody>
      </p:sp>
      <p:sp>
        <p:nvSpPr>
          <p:cNvPr id="4" name="Slide Number Placeholder 3"/>
          <p:cNvSpPr>
            <a:spLocks noGrp="1"/>
          </p:cNvSpPr>
          <p:nvPr>
            <p:ph type="sldNum" sz="quarter" idx="10"/>
          </p:nvPr>
        </p:nvSpPr>
        <p:spPr/>
        <p:txBody>
          <a:bodyPr/>
          <a:lstStyle/>
          <a:p>
            <a:fld id="{23C8D075-E4B3-44FE-B168-F810F1A6398A}" type="slidenum">
              <a:rPr lang="en-US" smtClean="0"/>
              <a:pPr/>
              <a:t>27</a:t>
            </a:fld>
            <a:endParaRPr lang="en-US"/>
          </a:p>
        </p:txBody>
      </p:sp>
    </p:spTree>
    <p:extLst>
      <p:ext uri="{BB962C8B-B14F-4D97-AF65-F5344CB8AC3E}">
        <p14:creationId xmlns:p14="http://schemas.microsoft.com/office/powerpoint/2010/main" val="4152758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pPr defTabSz="489661">
              <a:defRPr/>
            </a:pPr>
            <a:r>
              <a:rPr lang="en-US" dirty="0"/>
              <a:t>Instructor</a:t>
            </a:r>
            <a:r>
              <a:rPr lang="en-US" baseline="0" dirty="0"/>
              <a:t> Note: </a:t>
            </a:r>
            <a:r>
              <a:rPr lang="en-US" dirty="0">
                <a:latin typeface="Cambria" panose="02040503050406030204" pitchFamily="18" charset="0"/>
              </a:rPr>
              <a:t>(play 911 recording with LEP person- Mike Seattle or Ana Orlando)  GOOD</a:t>
            </a:r>
            <a:r>
              <a:rPr lang="en-US" baseline="0" dirty="0">
                <a:latin typeface="Cambria" panose="02040503050406030204" pitchFamily="18" charset="0"/>
              </a:rPr>
              <a:t> IDEA LETS FIND THIS</a:t>
            </a:r>
            <a:endParaRPr lang="en-US" dirty="0">
              <a:latin typeface="Cambria" panose="02040503050406030204" pitchFamily="18" charset="0"/>
            </a:endParaRPr>
          </a:p>
          <a:p>
            <a:pPr defTabSz="489661">
              <a:defRPr/>
            </a:pPr>
            <a:endParaRPr lang="en-US" dirty="0">
              <a:latin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28</a:t>
            </a:fld>
            <a:endParaRPr lang="en-US" dirty="0"/>
          </a:p>
        </p:txBody>
      </p:sp>
    </p:spTree>
    <p:extLst>
      <p:ext uri="{BB962C8B-B14F-4D97-AF65-F5344CB8AC3E}">
        <p14:creationId xmlns:p14="http://schemas.microsoft.com/office/powerpoint/2010/main" val="203905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3</a:t>
            </a:fld>
            <a:endParaRPr lang="en-US" dirty="0"/>
          </a:p>
        </p:txBody>
      </p:sp>
    </p:spTree>
    <p:extLst>
      <p:ext uri="{BB962C8B-B14F-4D97-AF65-F5344CB8AC3E}">
        <p14:creationId xmlns:p14="http://schemas.microsoft.com/office/powerpoint/2010/main" val="707050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C8D075-E4B3-44FE-B168-F810F1A6398A}" type="slidenum">
              <a:rPr lang="en-US" smtClean="0"/>
              <a:pPr/>
              <a:t>29</a:t>
            </a:fld>
            <a:endParaRPr lang="en-US"/>
          </a:p>
        </p:txBody>
      </p:sp>
    </p:spTree>
    <p:extLst>
      <p:ext uri="{BB962C8B-B14F-4D97-AF65-F5344CB8AC3E}">
        <p14:creationId xmlns:p14="http://schemas.microsoft.com/office/powerpoint/2010/main" val="4152758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30</a:t>
            </a:fld>
            <a:endParaRPr lang="en-US" dirty="0"/>
          </a:p>
        </p:txBody>
      </p:sp>
    </p:spTree>
    <p:extLst>
      <p:ext uri="{BB962C8B-B14F-4D97-AF65-F5344CB8AC3E}">
        <p14:creationId xmlns:p14="http://schemas.microsoft.com/office/powerpoint/2010/main" val="3578967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31</a:t>
            </a:fld>
            <a:endParaRPr lang="en-US" dirty="0"/>
          </a:p>
        </p:txBody>
      </p:sp>
    </p:spTree>
    <p:extLst>
      <p:ext uri="{BB962C8B-B14F-4D97-AF65-F5344CB8AC3E}">
        <p14:creationId xmlns:p14="http://schemas.microsoft.com/office/powerpoint/2010/main" val="122447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Jane:</a:t>
            </a:r>
            <a:r>
              <a:rPr lang="en-US" baseline="0" dirty="0"/>
              <a:t> a note for you when you are part of the faculty- you can jump in here to make a quick note that the statements gathered at this point are important to prosecutors- “whatever choices you make here are what the prosecutor is limited to using” and that you will review those later in the training. Also, Jane and Rocio- any suggestions for the title of this slide? How about something like Exigency: What You Do Now Matters Later?- I think the point of this teach back slide is to get the officers rethinking their strategies for dealing with exigent circumstances. I think it might be worth adding notes for the faculty on examples they should discuss in the notes section of the </a:t>
            </a:r>
            <a:r>
              <a:rPr lang="en-US" baseline="0" dirty="0" err="1"/>
              <a:t>powerpoint</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32</a:t>
            </a:fld>
            <a:endParaRPr lang="en-US" dirty="0"/>
          </a:p>
        </p:txBody>
      </p:sp>
    </p:spTree>
    <p:extLst>
      <p:ext uri="{BB962C8B-B14F-4D97-AF65-F5344CB8AC3E}">
        <p14:creationId xmlns:p14="http://schemas.microsoft.com/office/powerpoint/2010/main" val="3778381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baseline="0" dirty="0"/>
              <a:t>LEO NOTE- I will clarify the third bullet with Leslye</a:t>
            </a:r>
          </a:p>
          <a:p>
            <a:r>
              <a:rPr lang="en-US" baseline="0" dirty="0"/>
              <a:t>May want to use Tony’s FBI video for the language line  LETS LOOK AT USING A PART OF THE FBI VIDEO HERE HOW LONG IS IT</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34</a:t>
            </a:fld>
            <a:endParaRPr lang="en-US" dirty="0"/>
          </a:p>
        </p:txBody>
      </p:sp>
    </p:spTree>
    <p:extLst>
      <p:ext uri="{BB962C8B-B14F-4D97-AF65-F5344CB8AC3E}">
        <p14:creationId xmlns:p14="http://schemas.microsoft.com/office/powerpoint/2010/main" val="1760695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Instructor</a:t>
            </a:r>
            <a:r>
              <a:rPr lang="en-US" baseline="0" dirty="0"/>
              <a:t> Note: Bilingual officers: use </a:t>
            </a:r>
            <a:r>
              <a:rPr lang="en-US" dirty="0"/>
              <a:t>Shelli’s example on murder case http://www.idahopress.com/news/prosecutors-new-evidence-in-nampa-baby-s-death-merits-murder/article_7c9d0be9-78f1-598a-99cf-662b048630b6.html) and Prosecutor’s examples of how cases can go awry</a:t>
            </a:r>
          </a:p>
          <a:p>
            <a:r>
              <a:rPr lang="en-US" dirty="0">
                <a:latin typeface="Cambria" panose="02040503050406030204" pitchFamily="18" charset="0"/>
              </a:rPr>
              <a:t>instructor N</a:t>
            </a:r>
            <a:r>
              <a:rPr lang="en-US" baseline="0" dirty="0">
                <a:latin typeface="Cambria" panose="02040503050406030204" pitchFamily="18" charset="0"/>
              </a:rPr>
              <a:t>ote: </a:t>
            </a:r>
            <a:r>
              <a:rPr lang="en-US" dirty="0">
                <a:latin typeface="Cambria" panose="02040503050406030204" pitchFamily="18" charset="0"/>
              </a:rPr>
              <a:t>Biculturalism v. bilingualism:</a:t>
            </a:r>
            <a:r>
              <a:rPr lang="en-US" baseline="0" dirty="0">
                <a:latin typeface="Cambria" panose="02040503050406030204" pitchFamily="18" charset="0"/>
              </a:rPr>
              <a:t> </a:t>
            </a:r>
            <a:r>
              <a:rPr lang="en-US" dirty="0">
                <a:latin typeface="Cambria" panose="02040503050406030204" pitchFamily="18" charset="0"/>
              </a:rPr>
              <a:t>it should be an officer that is familiar with the cultural issues</a:t>
            </a:r>
          </a:p>
          <a:p>
            <a:r>
              <a:rPr lang="en-US" dirty="0">
                <a:latin typeface="Cambria" panose="02040503050406030204" pitchFamily="18" charset="0"/>
              </a:rPr>
              <a:t>Instructor</a:t>
            </a:r>
            <a:r>
              <a:rPr lang="en-US" baseline="0" dirty="0">
                <a:latin typeface="Cambria" panose="02040503050406030204" pitchFamily="18" charset="0"/>
              </a:rPr>
              <a:t> Note: highway example: there are different words in English for the word highway depending on what state you live in, so imagine the complexity of interpreting terms of art from English to another language</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35</a:t>
            </a:fld>
            <a:endParaRPr lang="en-US" dirty="0"/>
          </a:p>
        </p:txBody>
      </p:sp>
    </p:spTree>
    <p:extLst>
      <p:ext uri="{BB962C8B-B14F-4D97-AF65-F5344CB8AC3E}">
        <p14:creationId xmlns:p14="http://schemas.microsoft.com/office/powerpoint/2010/main" val="1356429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AMY</a:t>
            </a:r>
            <a:endParaRPr lang="en-US" dirty="0"/>
          </a:p>
        </p:txBody>
      </p:sp>
      <p:sp>
        <p:nvSpPr>
          <p:cNvPr id="4" name="Slide Number Placeholder 3"/>
          <p:cNvSpPr>
            <a:spLocks noGrp="1"/>
          </p:cNvSpPr>
          <p:nvPr>
            <p:ph type="sldNum" sz="quarter" idx="10"/>
          </p:nvPr>
        </p:nvSpPr>
        <p:spPr/>
        <p:txBody>
          <a:bodyPr/>
          <a:lstStyle/>
          <a:p>
            <a:fld id="{5256A253-C888-423E-AC62-83D809C28B23}" type="slidenum">
              <a:rPr lang="en-US" smtClean="0"/>
              <a:pPr/>
              <a:t>39</a:t>
            </a:fld>
            <a:endParaRPr lang="en-US"/>
          </a:p>
        </p:txBody>
      </p:sp>
    </p:spTree>
    <p:extLst>
      <p:ext uri="{BB962C8B-B14F-4D97-AF65-F5344CB8AC3E}">
        <p14:creationId xmlns:p14="http://schemas.microsoft.com/office/powerpoint/2010/main" val="887367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Leslye</a:t>
            </a:r>
            <a:endParaRPr lang="en-US" dirty="0"/>
          </a:p>
        </p:txBody>
      </p:sp>
      <p:sp>
        <p:nvSpPr>
          <p:cNvPr id="4" name="Slide Number Placeholder 3"/>
          <p:cNvSpPr>
            <a:spLocks noGrp="1"/>
          </p:cNvSpPr>
          <p:nvPr>
            <p:ph type="sldNum" sz="quarter" idx="10"/>
          </p:nvPr>
        </p:nvSpPr>
        <p:spPr/>
        <p:txBody>
          <a:bodyPr/>
          <a:lstStyle/>
          <a:p>
            <a:fld id="{5256A253-C888-423E-AC62-83D809C28B23}" type="slidenum">
              <a:rPr lang="en-US" smtClean="0"/>
              <a:pPr/>
              <a:t>40</a:t>
            </a:fld>
            <a:endParaRPr lang="en-US"/>
          </a:p>
        </p:txBody>
      </p:sp>
    </p:spTree>
    <p:extLst>
      <p:ext uri="{BB962C8B-B14F-4D97-AF65-F5344CB8AC3E}">
        <p14:creationId xmlns:p14="http://schemas.microsoft.com/office/powerpoint/2010/main" val="368389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Leslye discusses</a:t>
            </a:r>
            <a:r>
              <a:rPr lang="en-US" baseline="0" dirty="0" smtClean="0"/>
              <a:t> differences among remedies VAWAs  and Us -  Benefits + case processing times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B9B942-6AE3-4B8B-BC29-62CABD5D7D9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59357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Leslye</a:t>
            </a:r>
          </a:p>
          <a:p>
            <a:r>
              <a:rPr lang="en-US" dirty="0" smtClean="0"/>
              <a:t>Mention that this system is checked when ICE receives detainer requests. </a:t>
            </a:r>
            <a:endParaRPr lang="en-US" dirty="0"/>
          </a:p>
        </p:txBody>
      </p:sp>
      <p:sp>
        <p:nvSpPr>
          <p:cNvPr id="4" name="Slide Number Placeholder 3"/>
          <p:cNvSpPr>
            <a:spLocks noGrp="1"/>
          </p:cNvSpPr>
          <p:nvPr>
            <p:ph type="sldNum" sz="quarter" idx="10"/>
          </p:nvPr>
        </p:nvSpPr>
        <p:spPr/>
        <p:txBody>
          <a:bodyPr/>
          <a:lstStyle/>
          <a:p>
            <a:fld id="{5256A253-C888-423E-AC62-83D809C28B23}" type="slidenum">
              <a:rPr lang="en-US" smtClean="0"/>
              <a:pPr/>
              <a:t>42</a:t>
            </a:fld>
            <a:endParaRPr lang="en-US"/>
          </a:p>
        </p:txBody>
      </p:sp>
    </p:spTree>
    <p:extLst>
      <p:ext uri="{BB962C8B-B14F-4D97-AF65-F5344CB8AC3E}">
        <p14:creationId xmlns:p14="http://schemas.microsoft.com/office/powerpoint/2010/main" val="133086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4</a:t>
            </a:fld>
            <a:endParaRPr lang="en-US" dirty="0"/>
          </a:p>
        </p:txBody>
      </p:sp>
    </p:spTree>
    <p:extLst>
      <p:ext uri="{BB962C8B-B14F-4D97-AF65-F5344CB8AC3E}">
        <p14:creationId xmlns:p14="http://schemas.microsoft.com/office/powerpoint/2010/main" val="3149130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Amy</a:t>
            </a:r>
            <a:endParaRPr lang="en-US" dirty="0"/>
          </a:p>
        </p:txBody>
      </p:sp>
      <p:sp>
        <p:nvSpPr>
          <p:cNvPr id="4" name="Slide Number Placeholder 3"/>
          <p:cNvSpPr>
            <a:spLocks noGrp="1"/>
          </p:cNvSpPr>
          <p:nvPr>
            <p:ph type="sldNum" sz="quarter" idx="10"/>
          </p:nvPr>
        </p:nvSpPr>
        <p:spPr/>
        <p:txBody>
          <a:bodyPr/>
          <a:lstStyle/>
          <a:p>
            <a:fld id="{5256A253-C888-423E-AC62-83D809C28B23}" type="slidenum">
              <a:rPr lang="en-US" smtClean="0"/>
              <a:pPr/>
              <a:t>43</a:t>
            </a:fld>
            <a:endParaRPr lang="en-US"/>
          </a:p>
        </p:txBody>
      </p:sp>
    </p:spTree>
    <p:extLst>
      <p:ext uri="{BB962C8B-B14F-4D97-AF65-F5344CB8AC3E}">
        <p14:creationId xmlns:p14="http://schemas.microsoft.com/office/powerpoint/2010/main" val="4286494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Amy </a:t>
            </a:r>
            <a:endParaRPr lang="en-US" dirty="0"/>
          </a:p>
        </p:txBody>
      </p:sp>
      <p:sp>
        <p:nvSpPr>
          <p:cNvPr id="4" name="Slide Number Placeholder 3"/>
          <p:cNvSpPr>
            <a:spLocks noGrp="1"/>
          </p:cNvSpPr>
          <p:nvPr>
            <p:ph type="sldNum" sz="quarter" idx="10"/>
          </p:nvPr>
        </p:nvSpPr>
        <p:spPr/>
        <p:txBody>
          <a:bodyPr/>
          <a:lstStyle/>
          <a:p>
            <a:fld id="{5256A253-C888-423E-AC62-83D809C28B23}" type="slidenum">
              <a:rPr lang="en-US" smtClean="0"/>
              <a:pPr/>
              <a:t>45</a:t>
            </a:fld>
            <a:endParaRPr lang="en-US"/>
          </a:p>
        </p:txBody>
      </p:sp>
    </p:spTree>
    <p:extLst>
      <p:ext uri="{BB962C8B-B14F-4D97-AF65-F5344CB8AC3E}">
        <p14:creationId xmlns:p14="http://schemas.microsoft.com/office/powerpoint/2010/main" val="67421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Amy</a:t>
            </a:r>
            <a:endParaRPr lang="en-US" dirty="0"/>
          </a:p>
        </p:txBody>
      </p:sp>
      <p:sp>
        <p:nvSpPr>
          <p:cNvPr id="4" name="Slide Number Placeholder 3"/>
          <p:cNvSpPr>
            <a:spLocks noGrp="1"/>
          </p:cNvSpPr>
          <p:nvPr>
            <p:ph type="sldNum" sz="quarter" idx="10"/>
          </p:nvPr>
        </p:nvSpPr>
        <p:spPr/>
        <p:txBody>
          <a:bodyPr/>
          <a:lstStyle/>
          <a:p>
            <a:fld id="{5256A253-C888-423E-AC62-83D809C28B23}" type="slidenum">
              <a:rPr lang="en-US" smtClean="0"/>
              <a:pPr/>
              <a:t>47</a:t>
            </a:fld>
            <a:endParaRPr lang="en-US"/>
          </a:p>
        </p:txBody>
      </p:sp>
    </p:spTree>
    <p:extLst>
      <p:ext uri="{BB962C8B-B14F-4D97-AF65-F5344CB8AC3E}">
        <p14:creationId xmlns:p14="http://schemas.microsoft.com/office/powerpoint/2010/main" val="2065169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Leslye </a:t>
            </a:r>
            <a:endParaRPr lang="en-US" dirty="0"/>
          </a:p>
        </p:txBody>
      </p:sp>
      <p:sp>
        <p:nvSpPr>
          <p:cNvPr id="4" name="Slide Number Placeholder 3"/>
          <p:cNvSpPr>
            <a:spLocks noGrp="1"/>
          </p:cNvSpPr>
          <p:nvPr>
            <p:ph type="sldNum" sz="quarter" idx="10"/>
          </p:nvPr>
        </p:nvSpPr>
        <p:spPr/>
        <p:txBody>
          <a:bodyPr/>
          <a:lstStyle/>
          <a:p>
            <a:fld id="{5256A253-C888-423E-AC62-83D809C28B23}" type="slidenum">
              <a:rPr lang="en-US" smtClean="0"/>
              <a:pPr/>
              <a:t>48</a:t>
            </a:fld>
            <a:endParaRPr lang="en-US"/>
          </a:p>
        </p:txBody>
      </p:sp>
    </p:spTree>
    <p:extLst>
      <p:ext uri="{BB962C8B-B14F-4D97-AF65-F5344CB8AC3E}">
        <p14:creationId xmlns:p14="http://schemas.microsoft.com/office/powerpoint/2010/main" val="4233460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Instructor  “Moving on to</a:t>
            </a:r>
            <a:r>
              <a:rPr lang="en-US" baseline="0" dirty="0"/>
              <a:t> the more complex issue”</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49</a:t>
            </a:fld>
            <a:endParaRPr lang="en-US" dirty="0"/>
          </a:p>
        </p:txBody>
      </p:sp>
    </p:spTree>
    <p:extLst>
      <p:ext uri="{BB962C8B-B14F-4D97-AF65-F5344CB8AC3E}">
        <p14:creationId xmlns:p14="http://schemas.microsoft.com/office/powerpoint/2010/main" val="2267343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normAutofit/>
          </a:bodyPr>
          <a:lstStyle/>
          <a:p>
            <a:r>
              <a:rPr lang="en-US" dirty="0"/>
              <a:t>Participants</a:t>
            </a:r>
            <a:r>
              <a:rPr lang="en-US" baseline="0" dirty="0"/>
              <a:t> can now fill out the pre assessment in </a:t>
            </a:r>
            <a:r>
              <a:rPr lang="en-US" baseline="0"/>
              <a:t>the evaluations</a:t>
            </a:r>
            <a:r>
              <a:rPr lang="en-US" baseline="0" dirty="0"/>
              <a:t>. </a:t>
            </a:r>
          </a:p>
          <a:p>
            <a:r>
              <a:rPr lang="en-US" baseline="0" dirty="0"/>
              <a:t>What is your knowledge of </a:t>
            </a:r>
            <a:br>
              <a:rPr lang="en-US" baseline="0" dirty="0"/>
            </a:br>
            <a:r>
              <a:rPr lang="en-US" baseline="0" dirty="0"/>
              <a:t>the U visa?</a:t>
            </a:r>
            <a:br>
              <a:rPr lang="en-US" baseline="0" dirty="0"/>
            </a:br>
            <a:endParaRPr lang="en-US" dirty="0"/>
          </a:p>
        </p:txBody>
      </p:sp>
      <p:sp>
        <p:nvSpPr>
          <p:cNvPr id="4" name="Slide Number Placeholder 3"/>
          <p:cNvSpPr>
            <a:spLocks noGrp="1"/>
          </p:cNvSpPr>
          <p:nvPr>
            <p:ph type="sldNum" sz="quarter" idx="10"/>
          </p:nvPr>
        </p:nvSpPr>
        <p:spPr/>
        <p:txBody>
          <a:bodyPr/>
          <a:lstStyle/>
          <a:p>
            <a:fld id="{23C8D075-E4B3-44FE-B168-F810F1A6398A}" type="slidenum">
              <a:rPr lang="en-US" smtClean="0"/>
              <a:pPr/>
              <a:t>50</a:t>
            </a:fld>
            <a:endParaRPr lang="en-US"/>
          </a:p>
        </p:txBody>
      </p:sp>
    </p:spTree>
    <p:extLst>
      <p:ext uri="{BB962C8B-B14F-4D97-AF65-F5344CB8AC3E}">
        <p14:creationId xmlns:p14="http://schemas.microsoft.com/office/powerpoint/2010/main" val="4152758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6913"/>
            <a:ext cx="4506913" cy="3482975"/>
          </a:xfrm>
        </p:spPr>
      </p:sp>
      <p:sp>
        <p:nvSpPr>
          <p:cNvPr id="3" name="Notes Placeholder 2"/>
          <p:cNvSpPr>
            <a:spLocks noGrp="1"/>
          </p:cNvSpPr>
          <p:nvPr>
            <p:ph type="body" idx="1"/>
          </p:nvPr>
        </p:nvSpPr>
        <p:spPr/>
        <p:txBody>
          <a:bodyPr/>
          <a:lstStyle/>
          <a:p>
            <a:r>
              <a:rPr lang="en-US" dirty="0"/>
              <a:t>Make sure you understand</a:t>
            </a:r>
            <a:r>
              <a:rPr lang="en-US" baseline="0" dirty="0"/>
              <a:t> what the U visa is </a:t>
            </a:r>
            <a:endParaRPr lang="en-US" dirty="0"/>
          </a:p>
        </p:txBody>
      </p:sp>
    </p:spTree>
    <p:extLst>
      <p:ext uri="{BB962C8B-B14F-4D97-AF65-F5344CB8AC3E}">
        <p14:creationId xmlns:p14="http://schemas.microsoft.com/office/powerpoint/2010/main" val="804962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52</a:t>
            </a:fld>
            <a:endParaRPr lang="en-US" dirty="0"/>
          </a:p>
        </p:txBody>
      </p:sp>
    </p:spTree>
    <p:extLst>
      <p:ext uri="{BB962C8B-B14F-4D97-AF65-F5344CB8AC3E}">
        <p14:creationId xmlns:p14="http://schemas.microsoft.com/office/powerpoint/2010/main" val="2915587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Leslye</a:t>
            </a:r>
          </a:p>
        </p:txBody>
      </p:sp>
      <p:sp>
        <p:nvSpPr>
          <p:cNvPr id="4" name="Slide Number Placeholder 3"/>
          <p:cNvSpPr>
            <a:spLocks noGrp="1"/>
          </p:cNvSpPr>
          <p:nvPr>
            <p:ph type="sldNum" sz="quarter" idx="10"/>
          </p:nvPr>
        </p:nvSpPr>
        <p:spPr/>
        <p:txBody>
          <a:bodyPr/>
          <a:lstStyle/>
          <a:p>
            <a:fld id="{15F6D92F-F161-4426-850D-24C13A4B1BD6}" type="slidenum">
              <a:rPr lang="en-US" smtClean="0"/>
              <a:pPr/>
              <a:t>55</a:t>
            </a:fld>
            <a:endParaRPr lang="en-US"/>
          </a:p>
        </p:txBody>
      </p:sp>
    </p:spTree>
    <p:extLst>
      <p:ext uri="{BB962C8B-B14F-4D97-AF65-F5344CB8AC3E}">
        <p14:creationId xmlns:p14="http://schemas.microsoft.com/office/powerpoint/2010/main" val="3266335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Faculty Note: Explain why its Qualifying Criminal</a:t>
            </a:r>
            <a:r>
              <a:rPr lang="en-US" baseline="0" dirty="0"/>
              <a:t> activity and NOT CRIME - </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56</a:t>
            </a:fld>
            <a:endParaRPr lang="en-US" dirty="0"/>
          </a:p>
        </p:txBody>
      </p:sp>
    </p:spTree>
    <p:extLst>
      <p:ext uri="{BB962C8B-B14F-4D97-AF65-F5344CB8AC3E}">
        <p14:creationId xmlns:p14="http://schemas.microsoft.com/office/powerpoint/2010/main" val="420220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PRE ASSESSMENT – EVALUTATION</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5</a:t>
            </a:fld>
            <a:endParaRPr lang="en-US" dirty="0"/>
          </a:p>
        </p:txBody>
      </p:sp>
    </p:spTree>
    <p:extLst>
      <p:ext uri="{BB962C8B-B14F-4D97-AF65-F5344CB8AC3E}">
        <p14:creationId xmlns:p14="http://schemas.microsoft.com/office/powerpoint/2010/main" val="37670152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TextEdit="1"/>
          </p:cNvSpPr>
          <p:nvPr>
            <p:ph type="sldImg"/>
          </p:nvPr>
        </p:nvSpPr>
        <p:spPr bwMode="auto">
          <a:xfrm>
            <a:off x="1249363" y="696913"/>
            <a:ext cx="4511675" cy="3486150"/>
          </a:xfrm>
          <a:noFill/>
          <a:ln>
            <a:solidFill>
              <a:srgbClr val="000000"/>
            </a:solidFill>
            <a:miter lim="800000"/>
            <a:headEnd/>
            <a:tailEnd/>
          </a:ln>
        </p:spPr>
      </p:sp>
      <p:sp>
        <p:nvSpPr>
          <p:cNvPr id="74754" name="Rectangle 3"/>
          <p:cNvSpPr>
            <a:spLocks noGrp="1"/>
          </p:cNvSpPr>
          <p:nvPr>
            <p:ph type="body" idx="1"/>
          </p:nvPr>
        </p:nvSpPr>
        <p:spPr bwMode="auto">
          <a:noFill/>
        </p:spPr>
        <p:txBody>
          <a:bodyPr/>
          <a:lstStyle/>
          <a:p>
            <a:r>
              <a:rPr lang="en-US" dirty="0">
                <a:ea typeface="ＭＳ Ｐゴシック"/>
                <a:cs typeface="ＭＳ Ｐゴシック"/>
              </a:rPr>
              <a:t>Instructor’s note- FOR INDIRECT VICTIM _ The immigration status of the child is irrelevant </a:t>
            </a:r>
          </a:p>
          <a:p>
            <a:endParaRPr lang="en-US" dirty="0">
              <a:ea typeface="ＭＳ Ｐゴシック"/>
              <a:cs typeface="ＭＳ Ｐゴシック"/>
            </a:endParaRPr>
          </a:p>
          <a:p>
            <a:r>
              <a:rPr lang="en-US" dirty="0">
                <a:ea typeface="ＭＳ Ｐゴシック"/>
                <a:cs typeface="ＭＳ Ｐゴシック"/>
              </a:rPr>
              <a:t>Analyze helpfulness of “indirect victim”: </a:t>
            </a:r>
          </a:p>
          <a:p>
            <a:r>
              <a:rPr lang="en-US" dirty="0">
                <a:ea typeface="ＭＳ Ｐゴシック"/>
                <a:cs typeface="ＭＳ Ｐゴシック"/>
              </a:rPr>
              <a:t>Forensic interview or examination?</a:t>
            </a:r>
          </a:p>
          <a:p>
            <a:r>
              <a:rPr lang="en-US" dirty="0">
                <a:ea typeface="ＭＳ Ｐゴシック"/>
                <a:cs typeface="ＭＳ Ｐゴシック"/>
              </a:rPr>
              <a:t>Proof of age or disability?</a:t>
            </a:r>
          </a:p>
          <a:p>
            <a:r>
              <a:rPr lang="en-US" dirty="0">
                <a:ea typeface="ＭＳ Ｐゴシック"/>
                <a:cs typeface="ＭＳ Ｐゴシック"/>
              </a:rPr>
              <a:t>Engaged in services benefiting case?</a:t>
            </a:r>
          </a:p>
          <a:p>
            <a:endParaRPr lang="en-US" dirty="0">
              <a:ea typeface="ＭＳ Ｐゴシック"/>
              <a:cs typeface="ＭＳ Ｐゴシック"/>
            </a:endParaRPr>
          </a:p>
        </p:txBody>
      </p:sp>
    </p:spTree>
    <p:extLst>
      <p:ext uri="{BB962C8B-B14F-4D97-AF65-F5344CB8AC3E}">
        <p14:creationId xmlns:p14="http://schemas.microsoft.com/office/powerpoint/2010/main" val="4145123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pPr defTabSz="489661">
              <a:defRPr/>
            </a:pPr>
            <a:r>
              <a:rPr lang="en-US" baseline="0" dirty="0"/>
              <a:t>OTHER = Any government agency  </a:t>
            </a:r>
            <a:r>
              <a:rPr lang="en-US" dirty="0">
                <a:latin typeface="Cambria" panose="02040503050406030204" pitchFamily="18" charset="0"/>
              </a:rPr>
              <a:t>that has the authority to detect, investigate, prosecute, convict or sentence based on facts related to criminal activities covered by the U or T visa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58</a:t>
            </a:fld>
            <a:endParaRPr lang="en-US" dirty="0"/>
          </a:p>
        </p:txBody>
      </p:sp>
    </p:spTree>
    <p:extLst>
      <p:ext uri="{BB962C8B-B14F-4D97-AF65-F5344CB8AC3E}">
        <p14:creationId xmlns:p14="http://schemas.microsoft.com/office/powerpoint/2010/main" val="3362074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TextEdit="1"/>
          </p:cNvSpPr>
          <p:nvPr>
            <p:ph type="sldImg"/>
          </p:nvPr>
        </p:nvSpPr>
        <p:spPr bwMode="auto">
          <a:xfrm>
            <a:off x="1249363" y="696913"/>
            <a:ext cx="4511675" cy="3486150"/>
          </a:xfrm>
          <a:noFill/>
          <a:ln>
            <a:solidFill>
              <a:srgbClr val="000000"/>
            </a:solidFill>
            <a:miter lim="800000"/>
            <a:headEnd/>
            <a:tailEnd/>
          </a:ln>
        </p:spPr>
      </p:sp>
      <p:sp>
        <p:nvSpPr>
          <p:cNvPr id="68610" name="Rectangle 3"/>
          <p:cNvSpPr>
            <a:spLocks noGrp="1"/>
          </p:cNvSpPr>
          <p:nvPr>
            <p:ph type="body" idx="1"/>
          </p:nvPr>
        </p:nvSpPr>
        <p:spPr bwMode="auto">
          <a:noFill/>
        </p:spPr>
        <p:txBody>
          <a:bodyPr/>
          <a:lstStyle/>
          <a:p>
            <a:endParaRPr lang="en-US" dirty="0">
              <a:ea typeface="ＭＳ Ｐゴシック"/>
              <a:cs typeface="ＭＳ Ｐゴシック"/>
            </a:endParaRPr>
          </a:p>
        </p:txBody>
      </p:sp>
    </p:spTree>
    <p:extLst>
      <p:ext uri="{BB962C8B-B14F-4D97-AF65-F5344CB8AC3E}">
        <p14:creationId xmlns:p14="http://schemas.microsoft.com/office/powerpoint/2010/main" val="1715839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60</a:t>
            </a:fld>
            <a:endParaRPr lang="en-US" dirty="0"/>
          </a:p>
        </p:txBody>
      </p:sp>
    </p:spTree>
    <p:extLst>
      <p:ext uri="{BB962C8B-B14F-4D97-AF65-F5344CB8AC3E}">
        <p14:creationId xmlns:p14="http://schemas.microsoft.com/office/powerpoint/2010/main" val="27080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63</a:t>
            </a:fld>
            <a:endParaRPr lang="en-US" dirty="0"/>
          </a:p>
        </p:txBody>
      </p:sp>
    </p:spTree>
    <p:extLst>
      <p:ext uri="{BB962C8B-B14F-4D97-AF65-F5344CB8AC3E}">
        <p14:creationId xmlns:p14="http://schemas.microsoft.com/office/powerpoint/2010/main" val="506952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64</a:t>
            </a:fld>
            <a:endParaRPr lang="en-US" dirty="0"/>
          </a:p>
        </p:txBody>
      </p:sp>
    </p:spTree>
    <p:extLst>
      <p:ext uri="{BB962C8B-B14F-4D97-AF65-F5344CB8AC3E}">
        <p14:creationId xmlns:p14="http://schemas.microsoft.com/office/powerpoint/2010/main" val="2977563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Jane’s Note: I WOULD TAKE</a:t>
            </a:r>
            <a:r>
              <a:rPr lang="en-US" baseline="0" dirty="0"/>
              <a:t> THIS OUT as it should be covered in the Application slide, however it should probably be mentioned throughout by presenters (reminding audience that they are not making the ultimate decision)</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65</a:t>
            </a:fld>
            <a:endParaRPr lang="en-US" dirty="0"/>
          </a:p>
        </p:txBody>
      </p:sp>
    </p:spTree>
    <p:extLst>
      <p:ext uri="{BB962C8B-B14F-4D97-AF65-F5344CB8AC3E}">
        <p14:creationId xmlns:p14="http://schemas.microsoft.com/office/powerpoint/2010/main" val="2928727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66</a:t>
            </a:fld>
            <a:endParaRPr lang="en-US" dirty="0"/>
          </a:p>
        </p:txBody>
      </p:sp>
    </p:spTree>
    <p:extLst>
      <p:ext uri="{BB962C8B-B14F-4D97-AF65-F5344CB8AC3E}">
        <p14:creationId xmlns:p14="http://schemas.microsoft.com/office/powerpoint/2010/main" val="2282597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xfrm>
            <a:off x="1249363" y="696913"/>
            <a:ext cx="4511675" cy="3486150"/>
          </a:xfrm>
          <a:noFill/>
          <a:ln>
            <a:solidFill>
              <a:srgbClr val="000000"/>
            </a:solidFill>
            <a:miter lim="800000"/>
            <a:headEnd/>
            <a:tailEnd/>
          </a:ln>
        </p:spPr>
      </p:sp>
      <p:sp>
        <p:nvSpPr>
          <p:cNvPr id="27650" name="Notes Placeholder 2"/>
          <p:cNvSpPr>
            <a:spLocks noGrp="1"/>
          </p:cNvSpPr>
          <p:nvPr>
            <p:ph type="body" idx="1"/>
          </p:nvPr>
        </p:nvSpPr>
        <p:spPr bwMode="auto">
          <a:noFill/>
        </p:spPr>
        <p:txBody>
          <a:bodyPr/>
          <a:lstStyle/>
          <a:p>
            <a:r>
              <a:rPr lang="en-US" dirty="0">
                <a:ea typeface="ＭＳ Ｐゴシック"/>
                <a:cs typeface="ＭＳ Ｐゴシック"/>
              </a:rPr>
              <a:t>Faculty</a:t>
            </a:r>
            <a:r>
              <a:rPr lang="en-US" baseline="0" dirty="0">
                <a:ea typeface="ＭＳ Ｐゴシック"/>
                <a:cs typeface="ＭＳ Ｐゴシック"/>
              </a:rPr>
              <a:t> NOTE:  Mention that USICS does a fingerprint back ground to check the criminal and immigration history of victims applying. </a:t>
            </a:r>
            <a:endParaRPr lang="en-US" dirty="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37645074-13DD-4DD8-9549-827EE2D69C2C}" type="slidenum">
              <a:rPr lang="en-US" smtClean="0"/>
              <a:pPr>
                <a:defRPr/>
              </a:pPr>
              <a:t>67</a:t>
            </a:fld>
            <a:endParaRPr lang="en-US" dirty="0"/>
          </a:p>
        </p:txBody>
      </p:sp>
    </p:spTree>
    <p:extLst>
      <p:ext uri="{BB962C8B-B14F-4D97-AF65-F5344CB8AC3E}">
        <p14:creationId xmlns:p14="http://schemas.microsoft.com/office/powerpoint/2010/main" val="4029633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252538" y="698500"/>
            <a:ext cx="4518025" cy="3490913"/>
          </a:xfrm>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657">
              <a:defRPr sz="1100">
                <a:solidFill>
                  <a:schemeClr val="bg1"/>
                </a:solidFill>
                <a:latin typeface="Arial Black" pitchFamily="34" charset="0"/>
                <a:ea typeface="MS PGothic" pitchFamily="34" charset="-128"/>
              </a:defRPr>
            </a:lvl1pPr>
            <a:lvl2pPr marL="744076" indent="-286182" defTabSz="904657">
              <a:defRPr sz="1100">
                <a:solidFill>
                  <a:schemeClr val="bg1"/>
                </a:solidFill>
                <a:latin typeface="Arial Black" pitchFamily="34" charset="0"/>
                <a:ea typeface="MS PGothic" pitchFamily="34" charset="-128"/>
              </a:defRPr>
            </a:lvl2pPr>
            <a:lvl3pPr marL="1144731" indent="-228946" defTabSz="904657">
              <a:defRPr sz="1100">
                <a:solidFill>
                  <a:schemeClr val="bg1"/>
                </a:solidFill>
                <a:latin typeface="Arial Black" pitchFamily="34" charset="0"/>
                <a:ea typeface="MS PGothic" pitchFamily="34" charset="-128"/>
              </a:defRPr>
            </a:lvl3pPr>
            <a:lvl4pPr marL="1602624" indent="-228946" defTabSz="904657">
              <a:defRPr sz="1100">
                <a:solidFill>
                  <a:schemeClr val="bg1"/>
                </a:solidFill>
                <a:latin typeface="Arial Black" pitchFamily="34" charset="0"/>
                <a:ea typeface="MS PGothic" pitchFamily="34" charset="-128"/>
              </a:defRPr>
            </a:lvl4pPr>
            <a:lvl5pPr marL="2060517" indent="-228946" defTabSz="904657">
              <a:defRPr sz="1100">
                <a:solidFill>
                  <a:schemeClr val="bg1"/>
                </a:solidFill>
                <a:latin typeface="Arial Black" pitchFamily="34" charset="0"/>
                <a:ea typeface="MS PGothic" pitchFamily="34" charset="-128"/>
              </a:defRPr>
            </a:lvl5pPr>
            <a:lvl6pPr marL="2518409" indent="-228946" algn="ctr" defTabSz="904657"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6301" indent="-228946" algn="ctr" defTabSz="904657"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34194" indent="-228946" algn="ctr" defTabSz="904657"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92087" indent="-228946" algn="ctr" defTabSz="904657" eaLnBrk="0" fontAlgn="base" hangingPunct="0">
              <a:spcBef>
                <a:spcPct val="0"/>
              </a:spcBef>
              <a:spcAft>
                <a:spcPct val="0"/>
              </a:spcAft>
              <a:defRPr sz="1100">
                <a:solidFill>
                  <a:schemeClr val="bg1"/>
                </a:solidFill>
                <a:latin typeface="Arial Black" pitchFamily="34" charset="0"/>
                <a:ea typeface="MS PGothic" pitchFamily="34" charset="-128"/>
              </a:defRPr>
            </a:lvl9pPr>
          </a:lstStyle>
          <a:p>
            <a:fld id="{E928F1A9-19D5-4591-B75A-32EF6D413E68}" type="slidenum">
              <a:rPr lang="en-US" altLang="en-US" sz="1000">
                <a:solidFill>
                  <a:schemeClr val="tx1"/>
                </a:solidFill>
                <a:latin typeface="Arial" pitchFamily="34" charset="0"/>
              </a:rPr>
              <a:pPr/>
              <a:t>68</a:t>
            </a:fld>
            <a:endParaRPr lang="en-US" altLang="en-US" sz="1000">
              <a:solidFill>
                <a:schemeClr val="tx1"/>
              </a:solidFill>
              <a:latin typeface="Arial" pitchFamily="34" charset="0"/>
            </a:endParaRPr>
          </a:p>
        </p:txBody>
      </p:sp>
    </p:spTree>
    <p:extLst>
      <p:ext uri="{BB962C8B-B14F-4D97-AF65-F5344CB8AC3E}">
        <p14:creationId xmlns:p14="http://schemas.microsoft.com/office/powerpoint/2010/main" val="56168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xfrm>
            <a:off x="1249363" y="696913"/>
            <a:ext cx="4511675" cy="3486150"/>
          </a:xfrm>
          <a:noFill/>
          <a:ln>
            <a:solidFill>
              <a:srgbClr val="000000"/>
            </a:solidFill>
            <a:miter lim="800000"/>
            <a:headEnd/>
            <a:tailEnd/>
          </a:ln>
        </p:spPr>
      </p:sp>
      <p:sp>
        <p:nvSpPr>
          <p:cNvPr id="20482" name="Rectangle 3"/>
          <p:cNvSpPr>
            <a:spLocks noGrp="1"/>
          </p:cNvSpPr>
          <p:nvPr>
            <p:ph type="body" idx="1"/>
          </p:nvPr>
        </p:nvSpPr>
        <p:spPr bwMode="auto">
          <a:noFill/>
        </p:spPr>
        <p:txBody>
          <a:bodyPr/>
          <a:lstStyle/>
          <a:p>
            <a:r>
              <a:rPr lang="en-US" dirty="0">
                <a:ea typeface="ＭＳ Ｐゴシック"/>
                <a:cs typeface="ＭＳ Ｐゴシック"/>
              </a:rPr>
              <a:t>Also,</a:t>
            </a:r>
            <a:r>
              <a:rPr lang="en-US" baseline="0" dirty="0">
                <a:ea typeface="ＭＳ Ｐゴシック"/>
                <a:cs typeface="ＭＳ Ｐゴシック"/>
              </a:rPr>
              <a:t> have LEO presenter insert how this will keep THEM safer as well.</a:t>
            </a:r>
            <a:endParaRPr lang="en-US" dirty="0">
              <a:ea typeface="ＭＳ Ｐゴシック"/>
              <a:cs typeface="ＭＳ Ｐゴシック"/>
            </a:endParaRPr>
          </a:p>
        </p:txBody>
      </p:sp>
    </p:spTree>
    <p:extLst>
      <p:ext uri="{BB962C8B-B14F-4D97-AF65-F5344CB8AC3E}">
        <p14:creationId xmlns:p14="http://schemas.microsoft.com/office/powerpoint/2010/main" val="697015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Instructor Note: Although its discretionary these</a:t>
            </a:r>
            <a:r>
              <a:rPr lang="en-US" baseline="0" dirty="0"/>
              <a:t> are the reasons why certification is good police practice</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70</a:t>
            </a:fld>
            <a:endParaRPr lang="en-US" dirty="0"/>
          </a:p>
        </p:txBody>
      </p:sp>
    </p:spTree>
    <p:extLst>
      <p:ext uri="{BB962C8B-B14F-4D97-AF65-F5344CB8AC3E}">
        <p14:creationId xmlns:p14="http://schemas.microsoft.com/office/powerpoint/2010/main" val="34534047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It</a:t>
            </a:r>
            <a:r>
              <a:rPr lang="en-US" baseline="0" dirty="0"/>
              <a:t> is within the State’s control if the police or investigating agency has it – JUST THE CERTIFICATION</a:t>
            </a:r>
          </a:p>
          <a:p>
            <a:r>
              <a:rPr lang="en-US" baseline="0" dirty="0"/>
              <a:t>“credibility, bias, motive to lie” = BROAD </a:t>
            </a:r>
          </a:p>
          <a:p>
            <a:r>
              <a:rPr lang="en-US" baseline="0" dirty="0"/>
              <a:t>Possibly something to meet with advocates and immigration attorneys about – either bare bone applications or not providing state with accompanying documentation (except obviously police reports which they have anyway)</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solidFill>
                  <a:prstClr val="black"/>
                </a:solidFill>
              </a:rPr>
              <a:pPr>
                <a:defRPr/>
              </a:pPr>
              <a:t>72</a:t>
            </a:fld>
            <a:endParaRPr lang="en-US" dirty="0">
              <a:solidFill>
                <a:prstClr val="black"/>
              </a:solidFill>
            </a:endParaRPr>
          </a:p>
        </p:txBody>
      </p:sp>
    </p:spTree>
    <p:extLst>
      <p:ext uri="{BB962C8B-B14F-4D97-AF65-F5344CB8AC3E}">
        <p14:creationId xmlns:p14="http://schemas.microsoft.com/office/powerpoint/2010/main" val="39203660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OMIT FOR LAW ENFORCEMENT</a:t>
            </a:r>
            <a:r>
              <a:rPr lang="en-US" baseline="0" dirty="0"/>
              <a:t> TRAINING ONLY USE WHEN MORE PROSECUTORS ARE IN THE ROOM</a:t>
            </a:r>
          </a:p>
          <a:p>
            <a:r>
              <a:rPr lang="en-US" dirty="0"/>
              <a:t>Defense is playing</a:t>
            </a:r>
            <a:r>
              <a:rPr lang="en-US" baseline="0" dirty="0"/>
              <a:t> to anti-immigrant sentiments, but is also relying on misinformation about the U Visa application process.</a:t>
            </a:r>
            <a:endParaRPr lang="en-US" dirty="0"/>
          </a:p>
        </p:txBody>
      </p:sp>
      <p:sp>
        <p:nvSpPr>
          <p:cNvPr id="4" name="Slide Number Placeholder 3"/>
          <p:cNvSpPr>
            <a:spLocks noGrp="1"/>
          </p:cNvSpPr>
          <p:nvPr>
            <p:ph type="sldNum" sz="quarter" idx="10"/>
          </p:nvPr>
        </p:nvSpPr>
        <p:spPr/>
        <p:txBody>
          <a:bodyPr/>
          <a:lstStyle/>
          <a:p>
            <a:fld id="{B00018F8-DFFF-FB43-9377-8F6D0D71787C}" type="slidenum">
              <a:rPr lang="en-US" smtClean="0"/>
              <a:t>73</a:t>
            </a:fld>
            <a:endParaRPr lang="en-US"/>
          </a:p>
        </p:txBody>
      </p:sp>
    </p:spTree>
    <p:extLst>
      <p:ext uri="{BB962C8B-B14F-4D97-AF65-F5344CB8AC3E}">
        <p14:creationId xmlns:p14="http://schemas.microsoft.com/office/powerpoint/2010/main" val="1629958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pPr defTabSz="489603">
              <a:defRPr/>
            </a:pPr>
            <a:r>
              <a:rPr lang="en-US" dirty="0"/>
              <a:t>OMIT FOR LAW ENFORCEMENT</a:t>
            </a:r>
            <a:r>
              <a:rPr lang="en-US" baseline="0" dirty="0"/>
              <a:t> TRAINING ONLY USE WHEN MORE PROSECUTORS ARE IN THE ROOM</a:t>
            </a:r>
          </a:p>
          <a:p>
            <a:endParaRPr lang="en-US" dirty="0"/>
          </a:p>
          <a:p>
            <a:r>
              <a:rPr lang="en-US" dirty="0"/>
              <a:t>It</a:t>
            </a:r>
            <a:r>
              <a:rPr lang="en-US" baseline="0" dirty="0"/>
              <a:t> is within the State’s control if the police or investigating agency has it – JUST THE CERTIFICATION</a:t>
            </a:r>
          </a:p>
          <a:p>
            <a:r>
              <a:rPr lang="en-US" baseline="0" dirty="0"/>
              <a:t>“credibility, bias, motive to lie” = BROAD </a:t>
            </a:r>
          </a:p>
          <a:p>
            <a:r>
              <a:rPr lang="en-US" baseline="0" dirty="0"/>
              <a:t>Possibly something to meet with advocates and immigration attorneys about – either bare bone applications or not providing state with accompanying documentation (except obviously police reports which they have anyway)</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solidFill>
                  <a:prstClr val="black"/>
                </a:solidFill>
              </a:rPr>
              <a:pPr>
                <a:defRPr/>
              </a:pPr>
              <a:t>74</a:t>
            </a:fld>
            <a:endParaRPr lang="en-US" dirty="0">
              <a:solidFill>
                <a:prstClr val="black"/>
              </a:solidFill>
            </a:endParaRPr>
          </a:p>
        </p:txBody>
      </p:sp>
    </p:spTree>
    <p:extLst>
      <p:ext uri="{BB962C8B-B14F-4D97-AF65-F5344CB8AC3E}">
        <p14:creationId xmlns:p14="http://schemas.microsoft.com/office/powerpoint/2010/main" val="155658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Be prepared with case law and a legal brief, if appropriate</a:t>
            </a:r>
          </a:p>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75</a:t>
            </a:fld>
            <a:endParaRPr lang="en-US" dirty="0"/>
          </a:p>
        </p:txBody>
      </p:sp>
    </p:spTree>
    <p:extLst>
      <p:ext uri="{BB962C8B-B14F-4D97-AF65-F5344CB8AC3E}">
        <p14:creationId xmlns:p14="http://schemas.microsoft.com/office/powerpoint/2010/main" val="3647990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7150" y="719138"/>
            <a:ext cx="4660900" cy="3600450"/>
          </a:xfrm>
        </p:spPr>
      </p:sp>
      <p:sp>
        <p:nvSpPr>
          <p:cNvPr id="3" name="Notes Placeholder 2"/>
          <p:cNvSpPr>
            <a:spLocks noGrp="1"/>
          </p:cNvSpPr>
          <p:nvPr>
            <p:ph type="body" idx="1"/>
          </p:nvPr>
        </p:nvSpPr>
        <p:spPr/>
        <p:txBody>
          <a:bodyPr/>
          <a:lstStyle/>
          <a:p>
            <a:r>
              <a:rPr lang="en-US" dirty="0"/>
              <a:t>PRESENTER</a:t>
            </a:r>
            <a:r>
              <a:rPr lang="en-US" baseline="0" dirty="0"/>
              <a:t> should also get out the fact that these statements are not usually admissible (barring EU / non-testimonial analysis).  In my experience, LEOs that have not testified do not know that they cannot testify to what the victim told them – even if it</a:t>
            </a:r>
            <a:r>
              <a:rPr lang="fr-FR" baseline="0" dirty="0"/>
              <a:t>’</a:t>
            </a:r>
            <a:r>
              <a:rPr lang="en-US" baseline="0" dirty="0"/>
              <a:t>s a taped statement.</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solidFill>
                  <a:prstClr val="black"/>
                </a:solidFill>
              </a:rPr>
              <a:pPr>
                <a:defRPr/>
              </a:pPr>
              <a:t>77</a:t>
            </a:fld>
            <a:endParaRPr lang="en-US" dirty="0">
              <a:solidFill>
                <a:prstClr val="black"/>
              </a:solidFill>
            </a:endParaRPr>
          </a:p>
        </p:txBody>
      </p:sp>
    </p:spTree>
    <p:extLst>
      <p:ext uri="{BB962C8B-B14F-4D97-AF65-F5344CB8AC3E}">
        <p14:creationId xmlns:p14="http://schemas.microsoft.com/office/powerpoint/2010/main" val="1345958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pPr defTabSz="489603">
              <a:defRPr/>
            </a:pPr>
            <a:r>
              <a:rPr lang="en-US" dirty="0"/>
              <a:t>OMIT FOR LAW ENFORCEMENT</a:t>
            </a:r>
            <a:r>
              <a:rPr lang="en-US" baseline="0" dirty="0"/>
              <a:t> TRAINING ONLY USE WHEN MORE PROSECUTORS ARE IN THE ROOM</a:t>
            </a:r>
          </a:p>
          <a:p>
            <a:endParaRPr lang="en-US" dirty="0"/>
          </a:p>
        </p:txBody>
      </p:sp>
      <p:sp>
        <p:nvSpPr>
          <p:cNvPr id="4" name="Slide Number Placeholder 3"/>
          <p:cNvSpPr>
            <a:spLocks noGrp="1"/>
          </p:cNvSpPr>
          <p:nvPr>
            <p:ph type="sldNum" sz="quarter" idx="10"/>
          </p:nvPr>
        </p:nvSpPr>
        <p:spPr/>
        <p:txBody>
          <a:bodyPr/>
          <a:lstStyle/>
          <a:p>
            <a:fld id="{B00018F8-DFFF-FB43-9377-8F6D0D71787C}" type="slidenum">
              <a:rPr lang="en-US" smtClean="0"/>
              <a:t>78</a:t>
            </a:fld>
            <a:endParaRPr lang="en-US"/>
          </a:p>
        </p:txBody>
      </p:sp>
    </p:spTree>
    <p:extLst>
      <p:ext uri="{BB962C8B-B14F-4D97-AF65-F5344CB8AC3E}">
        <p14:creationId xmlns:p14="http://schemas.microsoft.com/office/powerpoint/2010/main" val="29093422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8500"/>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solidFill>
                  <a:prstClr val="black"/>
                </a:solidFill>
              </a:rPr>
              <a:pPr>
                <a:defRPr/>
              </a:pPr>
              <a:t>82</a:t>
            </a:fld>
            <a:endParaRPr lang="en-US" dirty="0">
              <a:solidFill>
                <a:prstClr val="black"/>
              </a:solidFill>
            </a:endParaRPr>
          </a:p>
        </p:txBody>
      </p:sp>
    </p:spTree>
    <p:extLst>
      <p:ext uri="{BB962C8B-B14F-4D97-AF65-F5344CB8AC3E}">
        <p14:creationId xmlns:p14="http://schemas.microsoft.com/office/powerpoint/2010/main" val="9335395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sz="2700">
                <a:solidFill>
                  <a:schemeClr val="tx1"/>
                </a:solidFill>
                <a:latin typeface="Arial" pitchFamily="34" charset="0"/>
                <a:ea typeface="ＭＳ Ｐゴシック" pitchFamily="34" charset="-128"/>
              </a:defRPr>
            </a:lvl1pPr>
            <a:lvl2pPr marL="742950" indent="-285750" eaLnBrk="0" hangingPunct="0">
              <a:defRPr sz="2700">
                <a:solidFill>
                  <a:schemeClr val="tx1"/>
                </a:solidFill>
                <a:latin typeface="Arial" pitchFamily="34" charset="0"/>
                <a:ea typeface="ＭＳ Ｐゴシック" pitchFamily="34" charset="-128"/>
              </a:defRPr>
            </a:lvl2pPr>
            <a:lvl3pPr marL="1143000" indent="-228600" eaLnBrk="0" hangingPunct="0">
              <a:defRPr sz="2700">
                <a:solidFill>
                  <a:schemeClr val="tx1"/>
                </a:solidFill>
                <a:latin typeface="Arial" pitchFamily="34" charset="0"/>
                <a:ea typeface="ＭＳ Ｐゴシック" pitchFamily="34" charset="-128"/>
              </a:defRPr>
            </a:lvl3pPr>
            <a:lvl4pPr marL="1600200" indent="-228600" eaLnBrk="0" hangingPunct="0">
              <a:defRPr sz="2700">
                <a:solidFill>
                  <a:schemeClr val="tx1"/>
                </a:solidFill>
                <a:latin typeface="Arial" pitchFamily="34" charset="0"/>
                <a:ea typeface="ＭＳ Ｐゴシック" pitchFamily="34" charset="-128"/>
              </a:defRPr>
            </a:lvl4pPr>
            <a:lvl5pPr marL="2057400" indent="-228600" eaLnBrk="0" hangingPunct="0">
              <a:defRPr sz="27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7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7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7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700">
                <a:solidFill>
                  <a:schemeClr val="tx1"/>
                </a:solidFill>
                <a:latin typeface="Arial" pitchFamily="34" charset="0"/>
                <a:ea typeface="ＭＳ Ｐゴシック" pitchFamily="34" charset="-128"/>
              </a:defRPr>
            </a:lvl9pPr>
          </a:lstStyle>
          <a:p>
            <a:pPr algn="r" defTabSz="966612" eaLnBrk="1" hangingPunct="1"/>
            <a:fld id="{6A9A43AC-6F41-4975-86E5-DE64B4A2D5C2}" type="slidenum">
              <a:rPr lang="en-US" altLang="en-US" sz="1300">
                <a:latin typeface="Times New Roman" pitchFamily="18" charset="0"/>
              </a:rPr>
              <a:pPr algn="r" defTabSz="966612" eaLnBrk="1" hangingPunct="1"/>
              <a:t>83</a:t>
            </a:fld>
            <a:endParaRPr lang="en-US" altLang="en-US" sz="1300">
              <a:latin typeface="Times New Roman" pitchFamily="18" charset="0"/>
            </a:endParaRPr>
          </a:p>
        </p:txBody>
      </p:sp>
      <p:sp>
        <p:nvSpPr>
          <p:cNvPr id="760835" name="Rectangle 2"/>
          <p:cNvSpPr>
            <a:spLocks noGrp="1" noRot="1" noChangeAspect="1" noChangeArrowheads="1" noTextEdit="1"/>
          </p:cNvSpPr>
          <p:nvPr>
            <p:ph type="sldImg"/>
          </p:nvPr>
        </p:nvSpPr>
        <p:spPr bwMode="auto">
          <a:xfrm>
            <a:off x="1249363" y="696913"/>
            <a:ext cx="4511675" cy="3486150"/>
          </a:xfrm>
          <a:solidFill>
            <a:srgbClr val="FFFFFF"/>
          </a:solidFill>
          <a:ln>
            <a:solidFill>
              <a:srgbClr val="000000"/>
            </a:solidFill>
            <a:miter lim="800000"/>
            <a:headEnd/>
            <a:tailEnd/>
          </a:ln>
        </p:spPr>
      </p:sp>
      <p:sp>
        <p:nvSpPr>
          <p:cNvPr id="760836" name="Rectangle 3"/>
          <p:cNvSpPr>
            <a:spLocks noGrp="1" noChangeArrowheads="1"/>
          </p:cNvSpPr>
          <p:nvPr>
            <p:ph type="body" idx="1"/>
          </p:nvPr>
        </p:nvSpPr>
        <p:spPr bwMode="auto">
          <a:solidFill>
            <a:srgbClr val="FFFFFF"/>
          </a:solidFill>
          <a:ln>
            <a:solidFill>
              <a:srgbClr val="000000"/>
            </a:solidFill>
            <a:miter lim="800000"/>
            <a:headEnd/>
            <a:tailEnd/>
          </a:ln>
        </p:spPr>
        <p:txBody>
          <a:bodyPr lIns="95656" tIns="47828" rIns="95656" bIns="47828"/>
          <a:lstStyle/>
          <a:p>
            <a:pPr defTabSz="966612" eaLnBrk="1" hangingPunct="1"/>
            <a:r>
              <a:rPr lang="en-US" altLang="en-US" dirty="0">
                <a:ea typeface="ＭＳ Ｐゴシック" pitchFamily="34" charset="-128"/>
              </a:rPr>
              <a:t>Tony</a:t>
            </a:r>
          </a:p>
        </p:txBody>
      </p:sp>
    </p:spTree>
    <p:extLst>
      <p:ext uri="{BB962C8B-B14F-4D97-AF65-F5344CB8AC3E}">
        <p14:creationId xmlns:p14="http://schemas.microsoft.com/office/powerpoint/2010/main" val="1492251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7"/>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sz="2700">
                <a:solidFill>
                  <a:schemeClr val="tx1"/>
                </a:solidFill>
                <a:latin typeface="Arial" pitchFamily="34" charset="0"/>
                <a:ea typeface="ＭＳ Ｐゴシック" pitchFamily="34" charset="-128"/>
              </a:defRPr>
            </a:lvl1pPr>
            <a:lvl2pPr marL="742950" indent="-285750" eaLnBrk="0" hangingPunct="0">
              <a:defRPr sz="2700">
                <a:solidFill>
                  <a:schemeClr val="tx1"/>
                </a:solidFill>
                <a:latin typeface="Arial" pitchFamily="34" charset="0"/>
                <a:ea typeface="ＭＳ Ｐゴシック" pitchFamily="34" charset="-128"/>
              </a:defRPr>
            </a:lvl2pPr>
            <a:lvl3pPr marL="1143000" indent="-228600" eaLnBrk="0" hangingPunct="0">
              <a:defRPr sz="2700">
                <a:solidFill>
                  <a:schemeClr val="tx1"/>
                </a:solidFill>
                <a:latin typeface="Arial" pitchFamily="34" charset="0"/>
                <a:ea typeface="ＭＳ Ｐゴシック" pitchFamily="34" charset="-128"/>
              </a:defRPr>
            </a:lvl3pPr>
            <a:lvl4pPr marL="1600200" indent="-228600" eaLnBrk="0" hangingPunct="0">
              <a:defRPr sz="2700">
                <a:solidFill>
                  <a:schemeClr val="tx1"/>
                </a:solidFill>
                <a:latin typeface="Arial" pitchFamily="34" charset="0"/>
                <a:ea typeface="ＭＳ Ｐゴシック" pitchFamily="34" charset="-128"/>
              </a:defRPr>
            </a:lvl4pPr>
            <a:lvl5pPr marL="2057400" indent="-228600" eaLnBrk="0" hangingPunct="0">
              <a:defRPr sz="27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7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7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7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700">
                <a:solidFill>
                  <a:schemeClr val="tx1"/>
                </a:solidFill>
                <a:latin typeface="Arial" pitchFamily="34" charset="0"/>
                <a:ea typeface="ＭＳ Ｐゴシック" pitchFamily="34" charset="-128"/>
              </a:defRPr>
            </a:lvl9pPr>
          </a:lstStyle>
          <a:p>
            <a:pPr algn="r" defTabSz="966612" eaLnBrk="1" hangingPunct="1"/>
            <a:fld id="{03849476-9BBA-4622-B069-103AC99B5B45}" type="slidenum">
              <a:rPr lang="en-US" altLang="en-US" sz="1300">
                <a:latin typeface="Times New Roman" pitchFamily="18" charset="0"/>
              </a:rPr>
              <a:pPr algn="r" defTabSz="966612" eaLnBrk="1" hangingPunct="1"/>
              <a:t>84</a:t>
            </a:fld>
            <a:endParaRPr lang="en-US" altLang="en-US" sz="1300">
              <a:latin typeface="Times New Roman" pitchFamily="18" charset="0"/>
            </a:endParaRPr>
          </a:p>
        </p:txBody>
      </p:sp>
      <p:sp>
        <p:nvSpPr>
          <p:cNvPr id="766979" name="Rectangle 2"/>
          <p:cNvSpPr>
            <a:spLocks noGrp="1" noRot="1" noChangeAspect="1" noChangeArrowheads="1" noTextEdit="1"/>
          </p:cNvSpPr>
          <p:nvPr>
            <p:ph type="sldImg"/>
          </p:nvPr>
        </p:nvSpPr>
        <p:spPr bwMode="auto">
          <a:xfrm>
            <a:off x="1249363" y="696913"/>
            <a:ext cx="4511675" cy="3486150"/>
          </a:xfrm>
          <a:solidFill>
            <a:srgbClr val="FFFFFF"/>
          </a:solidFill>
          <a:ln>
            <a:solidFill>
              <a:srgbClr val="000000"/>
            </a:solidFill>
            <a:miter lim="800000"/>
            <a:headEnd/>
            <a:tailEnd/>
          </a:ln>
        </p:spPr>
      </p:sp>
      <p:sp>
        <p:nvSpPr>
          <p:cNvPr id="766980" name="Rectangle 3"/>
          <p:cNvSpPr>
            <a:spLocks noGrp="1" noChangeArrowheads="1"/>
          </p:cNvSpPr>
          <p:nvPr>
            <p:ph type="body" idx="1"/>
          </p:nvPr>
        </p:nvSpPr>
        <p:spPr bwMode="auto">
          <a:solidFill>
            <a:srgbClr val="FFFFFF"/>
          </a:solidFill>
          <a:ln>
            <a:solidFill>
              <a:srgbClr val="000000"/>
            </a:solidFill>
            <a:miter lim="800000"/>
            <a:headEnd/>
            <a:tailEnd/>
          </a:ln>
        </p:spPr>
        <p:txBody>
          <a:bodyPr lIns="95656" tIns="47828" rIns="95656" bIns="47828"/>
          <a:lstStyle/>
          <a:p>
            <a:pPr defTabSz="966612" eaLnBrk="1" hangingPunct="1"/>
            <a:r>
              <a:rPr lang="en-US" altLang="en-US" dirty="0">
                <a:ea typeface="ＭＳ Ｐゴシック" pitchFamily="34" charset="-128"/>
              </a:rPr>
              <a:t>Tony</a:t>
            </a:r>
          </a:p>
        </p:txBody>
      </p:sp>
    </p:spTree>
    <p:extLst>
      <p:ext uri="{BB962C8B-B14F-4D97-AF65-F5344CB8AC3E}">
        <p14:creationId xmlns:p14="http://schemas.microsoft.com/office/powerpoint/2010/main" val="3288716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Leslye</a:t>
            </a:r>
            <a:endParaRPr dirty="0"/>
          </a:p>
        </p:txBody>
      </p:sp>
    </p:spTree>
    <p:extLst>
      <p:ext uri="{BB962C8B-B14F-4D97-AF65-F5344CB8AC3E}">
        <p14:creationId xmlns:p14="http://schemas.microsoft.com/office/powerpoint/2010/main" val="37803182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31838"/>
            <a:ext cx="4733925" cy="3659187"/>
          </a:xfrm>
        </p:spPr>
      </p:sp>
      <p:sp>
        <p:nvSpPr>
          <p:cNvPr id="3" name="Notes Placeholder 2"/>
          <p:cNvSpPr>
            <a:spLocks noGrp="1"/>
          </p:cNvSpPr>
          <p:nvPr>
            <p:ph type="body" idx="1"/>
          </p:nvPr>
        </p:nvSpPr>
        <p:spPr/>
        <p:txBody>
          <a:bodyPr/>
          <a:lstStyle/>
          <a:p>
            <a:r>
              <a:rPr lang="en-US" baseline="0" dirty="0"/>
              <a:t>* ENDORSE MENT IS NOT A REQUIREMENT </a:t>
            </a:r>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88</a:t>
            </a:fld>
            <a:endParaRPr lang="en-US" dirty="0"/>
          </a:p>
        </p:txBody>
      </p:sp>
    </p:spTree>
    <p:extLst>
      <p:ext uri="{BB962C8B-B14F-4D97-AF65-F5344CB8AC3E}">
        <p14:creationId xmlns:p14="http://schemas.microsoft.com/office/powerpoint/2010/main" val="34019080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Get additional scenarios that involve crimes other than DV/SA</a:t>
            </a:r>
          </a:p>
          <a:p>
            <a:r>
              <a:rPr lang="en-US" dirty="0"/>
              <a:t>Shelli and Stacey- financial crimes </a:t>
            </a:r>
          </a:p>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93</a:t>
            </a:fld>
            <a:endParaRPr lang="en-US" dirty="0"/>
          </a:p>
        </p:txBody>
      </p:sp>
    </p:spTree>
    <p:extLst>
      <p:ext uri="{BB962C8B-B14F-4D97-AF65-F5344CB8AC3E}">
        <p14:creationId xmlns:p14="http://schemas.microsoft.com/office/powerpoint/2010/main" val="2611112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95</a:t>
            </a:fld>
            <a:endParaRPr lang="en-US" dirty="0"/>
          </a:p>
        </p:txBody>
      </p:sp>
    </p:spTree>
    <p:extLst>
      <p:ext uri="{BB962C8B-B14F-4D97-AF65-F5344CB8AC3E}">
        <p14:creationId xmlns:p14="http://schemas.microsoft.com/office/powerpoint/2010/main" val="31160230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xfrm>
            <a:off x="1249363" y="696913"/>
            <a:ext cx="4511675" cy="3486150"/>
          </a:xfrm>
          <a:noFill/>
          <a:ln>
            <a:solidFill>
              <a:srgbClr val="000000"/>
            </a:solidFill>
            <a:miter lim="800000"/>
            <a:headEnd/>
            <a:tailEnd/>
          </a:ln>
        </p:spPr>
      </p:sp>
      <p:sp>
        <p:nvSpPr>
          <p:cNvPr id="27650" name="Notes Placeholder 2"/>
          <p:cNvSpPr>
            <a:spLocks noGrp="1"/>
          </p:cNvSpPr>
          <p:nvPr>
            <p:ph type="body" idx="1"/>
          </p:nvPr>
        </p:nvSpPr>
        <p:spPr bwMode="auto">
          <a:noFill/>
        </p:spPr>
        <p:txBody>
          <a:bodyPr/>
          <a:lstStyle/>
          <a:p>
            <a:r>
              <a:rPr lang="en-US" dirty="0">
                <a:ea typeface="ＭＳ Ｐゴシック"/>
                <a:cs typeface="ＭＳ Ｐゴシック"/>
              </a:rPr>
              <a:t>Instructor</a:t>
            </a:r>
            <a:r>
              <a:rPr lang="en-US" baseline="0" dirty="0">
                <a:ea typeface="ＭＳ Ｐゴシック"/>
                <a:cs typeface="ＭＳ Ｐゴシック"/>
              </a:rPr>
              <a:t> Note: </a:t>
            </a:r>
            <a:r>
              <a:rPr lang="en-US" dirty="0">
                <a:ea typeface="ＭＳ Ｐゴシック"/>
                <a:cs typeface="ＭＳ Ｐゴシック"/>
              </a:rPr>
              <a:t>NEED</a:t>
            </a:r>
            <a:r>
              <a:rPr lang="en-US" baseline="0" dirty="0">
                <a:ea typeface="ＭＳ Ｐゴシック"/>
                <a:cs typeface="ＭＳ Ｐゴシック"/>
              </a:rPr>
              <a:t> to flush this out</a:t>
            </a:r>
            <a:endParaRPr lang="en-US" dirty="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37645074-13DD-4DD8-9549-827EE2D69C2C}" type="slidenum">
              <a:rPr lang="en-US" smtClean="0"/>
              <a:pPr>
                <a:defRPr/>
              </a:pPr>
              <a:t>98</a:t>
            </a:fld>
            <a:endParaRPr lang="en-US" dirty="0"/>
          </a:p>
        </p:txBody>
      </p:sp>
    </p:spTree>
    <p:extLst>
      <p:ext uri="{BB962C8B-B14F-4D97-AF65-F5344CB8AC3E}">
        <p14:creationId xmlns:p14="http://schemas.microsoft.com/office/powerpoint/2010/main" val="8861149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fld id="{E0EABD6E-B485-488D-AB7B-2A892705335C}" type="slidenum">
              <a:rPr lang="en-US" smtClean="0"/>
              <a:t>99</a:t>
            </a:fld>
            <a:endParaRPr lang="en-US"/>
          </a:p>
        </p:txBody>
      </p:sp>
    </p:spTree>
    <p:extLst>
      <p:ext uri="{BB962C8B-B14F-4D97-AF65-F5344CB8AC3E}">
        <p14:creationId xmlns:p14="http://schemas.microsoft.com/office/powerpoint/2010/main" val="1009169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Depending</a:t>
            </a:r>
            <a:r>
              <a:rPr lang="en-US" baseline="0" dirty="0"/>
              <a:t> if we decide to move the “unreasonably refuse” slides, we can put it after this section.</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100</a:t>
            </a:fld>
            <a:endParaRPr lang="en-US" dirty="0"/>
          </a:p>
        </p:txBody>
      </p:sp>
    </p:spTree>
    <p:extLst>
      <p:ext uri="{BB962C8B-B14F-4D97-AF65-F5344CB8AC3E}">
        <p14:creationId xmlns:p14="http://schemas.microsoft.com/office/powerpoint/2010/main" val="33285270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101</a:t>
            </a:fld>
            <a:endParaRPr lang="en-US" dirty="0"/>
          </a:p>
        </p:txBody>
      </p:sp>
    </p:spTree>
    <p:extLst>
      <p:ext uri="{BB962C8B-B14F-4D97-AF65-F5344CB8AC3E}">
        <p14:creationId xmlns:p14="http://schemas.microsoft.com/office/powerpoint/2010/main" val="15631105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Most important</a:t>
            </a:r>
            <a:r>
              <a:rPr lang="en-US" baseline="0" dirty="0"/>
              <a:t> part is Scott’s part about USCIS credibility and fraud check </a:t>
            </a:r>
          </a:p>
          <a:p>
            <a:r>
              <a:rPr lang="en-US" dirty="0"/>
              <a:t>http://niwaplibrary.wcl.american.edu/2014/04/dhs-roll-call-videos/</a:t>
            </a:r>
          </a:p>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102</a:t>
            </a:fld>
            <a:endParaRPr lang="en-US" dirty="0"/>
          </a:p>
        </p:txBody>
      </p:sp>
    </p:spTree>
    <p:extLst>
      <p:ext uri="{BB962C8B-B14F-4D97-AF65-F5344CB8AC3E}">
        <p14:creationId xmlns:p14="http://schemas.microsoft.com/office/powerpoint/2010/main" val="42700406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xfrm>
            <a:off x="1249363" y="696913"/>
            <a:ext cx="4511675" cy="3486150"/>
          </a:xfrm>
          <a:noFill/>
          <a:ln>
            <a:solidFill>
              <a:srgbClr val="000000"/>
            </a:solidFill>
            <a:miter lim="800000"/>
            <a:headEnd/>
            <a:tailEnd/>
          </a:ln>
        </p:spPr>
      </p:sp>
      <p:sp>
        <p:nvSpPr>
          <p:cNvPr id="78850" name="Notes Placeholder 2"/>
          <p:cNvSpPr>
            <a:spLocks noGrp="1"/>
          </p:cNvSpPr>
          <p:nvPr>
            <p:ph type="body" idx="1"/>
          </p:nvPr>
        </p:nvSpPr>
        <p:spPr bwMode="auto">
          <a:noFill/>
        </p:spPr>
        <p:txBody>
          <a:bodyPr/>
          <a:lstStyle/>
          <a:p>
            <a:pPr defTabSz="922903" eaLnBrk="1" hangingPunct="1">
              <a:spcBef>
                <a:spcPct val="0"/>
              </a:spcBef>
            </a:pPr>
            <a:endParaRPr lang="en-US" dirty="0">
              <a:ea typeface="ＭＳ Ｐゴシック"/>
              <a:cs typeface="ＭＳ Ｐゴシック"/>
            </a:endParaRPr>
          </a:p>
        </p:txBody>
      </p:sp>
      <p:sp>
        <p:nvSpPr>
          <p:cNvPr id="78851" name="Slide Number Placeholder 3"/>
          <p:cNvSpPr txBox="1">
            <a:spLocks noGrp="1"/>
          </p:cNvSpPr>
          <p:nvPr/>
        </p:nvSpPr>
        <p:spPr bwMode="auto">
          <a:xfrm>
            <a:off x="3970938" y="8829675"/>
            <a:ext cx="3037840" cy="465138"/>
          </a:xfrm>
          <a:prstGeom prst="rect">
            <a:avLst/>
          </a:prstGeom>
          <a:noFill/>
          <a:ln w="9525">
            <a:noFill/>
            <a:miter lim="800000"/>
            <a:headEnd/>
            <a:tailEnd/>
          </a:ln>
        </p:spPr>
        <p:txBody>
          <a:bodyPr lIns="92291" tIns="46145" rIns="92291" bIns="46145" anchor="b"/>
          <a:lstStyle/>
          <a:p>
            <a:pPr algn="r" defTabSz="922903"/>
            <a:fld id="{B5B531D7-8A2A-46A8-B5A9-D2E474C7154E}" type="slidenum">
              <a:rPr lang="en-US" sz="1300"/>
              <a:pPr algn="r" defTabSz="922903"/>
              <a:t>103</a:t>
            </a:fld>
            <a:endParaRPr lang="en-US" sz="1300"/>
          </a:p>
        </p:txBody>
      </p:sp>
    </p:spTree>
    <p:extLst>
      <p:ext uri="{BB962C8B-B14F-4D97-AF65-F5344CB8AC3E}">
        <p14:creationId xmlns:p14="http://schemas.microsoft.com/office/powerpoint/2010/main" val="29062707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106</a:t>
            </a:fld>
            <a:endParaRPr lang="en-US" dirty="0"/>
          </a:p>
        </p:txBody>
      </p:sp>
    </p:spTree>
    <p:extLst>
      <p:ext uri="{BB962C8B-B14F-4D97-AF65-F5344CB8AC3E}">
        <p14:creationId xmlns:p14="http://schemas.microsoft.com/office/powerpoint/2010/main" val="57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1249363" y="696913"/>
            <a:ext cx="451167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Leslye</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31CC0C-FB6F-4D3B-B419-54B7B4416FC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687630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108</a:t>
            </a:fld>
            <a:endParaRPr lang="en-US" dirty="0"/>
          </a:p>
        </p:txBody>
      </p:sp>
    </p:spTree>
    <p:extLst>
      <p:ext uri="{BB962C8B-B14F-4D97-AF65-F5344CB8AC3E}">
        <p14:creationId xmlns:p14="http://schemas.microsoft.com/office/powerpoint/2010/main" val="27808822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112</a:t>
            </a:fld>
            <a:endParaRPr lang="en-US" dirty="0"/>
          </a:p>
        </p:txBody>
      </p:sp>
    </p:spTree>
    <p:extLst>
      <p:ext uri="{BB962C8B-B14F-4D97-AF65-F5344CB8AC3E}">
        <p14:creationId xmlns:p14="http://schemas.microsoft.com/office/powerpoint/2010/main" val="5157169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114</a:t>
            </a:fld>
            <a:endParaRPr lang="en-US" dirty="0"/>
          </a:p>
        </p:txBody>
      </p:sp>
    </p:spTree>
    <p:extLst>
      <p:ext uri="{BB962C8B-B14F-4D97-AF65-F5344CB8AC3E}">
        <p14:creationId xmlns:p14="http://schemas.microsoft.com/office/powerpoint/2010/main" val="8682155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116</a:t>
            </a:fld>
            <a:endParaRPr lang="en-US" dirty="0"/>
          </a:p>
        </p:txBody>
      </p:sp>
    </p:spTree>
    <p:extLst>
      <p:ext uri="{BB962C8B-B14F-4D97-AF65-F5344CB8AC3E}">
        <p14:creationId xmlns:p14="http://schemas.microsoft.com/office/powerpoint/2010/main" val="17865401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Leslye</a:t>
            </a:r>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118</a:t>
            </a:fld>
            <a:endParaRPr lang="en-US" altLang="en-US"/>
          </a:p>
        </p:txBody>
      </p:sp>
    </p:spTree>
    <p:extLst>
      <p:ext uri="{BB962C8B-B14F-4D97-AF65-F5344CB8AC3E}">
        <p14:creationId xmlns:p14="http://schemas.microsoft.com/office/powerpoint/2010/main" val="35865481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Loretta</a:t>
            </a:r>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120</a:t>
            </a:fld>
            <a:endParaRPr lang="en-US" altLang="en-US"/>
          </a:p>
        </p:txBody>
      </p:sp>
    </p:spTree>
    <p:extLst>
      <p:ext uri="{BB962C8B-B14F-4D97-AF65-F5344CB8AC3E}">
        <p14:creationId xmlns:p14="http://schemas.microsoft.com/office/powerpoint/2010/main" val="32169042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6A253-C888-423E-AC62-83D809C28B23}" type="slidenum">
              <a:rPr lang="en-US" smtClean="0"/>
              <a:pPr/>
              <a:t>121</a:t>
            </a:fld>
            <a:endParaRPr lang="en-US"/>
          </a:p>
        </p:txBody>
      </p:sp>
    </p:spTree>
    <p:extLst>
      <p:ext uri="{BB962C8B-B14F-4D97-AF65-F5344CB8AC3E}">
        <p14:creationId xmlns:p14="http://schemas.microsoft.com/office/powerpoint/2010/main" val="7517819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Loretta</a:t>
            </a:r>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124</a:t>
            </a:fld>
            <a:endParaRPr lang="en-US" altLang="en-US"/>
          </a:p>
        </p:txBody>
      </p:sp>
    </p:spTree>
    <p:extLst>
      <p:ext uri="{BB962C8B-B14F-4D97-AF65-F5344CB8AC3E}">
        <p14:creationId xmlns:p14="http://schemas.microsoft.com/office/powerpoint/2010/main" val="32838230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 takes over from here </a:t>
            </a:r>
            <a:endParaRPr lang="en-US" dirty="0"/>
          </a:p>
        </p:txBody>
      </p:sp>
      <p:sp>
        <p:nvSpPr>
          <p:cNvPr id="4" name="Slide Number Placeholder 3"/>
          <p:cNvSpPr>
            <a:spLocks noGrp="1"/>
          </p:cNvSpPr>
          <p:nvPr>
            <p:ph type="sldNum" sz="quarter" idx="10"/>
          </p:nvPr>
        </p:nvSpPr>
        <p:spPr/>
        <p:txBody>
          <a:bodyPr/>
          <a:lstStyle/>
          <a:p>
            <a:fld id="{B3764927-C8A1-6C46-B5AA-BBFA8FD1D8A2}"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15039405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131</a:t>
            </a:fld>
            <a:endParaRPr lang="en-US" dirty="0"/>
          </a:p>
        </p:txBody>
      </p:sp>
    </p:spTree>
    <p:extLst>
      <p:ext uri="{BB962C8B-B14F-4D97-AF65-F5344CB8AC3E}">
        <p14:creationId xmlns:p14="http://schemas.microsoft.com/office/powerpoint/2010/main" val="297115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Leslye</a:t>
            </a:r>
          </a:p>
        </p:txBody>
      </p:sp>
      <p:sp>
        <p:nvSpPr>
          <p:cNvPr id="4" name="Slide Number Placeholder 3"/>
          <p:cNvSpPr>
            <a:spLocks noGrp="1"/>
          </p:cNvSpPr>
          <p:nvPr>
            <p:ph type="sldNum" sz="quarter" idx="10"/>
          </p:nvPr>
        </p:nvSpPr>
        <p:spPr/>
        <p:txBody>
          <a:bodyPr/>
          <a:lstStyle/>
          <a:p>
            <a:pPr marL="0" marR="0" lvl="0" indent="0" algn="r" defTabSz="507940" rtl="0" eaLnBrk="1" fontAlgn="base" latinLnBrk="0" hangingPunct="1">
              <a:lnSpc>
                <a:spcPct val="100000"/>
              </a:lnSpc>
              <a:spcBef>
                <a:spcPct val="0"/>
              </a:spcBef>
              <a:spcAft>
                <a:spcPct val="0"/>
              </a:spcAft>
              <a:buClrTx/>
              <a:buSzTx/>
              <a:buFontTx/>
              <a:buNone/>
              <a:tabLst/>
              <a:defRPr/>
            </a:pPr>
            <a:fld id="{156DDAE0-C18E-434B-8A8A-451D17450897}"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50794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7816382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Bring it back to when</a:t>
            </a:r>
            <a:r>
              <a:rPr lang="en-US" baseline="0" dirty="0"/>
              <a:t> you asked them to initially fill out their knowledge piece and walk them through it again. Emphasize that it helps tweak the training. </a:t>
            </a:r>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132</a:t>
            </a:fld>
            <a:endParaRPr lang="en-US" dirty="0"/>
          </a:p>
        </p:txBody>
      </p:sp>
    </p:spTree>
    <p:extLst>
      <p:ext uri="{BB962C8B-B14F-4D97-AF65-F5344CB8AC3E}">
        <p14:creationId xmlns:p14="http://schemas.microsoft.com/office/powerpoint/2010/main" val="3123471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a:t>Leslye</a:t>
            </a:r>
          </a:p>
        </p:txBody>
      </p:sp>
      <p:sp>
        <p:nvSpPr>
          <p:cNvPr id="4" name="Slide Number Placeholder 3"/>
          <p:cNvSpPr>
            <a:spLocks noGrp="1"/>
          </p:cNvSpPr>
          <p:nvPr>
            <p:ph type="sldNum" sz="quarter" idx="10"/>
          </p:nvPr>
        </p:nvSpPr>
        <p:spPr/>
        <p:txBody>
          <a:bodyPr/>
          <a:lstStyle/>
          <a:p>
            <a:pPr marL="0" marR="0" lvl="0" indent="0" algn="r" defTabSz="507940" rtl="0" eaLnBrk="1" fontAlgn="base" latinLnBrk="0" hangingPunct="1">
              <a:lnSpc>
                <a:spcPct val="100000"/>
              </a:lnSpc>
              <a:spcBef>
                <a:spcPct val="0"/>
              </a:spcBef>
              <a:spcAft>
                <a:spcPct val="0"/>
              </a:spcAft>
              <a:buClrTx/>
              <a:buSzTx/>
              <a:buFontTx/>
              <a:buNone/>
              <a:tabLst/>
              <a:defRPr/>
            </a:pPr>
            <a:fld id="{156DDAE0-C18E-434B-8A8A-451D17450897}"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50794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94583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dirty="0"/>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352" indent="0" algn="ctr">
              <a:buNone/>
              <a:defRPr>
                <a:solidFill>
                  <a:schemeClr val="tx1">
                    <a:tint val="75000"/>
                  </a:schemeClr>
                </a:solidFill>
              </a:defRPr>
            </a:lvl2pPr>
            <a:lvl3pPr marL="1018705" indent="0" algn="ctr">
              <a:buNone/>
              <a:defRPr>
                <a:solidFill>
                  <a:schemeClr val="tx1">
                    <a:tint val="75000"/>
                  </a:schemeClr>
                </a:solidFill>
              </a:defRPr>
            </a:lvl3pPr>
            <a:lvl4pPr marL="1528058" indent="0" algn="ctr">
              <a:buNone/>
              <a:defRPr>
                <a:solidFill>
                  <a:schemeClr val="tx1">
                    <a:tint val="75000"/>
                  </a:schemeClr>
                </a:solidFill>
              </a:defRPr>
            </a:lvl4pPr>
            <a:lvl5pPr marL="2037411" indent="0" algn="ctr">
              <a:buNone/>
              <a:defRPr>
                <a:solidFill>
                  <a:schemeClr val="tx1">
                    <a:tint val="75000"/>
                  </a:schemeClr>
                </a:solidFill>
              </a:defRPr>
            </a:lvl5pPr>
            <a:lvl6pPr marL="2546764" indent="0" algn="ctr">
              <a:buNone/>
              <a:defRPr>
                <a:solidFill>
                  <a:schemeClr val="tx1">
                    <a:tint val="75000"/>
                  </a:schemeClr>
                </a:solidFill>
              </a:defRPr>
            </a:lvl6pPr>
            <a:lvl7pPr marL="3056116" indent="0" algn="ctr">
              <a:buNone/>
              <a:defRPr>
                <a:solidFill>
                  <a:schemeClr val="tx1">
                    <a:tint val="75000"/>
                  </a:schemeClr>
                </a:solidFill>
              </a:defRPr>
            </a:lvl7pPr>
            <a:lvl8pPr marL="3565469" indent="0" algn="ctr">
              <a:buNone/>
              <a:defRPr>
                <a:solidFill>
                  <a:schemeClr val="tx1">
                    <a:tint val="75000"/>
                  </a:schemeClr>
                </a:solidFill>
              </a:defRPr>
            </a:lvl8pPr>
            <a:lvl9pPr marL="4074821"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a:t>08/06/2014 …</a:t>
            </a:r>
            <a:r>
              <a:rPr lang="en-US" altLang="en-US">
                <a:solidFill>
                  <a:schemeClr val="bg1"/>
                </a:solidFill>
              </a:rPr>
              <a:t> </a:t>
            </a:r>
            <a:fld id="{467BCD49-9957-4719-8A13-EC30D936773C}" type="slidenum">
              <a:rPr lang="en-US" altLang="en-US">
                <a:solidFill>
                  <a:schemeClr val="bg1"/>
                </a:solidFill>
              </a:rPr>
              <a:pPr>
                <a:defRPr/>
              </a:pPr>
              <a:t>‹#›</a:t>
            </a:fld>
            <a:endParaRPr lang="en-US" altLang="en-US">
              <a:solidFill>
                <a:schemeClr val="bg1"/>
              </a:solidFill>
            </a:endParaRPr>
          </a:p>
        </p:txBody>
      </p:sp>
    </p:spTree>
    <p:extLst>
      <p:ext uri="{BB962C8B-B14F-4D97-AF65-F5344CB8AC3E}">
        <p14:creationId xmlns:p14="http://schemas.microsoft.com/office/powerpoint/2010/main" val="279896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9"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2" y="1626447"/>
            <a:ext cx="3309144" cy="5316538"/>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6" name="Slide Number Placeholder 5"/>
          <p:cNvSpPr>
            <a:spLocks noGrp="1"/>
          </p:cNvSpPr>
          <p:nvPr>
            <p:ph type="sldNum" sz="quarter" idx="11"/>
          </p:nvPr>
        </p:nvSpPr>
        <p:spPr/>
        <p:txBody>
          <a:bodyPr/>
          <a:lstStyle>
            <a:lvl1pPr>
              <a:defRPr/>
            </a:lvl1pPr>
          </a:lstStyle>
          <a:p>
            <a:pPr>
              <a:defRPr/>
            </a:pPr>
            <a:r>
              <a:rPr lang="en-US" altLang="en-US"/>
              <a:t>8/06/2014 … </a:t>
            </a:r>
            <a:fld id="{0CD3AE60-14ED-47D4-9196-09BDB430B240}" type="slidenum">
              <a:rPr lang="en-US" altLang="en-US"/>
              <a:pPr>
                <a:defRPr/>
              </a:pPr>
              <a:t>‹#›</a:t>
            </a:fld>
            <a:endParaRPr lang="en-US" altLang="en-US"/>
          </a:p>
        </p:txBody>
      </p:sp>
    </p:spTree>
    <p:extLst>
      <p:ext uri="{BB962C8B-B14F-4D97-AF65-F5344CB8AC3E}">
        <p14:creationId xmlns:p14="http://schemas.microsoft.com/office/powerpoint/2010/main" val="595869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600"/>
            </a:lvl1pPr>
            <a:lvl2pPr marL="509352" indent="0">
              <a:buNone/>
              <a:defRPr sz="3100"/>
            </a:lvl2pPr>
            <a:lvl3pPr marL="1018705" indent="0">
              <a:buNone/>
              <a:defRPr sz="2700"/>
            </a:lvl3pPr>
            <a:lvl4pPr marL="1528058" indent="0">
              <a:buNone/>
              <a:defRPr sz="2200"/>
            </a:lvl4pPr>
            <a:lvl5pPr marL="2037411" indent="0">
              <a:buNone/>
              <a:defRPr sz="2200"/>
            </a:lvl5pPr>
            <a:lvl6pPr marL="2546764" indent="0">
              <a:buNone/>
              <a:defRPr sz="2200"/>
            </a:lvl6pPr>
            <a:lvl7pPr marL="3056116" indent="0">
              <a:buNone/>
              <a:defRPr sz="2200"/>
            </a:lvl7pPr>
            <a:lvl8pPr marL="3565469" indent="0">
              <a:buNone/>
              <a:defRPr sz="2200"/>
            </a:lvl8pPr>
            <a:lvl9pPr marL="4074821"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6" name="Slide Number Placeholder 5"/>
          <p:cNvSpPr>
            <a:spLocks noGrp="1"/>
          </p:cNvSpPr>
          <p:nvPr>
            <p:ph type="sldNum" sz="quarter" idx="11"/>
          </p:nvPr>
        </p:nvSpPr>
        <p:spPr/>
        <p:txBody>
          <a:bodyPr/>
          <a:lstStyle>
            <a:lvl1pPr>
              <a:defRPr/>
            </a:lvl1pPr>
          </a:lstStyle>
          <a:p>
            <a:pPr>
              <a:defRPr/>
            </a:pPr>
            <a:r>
              <a:rPr lang="en-US" altLang="en-US"/>
              <a:t>8/06/2014 … </a:t>
            </a:r>
            <a:fld id="{AA448565-5A6A-41CF-944A-93386AF76B58}" type="slidenum">
              <a:rPr lang="en-US" altLang="en-US"/>
              <a:pPr>
                <a:defRPr/>
              </a:pPr>
              <a:t>‹#›</a:t>
            </a:fld>
            <a:endParaRPr lang="en-US" altLang="en-US"/>
          </a:p>
        </p:txBody>
      </p:sp>
    </p:spTree>
    <p:extLst>
      <p:ext uri="{BB962C8B-B14F-4D97-AF65-F5344CB8AC3E}">
        <p14:creationId xmlns:p14="http://schemas.microsoft.com/office/powerpoint/2010/main" val="1279097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lvl1pPr>
          </a:lstStyle>
          <a:p>
            <a:pPr>
              <a:defRPr/>
            </a:pPr>
            <a:r>
              <a:rPr lang="en-US" altLang="en-US"/>
              <a:t>8/06/2014 … </a:t>
            </a:r>
            <a:fld id="{C6B3572E-2D74-45D5-A35B-DB4EEAF55192}" type="slidenum">
              <a:rPr lang="en-US" altLang="en-US"/>
              <a:pPr>
                <a:defRPr/>
              </a:pPr>
              <a:t>‹#›</a:t>
            </a:fld>
            <a:endParaRPr lang="en-US" altLang="en-US"/>
          </a:p>
        </p:txBody>
      </p:sp>
    </p:spTree>
    <p:extLst>
      <p:ext uri="{BB962C8B-B14F-4D97-AF65-F5344CB8AC3E}">
        <p14:creationId xmlns:p14="http://schemas.microsoft.com/office/powerpoint/2010/main" val="1651345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lvl1pPr>
          </a:lstStyle>
          <a:p>
            <a:pPr>
              <a:defRPr/>
            </a:pPr>
            <a:r>
              <a:rPr lang="en-US" altLang="en-US"/>
              <a:t>8/06/2014 … </a:t>
            </a:r>
            <a:fld id="{EF463D4E-29D0-4791-AFFE-2C66C0F0BF0B}" type="slidenum">
              <a:rPr lang="en-US" altLang="en-US"/>
              <a:pPr>
                <a:defRPr/>
              </a:pPr>
              <a:t>‹#›</a:t>
            </a:fld>
            <a:endParaRPr lang="en-US" altLang="en-US"/>
          </a:p>
        </p:txBody>
      </p:sp>
    </p:spTree>
    <p:extLst>
      <p:ext uri="{BB962C8B-B14F-4D97-AF65-F5344CB8AC3E}">
        <p14:creationId xmlns:p14="http://schemas.microsoft.com/office/powerpoint/2010/main" val="2492761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678846"/>
            <a:ext cx="4442460" cy="5129425"/>
          </a:xfrm>
        </p:spPr>
        <p:txBody>
          <a:bodyPr/>
          <a:lstStyle>
            <a:lvl1pPr>
              <a:defRPr sz="3100"/>
            </a:lvl1pPr>
            <a:lvl2pPr>
              <a:defRPr sz="2700"/>
            </a:lvl2pPr>
            <a:lvl3pPr>
              <a:defRPr sz="22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113020" y="1678846"/>
            <a:ext cx="4442460" cy="5129425"/>
          </a:xfrm>
        </p:spPr>
        <p:txBody>
          <a:bodyPr/>
          <a:lstStyle>
            <a:lvl1pPr>
              <a:defRPr sz="3100"/>
            </a:lvl1pPr>
            <a:lvl2pPr>
              <a:defRPr sz="2700"/>
            </a:lvl2pPr>
            <a:lvl3pPr>
              <a:defRPr sz="22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Footer Placeholder 4"/>
          <p:cNvSpPr>
            <a:spLocks noGrp="1"/>
          </p:cNvSpPr>
          <p:nvPr>
            <p:ph type="ftr" sz="quarter" idx="10"/>
          </p:nvPr>
        </p:nvSpPr>
        <p:spPr>
          <a:xfrm>
            <a:off x="2849880" y="7203864"/>
            <a:ext cx="4358640" cy="413808"/>
          </a:xfrm>
        </p:spPr>
        <p:txBody>
          <a:bodyPr/>
          <a:lstStyle>
            <a:lvl1pPr>
              <a:defRPr/>
            </a:lvl1pPr>
          </a:lstStyle>
          <a:p>
            <a:pPr>
              <a:defRPr/>
            </a:pPr>
            <a:r>
              <a:rPr lang="en-US"/>
              <a:t>National Immigrant Women's Advocacy Project at the American University Washington College of Law</a:t>
            </a:r>
          </a:p>
        </p:txBody>
      </p:sp>
      <p:sp>
        <p:nvSpPr>
          <p:cNvPr id="6" name="Slide Number Placeholder 5"/>
          <p:cNvSpPr>
            <a:spLocks noGrp="1"/>
          </p:cNvSpPr>
          <p:nvPr>
            <p:ph type="sldNum" sz="quarter" idx="11"/>
          </p:nvPr>
        </p:nvSpPr>
        <p:spPr>
          <a:xfrm>
            <a:off x="7208520" y="7203864"/>
            <a:ext cx="2346960" cy="413808"/>
          </a:xfrm>
        </p:spPr>
        <p:txBody>
          <a:bodyPr/>
          <a:lstStyle>
            <a:lvl1pPr>
              <a:defRPr>
                <a:solidFill>
                  <a:srgbClr val="FFFFFF"/>
                </a:solidFill>
              </a:defRPr>
            </a:lvl1pPr>
          </a:lstStyle>
          <a:p>
            <a:pPr>
              <a:defRPr/>
            </a:pPr>
            <a:r>
              <a:rPr lang="en-US" dirty="0"/>
              <a:t>08/06/2014 …</a:t>
            </a:r>
            <a:r>
              <a:rPr lang="en-US" altLang="en-US" dirty="0">
                <a:solidFill>
                  <a:schemeClr val="bg1"/>
                </a:solidFill>
              </a:rPr>
              <a:t> </a:t>
            </a:r>
            <a:fld id="{3A1E813A-9B15-4EB2-B959-A6DE746F25C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119009834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678846"/>
            <a:ext cx="4442460" cy="5129425"/>
          </a:xfrm>
        </p:spPr>
        <p:txBody>
          <a:bodyPr/>
          <a:lstStyle>
            <a:lvl1pPr>
              <a:defRPr sz="3100"/>
            </a:lvl1pPr>
            <a:lvl2pPr>
              <a:defRPr sz="2700"/>
            </a:lvl2pPr>
            <a:lvl3pPr>
              <a:defRPr sz="22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113020" y="1678846"/>
            <a:ext cx="4442460" cy="5129425"/>
          </a:xfrm>
        </p:spPr>
        <p:txBody>
          <a:bodyPr/>
          <a:lstStyle>
            <a:lvl1pPr>
              <a:defRPr sz="3100"/>
            </a:lvl1pPr>
            <a:lvl2pPr>
              <a:defRPr sz="2700"/>
            </a:lvl2pPr>
            <a:lvl3pPr>
              <a:defRPr sz="22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Footer Placeholder 4"/>
          <p:cNvSpPr>
            <a:spLocks noGrp="1"/>
          </p:cNvSpPr>
          <p:nvPr>
            <p:ph type="ftr" sz="quarter" idx="10"/>
          </p:nvPr>
        </p:nvSpPr>
        <p:spPr>
          <a:xfrm>
            <a:off x="2849880" y="7203864"/>
            <a:ext cx="4358640" cy="413808"/>
          </a:xfrm>
        </p:spPr>
        <p:txBody>
          <a:bodyPr/>
          <a:lstStyle>
            <a:lvl1pPr>
              <a:defRPr/>
            </a:lvl1pPr>
          </a:lstStyle>
          <a:p>
            <a:pPr>
              <a:defRPr/>
            </a:pPr>
            <a:r>
              <a:rPr lang="en-US"/>
              <a:t>National Immigrant Women's Advocacy Project at the American University Washington College of Law</a:t>
            </a:r>
          </a:p>
        </p:txBody>
      </p:sp>
      <p:sp>
        <p:nvSpPr>
          <p:cNvPr id="6" name="Slide Number Placeholder 5"/>
          <p:cNvSpPr>
            <a:spLocks noGrp="1"/>
          </p:cNvSpPr>
          <p:nvPr>
            <p:ph type="sldNum" sz="quarter" idx="11"/>
          </p:nvPr>
        </p:nvSpPr>
        <p:spPr>
          <a:xfrm>
            <a:off x="7208520" y="7203864"/>
            <a:ext cx="2346960" cy="413808"/>
          </a:xfrm>
        </p:spPr>
        <p:txBody>
          <a:bodyPr/>
          <a:lstStyle>
            <a:lvl1pPr>
              <a:defRPr>
                <a:solidFill>
                  <a:srgbClr val="FFFFFF"/>
                </a:solidFill>
              </a:defRPr>
            </a:lvl1pPr>
          </a:lstStyle>
          <a:p>
            <a:pPr>
              <a:defRPr/>
            </a:pPr>
            <a:r>
              <a:rPr lang="en-US" dirty="0"/>
              <a:t>08/06/2014 …</a:t>
            </a:r>
            <a:r>
              <a:rPr lang="en-US" altLang="en-US" dirty="0">
                <a:solidFill>
                  <a:schemeClr val="bg1"/>
                </a:solidFill>
              </a:rPr>
              <a:t> </a:t>
            </a:r>
            <a:fld id="{3A1E813A-9B15-4EB2-B959-A6DE746F25C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119009834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Footer Placeholder 4"/>
          <p:cNvSpPr>
            <a:spLocks noGrp="1"/>
          </p:cNvSpPr>
          <p:nvPr>
            <p:ph type="ftr" sz="quarter" idx="10"/>
          </p:nvPr>
        </p:nvSpPr>
        <p:spPr>
          <a:xfrm>
            <a:off x="2849880" y="7203864"/>
            <a:ext cx="4358640" cy="413808"/>
          </a:xfrm>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a:xfrm>
            <a:off x="7208520" y="7203864"/>
            <a:ext cx="2346960" cy="413808"/>
          </a:xfrm>
        </p:spPr>
        <p:txBody>
          <a:bodyPr/>
          <a:lstStyle>
            <a:lvl1pPr>
              <a:defRPr>
                <a:solidFill>
                  <a:srgbClr val="FFFFFF"/>
                </a:solidFill>
              </a:defRPr>
            </a:lvl1pPr>
          </a:lstStyle>
          <a:p>
            <a:pPr>
              <a:defRPr/>
            </a:pPr>
            <a:r>
              <a:rPr lang="en-US" dirty="0"/>
              <a:t>08/06/2014 …</a:t>
            </a:r>
            <a:r>
              <a:rPr lang="en-US" altLang="en-US" dirty="0">
                <a:solidFill>
                  <a:schemeClr val="bg1"/>
                </a:solidFill>
              </a:rPr>
              <a:t> </a:t>
            </a:r>
            <a:fld id="{3A1E813A-9B15-4EB2-B959-A6DE746F25C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2310657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Footer Placeholder 4"/>
          <p:cNvSpPr>
            <a:spLocks noGrp="1"/>
          </p:cNvSpPr>
          <p:nvPr>
            <p:ph type="ftr" sz="quarter" idx="10"/>
          </p:nvPr>
        </p:nvSpPr>
        <p:spPr>
          <a:xfrm>
            <a:off x="2849880" y="7203864"/>
            <a:ext cx="4358640" cy="413808"/>
          </a:xfrm>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a:xfrm>
            <a:off x="7208520" y="7203864"/>
            <a:ext cx="2346960" cy="413808"/>
          </a:xfrm>
        </p:spPr>
        <p:txBody>
          <a:bodyPr/>
          <a:lstStyle>
            <a:lvl1pPr>
              <a:defRPr>
                <a:solidFill>
                  <a:srgbClr val="FFFFFF"/>
                </a:solidFill>
              </a:defRPr>
            </a:lvl1pPr>
          </a:lstStyle>
          <a:p>
            <a:pPr>
              <a:defRPr/>
            </a:pPr>
            <a:r>
              <a:rPr lang="en-US" dirty="0"/>
              <a:t>08/06/2014 …</a:t>
            </a:r>
            <a:r>
              <a:rPr lang="en-US" altLang="en-US" dirty="0">
                <a:solidFill>
                  <a:schemeClr val="bg1"/>
                </a:solidFill>
              </a:rPr>
              <a:t> </a:t>
            </a:r>
            <a:fld id="{3A1E813A-9B15-4EB2-B959-A6DE746F25C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197490958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Footer Placeholder 4"/>
          <p:cNvSpPr>
            <a:spLocks noGrp="1"/>
          </p:cNvSpPr>
          <p:nvPr>
            <p:ph type="ftr" sz="quarter" idx="10"/>
          </p:nvPr>
        </p:nvSpPr>
        <p:spPr>
          <a:xfrm>
            <a:off x="2849880" y="7203864"/>
            <a:ext cx="4358640" cy="413808"/>
          </a:xfrm>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a:xfrm>
            <a:off x="7208520" y="7203864"/>
            <a:ext cx="2346960" cy="413808"/>
          </a:xfrm>
        </p:spPr>
        <p:txBody>
          <a:bodyPr/>
          <a:lstStyle>
            <a:lvl1pPr>
              <a:defRPr>
                <a:solidFill>
                  <a:srgbClr val="FFFFFF"/>
                </a:solidFill>
              </a:defRPr>
            </a:lvl1pPr>
          </a:lstStyle>
          <a:p>
            <a:pPr>
              <a:defRPr/>
            </a:pPr>
            <a:r>
              <a:rPr lang="en-US" dirty="0"/>
              <a:t>08/06/2014 …</a:t>
            </a:r>
            <a:r>
              <a:rPr lang="en-US" altLang="en-US" dirty="0">
                <a:solidFill>
                  <a:schemeClr val="bg1"/>
                </a:solidFill>
              </a:rPr>
              <a:t> </a:t>
            </a:r>
            <a:fld id="{3A1E813A-9B15-4EB2-B959-A6DE746F25C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397148447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dirty="0"/>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6" name="Slide Number Placeholder 5"/>
          <p:cNvSpPr>
            <a:spLocks noGrp="1"/>
          </p:cNvSpPr>
          <p:nvPr>
            <p:ph type="sldNum" sz="quarter" idx="12"/>
          </p:nvPr>
        </p:nvSpPr>
        <p:spPr/>
        <p:txBody>
          <a:body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7160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scussion/Question">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09044"/>
            <a:ext cx="8549640" cy="1666028"/>
          </a:xfrm>
        </p:spPr>
        <p:txBody>
          <a:bodyPr/>
          <a:lstStyle>
            <a:lvl1pPr>
              <a:defRPr i="0" cap="small" baseline="0"/>
            </a:lvl1pPr>
          </a:lstStyle>
          <a:p>
            <a:r>
              <a:rPr lang="en-US" dirty="0"/>
              <a:t>Click to edit Master title style</a:t>
            </a:r>
          </a:p>
        </p:txBody>
      </p:sp>
      <p:sp>
        <p:nvSpPr>
          <p:cNvPr id="3" name="Subtitle 2"/>
          <p:cNvSpPr>
            <a:spLocks noGrp="1"/>
          </p:cNvSpPr>
          <p:nvPr>
            <p:ph type="subTitle" idx="1"/>
          </p:nvPr>
        </p:nvSpPr>
        <p:spPr>
          <a:xfrm>
            <a:off x="1508760" y="3368040"/>
            <a:ext cx="7040880" cy="1986280"/>
          </a:xfrm>
        </p:spPr>
        <p:txBody>
          <a:bodyPr/>
          <a:lstStyle>
            <a:lvl1pPr marL="0" indent="0" algn="ctr">
              <a:buNone/>
              <a:defRPr i="0">
                <a:solidFill>
                  <a:schemeClr val="tx1"/>
                </a:solidFill>
              </a:defRPr>
            </a:lvl1pPr>
            <a:lvl2pPr marL="509352" indent="0" algn="ctr">
              <a:buNone/>
              <a:defRPr>
                <a:solidFill>
                  <a:schemeClr val="tx1">
                    <a:tint val="75000"/>
                  </a:schemeClr>
                </a:solidFill>
              </a:defRPr>
            </a:lvl2pPr>
            <a:lvl3pPr marL="1018705" indent="0" algn="ctr">
              <a:buNone/>
              <a:defRPr>
                <a:solidFill>
                  <a:schemeClr val="tx1">
                    <a:tint val="75000"/>
                  </a:schemeClr>
                </a:solidFill>
              </a:defRPr>
            </a:lvl3pPr>
            <a:lvl4pPr marL="1528058" indent="0" algn="ctr">
              <a:buNone/>
              <a:defRPr>
                <a:solidFill>
                  <a:schemeClr val="tx1">
                    <a:tint val="75000"/>
                  </a:schemeClr>
                </a:solidFill>
              </a:defRPr>
            </a:lvl4pPr>
            <a:lvl5pPr marL="2037411" indent="0" algn="ctr">
              <a:buNone/>
              <a:defRPr>
                <a:solidFill>
                  <a:schemeClr val="tx1">
                    <a:tint val="75000"/>
                  </a:schemeClr>
                </a:solidFill>
              </a:defRPr>
            </a:lvl5pPr>
            <a:lvl6pPr marL="2546764" indent="0" algn="ctr">
              <a:buNone/>
              <a:defRPr>
                <a:solidFill>
                  <a:schemeClr val="tx1">
                    <a:tint val="75000"/>
                  </a:schemeClr>
                </a:solidFill>
              </a:defRPr>
            </a:lvl6pPr>
            <a:lvl7pPr marL="3056116" indent="0" algn="ctr">
              <a:buNone/>
              <a:defRPr>
                <a:solidFill>
                  <a:schemeClr val="tx1">
                    <a:tint val="75000"/>
                  </a:schemeClr>
                </a:solidFill>
              </a:defRPr>
            </a:lvl7pPr>
            <a:lvl8pPr marL="3565469" indent="0" algn="ctr">
              <a:buNone/>
              <a:defRPr>
                <a:solidFill>
                  <a:schemeClr val="tx1">
                    <a:tint val="75000"/>
                  </a:schemeClr>
                </a:solidFill>
              </a:defRPr>
            </a:lvl8pPr>
            <a:lvl9pPr marL="4074821" indent="0" algn="ctr">
              <a:buNone/>
              <a:defRPr>
                <a:solidFill>
                  <a:schemeClr val="tx1">
                    <a:tint val="75000"/>
                  </a:schemeClr>
                </a:solidFill>
              </a:defRPr>
            </a:lvl9pPr>
          </a:lstStyle>
          <a:p>
            <a:r>
              <a:rPr lang="en-US" dirty="0"/>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08/06/2014 …</a:t>
            </a:r>
            <a:r>
              <a:rPr lang="en-US" altLang="en-US" dirty="0">
                <a:solidFill>
                  <a:schemeClr val="bg1"/>
                </a:solidFill>
              </a:rPr>
              <a:t> </a:t>
            </a:r>
            <a:fld id="{3A1E813A-9B15-4EB2-B959-A6DE746F25C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2041608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scussion/Ques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0" y="1209044"/>
            <a:ext cx="8549640" cy="1666028"/>
          </a:xfrm>
        </p:spPr>
        <p:txBody>
          <a:bodyPr/>
          <a:lstStyle>
            <a:lvl1pPr>
              <a:defRPr i="0" cap="small" baseline="0"/>
            </a:lvl1pPr>
          </a:lstStyle>
          <a:p>
            <a:r>
              <a:rPr lang="en-US" dirty="0"/>
              <a:t>Click to edit Discussion/Question style</a:t>
            </a:r>
          </a:p>
        </p:txBody>
      </p:sp>
      <p:sp>
        <p:nvSpPr>
          <p:cNvPr id="3" name="Subtitle 2"/>
          <p:cNvSpPr>
            <a:spLocks noGrp="1"/>
          </p:cNvSpPr>
          <p:nvPr>
            <p:ph type="subTitle" idx="1"/>
          </p:nvPr>
        </p:nvSpPr>
        <p:spPr>
          <a:xfrm>
            <a:off x="1508760" y="3368040"/>
            <a:ext cx="7040880" cy="1986280"/>
          </a:xfrm>
        </p:spPr>
        <p:txBody>
          <a:bodyPr/>
          <a:lstStyle>
            <a:lvl1pPr marL="0" indent="0" algn="ctr">
              <a:buNone/>
              <a:defRPr i="0">
                <a:solidFill>
                  <a:schemeClr val="tx1"/>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6" name="Slide Number Placeholder 5"/>
          <p:cNvSpPr>
            <a:spLocks noGrp="1"/>
          </p:cNvSpPr>
          <p:nvPr>
            <p:ph type="sldNum" sz="quarter" idx="12"/>
          </p:nvPr>
        </p:nvSpPr>
        <p:spPr/>
        <p:txBody>
          <a:body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92978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933700" y="7203864"/>
            <a:ext cx="4191000" cy="413808"/>
          </a:xfrm>
        </p:spPr>
        <p:txBody>
          <a:bodyPr/>
          <a:lstStyle>
            <a:lvl1pPr>
              <a:defRPr>
                <a:solidFill>
                  <a:schemeClr val="bg1"/>
                </a:solidFill>
              </a:defRPr>
            </a:lvl1pPr>
          </a:lstStyle>
          <a:p>
            <a:r>
              <a:rPr lang="en-US" dirty="0">
                <a:solidFill>
                  <a:srgbClr val="FFFFFF"/>
                </a:solidFill>
              </a:rPr>
              <a:t>National Immigrant Women's Advocacy Project at the American University Washington College of Law</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76038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2"/>
            <a:ext cx="8549640" cy="154368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6" name="Slide Number Placeholder 5"/>
          <p:cNvSpPr>
            <a:spLocks noGrp="1"/>
          </p:cNvSpPr>
          <p:nvPr>
            <p:ph type="sldNum" sz="quarter" idx="12"/>
          </p:nvPr>
        </p:nvSpPr>
        <p:spPr/>
        <p:txBody>
          <a:body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26065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5"/>
            <a:ext cx="4442460" cy="512942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5"/>
            <a:ext cx="4442460" cy="512942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7" name="Slide Number Placeholder 6"/>
          <p:cNvSpPr>
            <a:spLocks noGrp="1"/>
          </p:cNvSpPr>
          <p:nvPr>
            <p:ph type="sldNum" sz="quarter" idx="12"/>
          </p:nvPr>
        </p:nvSpPr>
        <p:spPr/>
        <p:txBody>
          <a:body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09874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9" name="Slide Number Placeholder 8"/>
          <p:cNvSpPr>
            <a:spLocks noGrp="1"/>
          </p:cNvSpPr>
          <p:nvPr>
            <p:ph type="sldNum" sz="quarter" idx="12"/>
          </p:nvPr>
        </p:nvSpPr>
        <p:spPr/>
        <p:txBody>
          <a:body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56172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5" name="Slide Number Placeholder 4"/>
          <p:cNvSpPr>
            <a:spLocks noGrp="1"/>
          </p:cNvSpPr>
          <p:nvPr>
            <p:ph type="sldNum" sz="quarter" idx="12"/>
          </p:nvPr>
        </p:nvSpPr>
        <p:spPr/>
        <p:txBody>
          <a:body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9284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4" name="Slide Number Placeholder 3"/>
          <p:cNvSpPr>
            <a:spLocks noGrp="1"/>
          </p:cNvSpPr>
          <p:nvPr>
            <p:ph type="sldNum" sz="quarter" idx="12"/>
          </p:nvPr>
        </p:nvSpPr>
        <p:spPr/>
        <p:txBody>
          <a:body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24214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hart (fade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4" name="Slide Number Placeholder 3"/>
          <p:cNvSpPr>
            <a:spLocks noGrp="1"/>
          </p:cNvSpPr>
          <p:nvPr>
            <p:ph type="sldNum" sz="quarter" idx="12"/>
          </p:nvPr>
        </p:nvSpPr>
        <p:spPr/>
        <p:txBody>
          <a:body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55269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9" y="309457"/>
            <a:ext cx="5622925" cy="6633528"/>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7" name="Slide Number Placeholder 6"/>
          <p:cNvSpPr>
            <a:spLocks noGrp="1"/>
          </p:cNvSpPr>
          <p:nvPr>
            <p:ph type="sldNum" sz="quarter" idx="12"/>
          </p:nvPr>
        </p:nvSpPr>
        <p:spPr/>
        <p:txBody>
          <a:body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62377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7" name="Slide Number Placeholder 6"/>
          <p:cNvSpPr>
            <a:spLocks noGrp="1"/>
          </p:cNvSpPr>
          <p:nvPr>
            <p:ph type="sldNum" sz="quarter" idx="12"/>
          </p:nvPr>
        </p:nvSpPr>
        <p:spPr/>
        <p:txBody>
          <a:bodyPr/>
          <a:lstStyle>
            <a:lvl1pPr marL="0" marR="0" indent="0" algn="r" defTabSz="1005840" rtl="0" eaLnBrk="1" fontAlgn="auto" latinLnBrk="0" hangingPunct="1">
              <a:lnSpc>
                <a:spcPct val="100000"/>
              </a:lnSpc>
              <a:spcBef>
                <a:spcPts val="0"/>
              </a:spcBef>
              <a:spcAft>
                <a:spcPts val="0"/>
              </a:spcAft>
              <a:buClrTx/>
              <a:buSzTx/>
              <a:buFontTx/>
              <a:buNone/>
              <a:tabLst/>
              <a:defRPr/>
            </a:lvl1p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83779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933700" y="7203864"/>
            <a:ext cx="4191000" cy="413808"/>
          </a:xfrm>
        </p:spPr>
        <p:txBody>
          <a:bodyPr/>
          <a:lstStyle>
            <a:lvl1pPr>
              <a:defRPr>
                <a:solidFill>
                  <a:schemeClr val="bg1"/>
                </a:solidFill>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a:t>08/06/2014 …</a:t>
            </a:r>
            <a:r>
              <a:rPr lang="en-US" altLang="en-US">
                <a:solidFill>
                  <a:schemeClr val="bg1"/>
                </a:solidFill>
              </a:rPr>
              <a:t> </a:t>
            </a:r>
            <a:fld id="{4B342A12-00A5-4F57-9E97-D8C83B8EA008}" type="slidenum">
              <a:rPr lang="en-US" altLang="en-US">
                <a:solidFill>
                  <a:schemeClr val="bg1"/>
                </a:solidFill>
              </a:rPr>
              <a:pPr>
                <a:defRPr/>
              </a:pPr>
              <a:t>‹#›</a:t>
            </a:fld>
            <a:endParaRPr lang="en-US" altLang="en-US">
              <a:solidFill>
                <a:schemeClr val="bg1"/>
              </a:solidFill>
            </a:endParaRPr>
          </a:p>
        </p:txBody>
      </p:sp>
    </p:spTree>
    <p:extLst>
      <p:ext uri="{BB962C8B-B14F-4D97-AF65-F5344CB8AC3E}">
        <p14:creationId xmlns:p14="http://schemas.microsoft.com/office/powerpoint/2010/main" val="1974096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6" name="Slide Number Placeholder 5"/>
          <p:cNvSpPr>
            <a:spLocks noGrp="1"/>
          </p:cNvSpPr>
          <p:nvPr>
            <p:ph type="sldNum" sz="quarter" idx="12"/>
          </p:nvPr>
        </p:nvSpPr>
        <p:spPr/>
        <p:txBody>
          <a:bodyPr/>
          <a:lstStyle>
            <a:lvl1pPr marL="0" marR="0" indent="0" algn="r" defTabSz="1005840" rtl="0" eaLnBrk="1" fontAlgn="auto" latinLnBrk="0" hangingPunct="1">
              <a:lnSpc>
                <a:spcPct val="100000"/>
              </a:lnSpc>
              <a:spcBef>
                <a:spcPts val="0"/>
              </a:spcBef>
              <a:spcAft>
                <a:spcPts val="0"/>
              </a:spcAft>
              <a:buClrTx/>
              <a:buSzTx/>
              <a:buFontTx/>
              <a:buNone/>
              <a:tabLst/>
              <a:defRPr/>
            </a:lvl1p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8613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solidFill>
                  <a:srgbClr val="FFFFFF"/>
                </a:solidFill>
              </a:rPr>
              <a:t>National Immigrant Women's Advocacy Project at the American University Washington College of Law</a:t>
            </a:r>
          </a:p>
        </p:txBody>
      </p:sp>
      <p:sp>
        <p:nvSpPr>
          <p:cNvPr id="6" name="Slide Number Placeholder 5"/>
          <p:cNvSpPr>
            <a:spLocks noGrp="1"/>
          </p:cNvSpPr>
          <p:nvPr>
            <p:ph type="sldNum" sz="quarter" idx="12"/>
          </p:nvPr>
        </p:nvSpPr>
        <p:spPr/>
        <p:txBody>
          <a:bodyPr/>
          <a:lstStyle>
            <a:lvl1pPr marL="0" marR="0" indent="0" algn="r" defTabSz="1005840" rtl="0" eaLnBrk="1" fontAlgn="auto" latinLnBrk="0" hangingPunct="1">
              <a:lnSpc>
                <a:spcPct val="100000"/>
              </a:lnSpc>
              <a:spcBef>
                <a:spcPts val="0"/>
              </a:spcBef>
              <a:spcAft>
                <a:spcPts val="0"/>
              </a:spcAft>
              <a:buClrTx/>
              <a:buSzTx/>
              <a:buFontTx/>
              <a:buNone/>
              <a:tabLst/>
              <a:defRPr/>
            </a:lvl1pPr>
          </a:lstStyle>
          <a:p>
            <a:fld id="{1A50396C-FE02-4311-B322-68675A4BE6A3}" type="datetime1">
              <a:rPr lang="en-US" smtClean="0">
                <a:solidFill>
                  <a:srgbClr val="FFFFFF"/>
                </a:solidFill>
              </a:rPr>
              <a:pPr/>
              <a:t>10/25/2017</a:t>
            </a:fld>
            <a:r>
              <a:rPr lang="en-US" dirty="0">
                <a:solidFill>
                  <a:srgbClr val="FFFFFF"/>
                </a:solidFill>
              </a:rPr>
              <a:t> … </a:t>
            </a:r>
            <a:fld id="{E77C2DE5-39DB-4C4F-BE89-18CE69556DE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01624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dirty="0"/>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lvl1pPr>
          </a:lstStyle>
          <a:p>
            <a:fld id="{398F3730-EADA-46D5-A220-2FCA85626ECC}" type="slidenum">
              <a:rPr lang="en-US" altLang="en-US" smtClean="0"/>
              <a:pPr/>
              <a:t>‹#›</a:t>
            </a:fld>
            <a:endParaRPr lang="en-US" altLang="en-US" dirty="0"/>
          </a:p>
        </p:txBody>
      </p:sp>
    </p:spTree>
    <p:extLst>
      <p:ext uri="{BB962C8B-B14F-4D97-AF65-F5344CB8AC3E}">
        <p14:creationId xmlns:p14="http://schemas.microsoft.com/office/powerpoint/2010/main" val="2239662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scussion/Question">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09044"/>
            <a:ext cx="8549640" cy="1666028"/>
          </a:xfrm>
        </p:spPr>
        <p:txBody>
          <a:bodyPr/>
          <a:lstStyle>
            <a:lvl1pPr>
              <a:defRPr i="0" cap="small" baseline="0"/>
            </a:lvl1pPr>
          </a:lstStyle>
          <a:p>
            <a:r>
              <a:rPr lang="en-US" dirty="0"/>
              <a:t>Click to edit Master title style</a:t>
            </a:r>
          </a:p>
        </p:txBody>
      </p:sp>
      <p:sp>
        <p:nvSpPr>
          <p:cNvPr id="3" name="Subtitle 2"/>
          <p:cNvSpPr>
            <a:spLocks noGrp="1"/>
          </p:cNvSpPr>
          <p:nvPr>
            <p:ph type="subTitle" idx="1"/>
          </p:nvPr>
        </p:nvSpPr>
        <p:spPr>
          <a:xfrm>
            <a:off x="1508760" y="3368040"/>
            <a:ext cx="7040880" cy="1986280"/>
          </a:xfrm>
        </p:spPr>
        <p:txBody>
          <a:bodyPr/>
          <a:lstStyle>
            <a:lvl1pPr marL="0" indent="0" algn="ctr">
              <a:buNone/>
              <a:defRPr i="0">
                <a:solidFill>
                  <a:schemeClr val="tx1"/>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dirty="0"/>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lvl1pPr>
          </a:lstStyle>
          <a:p>
            <a:fld id="{7C4E1223-0FF4-49C8-9183-8C51F527E721}" type="slidenum">
              <a:rPr lang="en-US" altLang="en-US" smtClean="0"/>
              <a:pPr/>
              <a:t>‹#›</a:t>
            </a:fld>
            <a:endParaRPr lang="en-US" altLang="en-US" dirty="0"/>
          </a:p>
        </p:txBody>
      </p:sp>
    </p:spTree>
    <p:extLst>
      <p:ext uri="{BB962C8B-B14F-4D97-AF65-F5344CB8AC3E}">
        <p14:creationId xmlns:p14="http://schemas.microsoft.com/office/powerpoint/2010/main" val="2757913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933700" y="7203864"/>
            <a:ext cx="4191000" cy="413808"/>
          </a:xfrm>
        </p:spPr>
        <p:txBody>
          <a:bodyPr/>
          <a:lstStyle>
            <a:lvl1pPr>
              <a:defRPr dirty="0" smtClean="0">
                <a:solidFill>
                  <a:schemeClr val="bg1"/>
                </a:solidFill>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lvl1pPr>
          </a:lstStyle>
          <a:p>
            <a:fld id="{6A63AC35-3821-42BC-BDAE-2B923C128E1A}" type="slidenum">
              <a:rPr lang="en-US" altLang="en-US" smtClean="0"/>
              <a:pPr/>
              <a:t>‹#›</a:t>
            </a:fld>
            <a:endParaRPr lang="en-US" altLang="en-US" dirty="0"/>
          </a:p>
        </p:txBody>
      </p:sp>
    </p:spTree>
    <p:extLst>
      <p:ext uri="{BB962C8B-B14F-4D97-AF65-F5344CB8AC3E}">
        <p14:creationId xmlns:p14="http://schemas.microsoft.com/office/powerpoint/2010/main" val="3623036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2"/>
            <a:ext cx="8549640" cy="154368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lvl1pPr>
          </a:lstStyle>
          <a:p>
            <a:fld id="{6237224E-C997-4B22-927C-C432D6D08463}" type="slidenum">
              <a:rPr lang="en-US" altLang="en-US" smtClean="0"/>
              <a:pPr/>
              <a:t>‹#›</a:t>
            </a:fld>
            <a:endParaRPr lang="en-US" altLang="en-US" dirty="0"/>
          </a:p>
        </p:txBody>
      </p:sp>
    </p:spTree>
    <p:extLst>
      <p:ext uri="{BB962C8B-B14F-4D97-AF65-F5344CB8AC3E}">
        <p14:creationId xmlns:p14="http://schemas.microsoft.com/office/powerpoint/2010/main" val="1214475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5"/>
            <a:ext cx="4442460" cy="512942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5"/>
            <a:ext cx="4442460" cy="512942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6" name="Slide Number Placeholder 5"/>
          <p:cNvSpPr>
            <a:spLocks noGrp="1"/>
          </p:cNvSpPr>
          <p:nvPr>
            <p:ph type="sldNum" sz="quarter" idx="11"/>
          </p:nvPr>
        </p:nvSpPr>
        <p:spPr/>
        <p:txBody>
          <a:bodyPr/>
          <a:lstStyle>
            <a:lvl1pPr>
              <a:defRPr/>
            </a:lvl1pPr>
          </a:lstStyle>
          <a:p>
            <a:fld id="{3E027408-AB3A-49A3-8E4E-9A021760F2FD}" type="slidenum">
              <a:rPr lang="en-US" altLang="en-US" smtClean="0"/>
              <a:pPr/>
              <a:t>‹#›</a:t>
            </a:fld>
            <a:endParaRPr lang="en-US" altLang="en-US" dirty="0"/>
          </a:p>
        </p:txBody>
      </p:sp>
    </p:spTree>
    <p:extLst>
      <p:ext uri="{BB962C8B-B14F-4D97-AF65-F5344CB8AC3E}">
        <p14:creationId xmlns:p14="http://schemas.microsoft.com/office/powerpoint/2010/main" val="3563055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8" name="Slide Number Placeholder 5"/>
          <p:cNvSpPr>
            <a:spLocks noGrp="1"/>
          </p:cNvSpPr>
          <p:nvPr>
            <p:ph type="sldNum" sz="quarter" idx="11"/>
          </p:nvPr>
        </p:nvSpPr>
        <p:spPr/>
        <p:txBody>
          <a:bodyPr/>
          <a:lstStyle>
            <a:lvl1pPr>
              <a:defRPr/>
            </a:lvl1pPr>
          </a:lstStyle>
          <a:p>
            <a:fld id="{0CE73224-425F-4004-9F34-FE96275900D8}" type="slidenum">
              <a:rPr lang="en-US" altLang="en-US" smtClean="0"/>
              <a:pPr/>
              <a:t>‹#›</a:t>
            </a:fld>
            <a:endParaRPr lang="en-US" altLang="en-US" dirty="0"/>
          </a:p>
        </p:txBody>
      </p:sp>
    </p:spTree>
    <p:extLst>
      <p:ext uri="{BB962C8B-B14F-4D97-AF65-F5344CB8AC3E}">
        <p14:creationId xmlns:p14="http://schemas.microsoft.com/office/powerpoint/2010/main" val="3769698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4" name="Slide Number Placeholder 5"/>
          <p:cNvSpPr>
            <a:spLocks noGrp="1"/>
          </p:cNvSpPr>
          <p:nvPr>
            <p:ph type="sldNum" sz="quarter" idx="11"/>
          </p:nvPr>
        </p:nvSpPr>
        <p:spPr/>
        <p:txBody>
          <a:bodyPr/>
          <a:lstStyle>
            <a:lvl1pPr>
              <a:defRPr/>
            </a:lvl1pPr>
          </a:lstStyle>
          <a:p>
            <a:fld id="{2EB4CD03-2422-4F8F-9BD4-52FFE132A43D}" type="slidenum">
              <a:rPr lang="en-US" altLang="en-US" smtClean="0"/>
              <a:pPr/>
              <a:t>‹#›</a:t>
            </a:fld>
            <a:endParaRPr lang="en-US" altLang="en-US" dirty="0"/>
          </a:p>
        </p:txBody>
      </p:sp>
    </p:spTree>
    <p:extLst>
      <p:ext uri="{BB962C8B-B14F-4D97-AF65-F5344CB8AC3E}">
        <p14:creationId xmlns:p14="http://schemas.microsoft.com/office/powerpoint/2010/main" val="3924426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3" name="Slide Number Placeholder 5"/>
          <p:cNvSpPr>
            <a:spLocks noGrp="1"/>
          </p:cNvSpPr>
          <p:nvPr>
            <p:ph type="sldNum" sz="quarter" idx="11"/>
          </p:nvPr>
        </p:nvSpPr>
        <p:spPr/>
        <p:txBody>
          <a:bodyPr/>
          <a:lstStyle>
            <a:lvl1pPr>
              <a:defRPr/>
            </a:lvl1pPr>
          </a:lstStyle>
          <a:p>
            <a:fld id="{128E32AC-CE08-487E-84FE-97DC12229735}" type="slidenum">
              <a:rPr lang="en-US" altLang="en-US" smtClean="0"/>
              <a:pPr/>
              <a:t>‹#›</a:t>
            </a:fld>
            <a:endParaRPr lang="en-US" altLang="en-US" dirty="0"/>
          </a:p>
        </p:txBody>
      </p:sp>
    </p:spTree>
    <p:extLst>
      <p:ext uri="{BB962C8B-B14F-4D97-AF65-F5344CB8AC3E}">
        <p14:creationId xmlns:p14="http://schemas.microsoft.com/office/powerpoint/2010/main" val="349082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3"/>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352" indent="0">
              <a:buNone/>
              <a:defRPr sz="2000">
                <a:solidFill>
                  <a:schemeClr val="tx1">
                    <a:tint val="75000"/>
                  </a:schemeClr>
                </a:solidFill>
              </a:defRPr>
            </a:lvl2pPr>
            <a:lvl3pPr marL="1018705" indent="0">
              <a:buNone/>
              <a:defRPr sz="1800">
                <a:solidFill>
                  <a:schemeClr val="tx1">
                    <a:tint val="75000"/>
                  </a:schemeClr>
                </a:solidFill>
              </a:defRPr>
            </a:lvl3pPr>
            <a:lvl4pPr marL="1528058" indent="0">
              <a:buNone/>
              <a:defRPr sz="1600">
                <a:solidFill>
                  <a:schemeClr val="tx1">
                    <a:tint val="75000"/>
                  </a:schemeClr>
                </a:solidFill>
              </a:defRPr>
            </a:lvl4pPr>
            <a:lvl5pPr marL="2037411" indent="0">
              <a:buNone/>
              <a:defRPr sz="1600">
                <a:solidFill>
                  <a:schemeClr val="tx1">
                    <a:tint val="75000"/>
                  </a:schemeClr>
                </a:solidFill>
              </a:defRPr>
            </a:lvl5pPr>
            <a:lvl6pPr marL="2546764" indent="0">
              <a:buNone/>
              <a:defRPr sz="1600">
                <a:solidFill>
                  <a:schemeClr val="tx1">
                    <a:tint val="75000"/>
                  </a:schemeClr>
                </a:solidFill>
              </a:defRPr>
            </a:lvl6pPr>
            <a:lvl7pPr marL="3056116" indent="0">
              <a:buNone/>
              <a:defRPr sz="1600">
                <a:solidFill>
                  <a:schemeClr val="tx1">
                    <a:tint val="75000"/>
                  </a:schemeClr>
                </a:solidFill>
              </a:defRPr>
            </a:lvl7pPr>
            <a:lvl8pPr marL="3565469" indent="0">
              <a:buNone/>
              <a:defRPr sz="1600">
                <a:solidFill>
                  <a:schemeClr val="tx1">
                    <a:tint val="75000"/>
                  </a:schemeClr>
                </a:solidFill>
              </a:defRPr>
            </a:lvl8pPr>
            <a:lvl9pPr marL="4074821" indent="0">
              <a:buNone/>
              <a:defRPr sz="16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a:t>08/06/2014 …</a:t>
            </a:r>
            <a:r>
              <a:rPr lang="en-US" altLang="en-US">
                <a:solidFill>
                  <a:schemeClr val="bg1"/>
                </a:solidFill>
              </a:rPr>
              <a:t> </a:t>
            </a:r>
            <a:fld id="{41247B9F-8086-495C-BE59-817AEA5BFAC9}" type="slidenum">
              <a:rPr lang="en-US" altLang="en-US">
                <a:solidFill>
                  <a:schemeClr val="bg1"/>
                </a:solidFill>
              </a:rPr>
              <a:pPr>
                <a:defRPr/>
              </a:pPr>
              <a:t>‹#›</a:t>
            </a:fld>
            <a:endParaRPr lang="en-US" altLang="en-US">
              <a:solidFill>
                <a:schemeClr val="bg1"/>
              </a:solidFill>
            </a:endParaRPr>
          </a:p>
        </p:txBody>
      </p:sp>
    </p:spTree>
    <p:extLst>
      <p:ext uri="{BB962C8B-B14F-4D97-AF65-F5344CB8AC3E}">
        <p14:creationId xmlns:p14="http://schemas.microsoft.com/office/powerpoint/2010/main" val="2557042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9" y="309457"/>
            <a:ext cx="5622925" cy="6633528"/>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6" name="Slide Number Placeholder 5"/>
          <p:cNvSpPr>
            <a:spLocks noGrp="1"/>
          </p:cNvSpPr>
          <p:nvPr>
            <p:ph type="sldNum" sz="quarter" idx="11"/>
          </p:nvPr>
        </p:nvSpPr>
        <p:spPr/>
        <p:txBody>
          <a:bodyPr/>
          <a:lstStyle>
            <a:lvl1pPr>
              <a:defRPr/>
            </a:lvl1pPr>
          </a:lstStyle>
          <a:p>
            <a:fld id="{6A3B247B-1B05-4552-A1BD-808F5B3CFF5B}" type="datetime1">
              <a:rPr lang="en-US" altLang="en-US"/>
              <a:pPr/>
              <a:t>10/25/2017</a:t>
            </a:fld>
            <a:r>
              <a:rPr lang="en-US" altLang="en-US"/>
              <a:t> … </a:t>
            </a:r>
            <a:fld id="{67D5ECCD-22B3-4DF2-A00B-7AB9DE911703}" type="slidenum">
              <a:rPr lang="en-US" altLang="en-US"/>
              <a:pPr/>
              <a:t>‹#›</a:t>
            </a:fld>
            <a:endParaRPr lang="en-US" altLang="en-US"/>
          </a:p>
        </p:txBody>
      </p:sp>
    </p:spTree>
    <p:extLst>
      <p:ext uri="{BB962C8B-B14F-4D97-AF65-F5344CB8AC3E}">
        <p14:creationId xmlns:p14="http://schemas.microsoft.com/office/powerpoint/2010/main" val="1899755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6" name="Slide Number Placeholder 5"/>
          <p:cNvSpPr>
            <a:spLocks noGrp="1"/>
          </p:cNvSpPr>
          <p:nvPr>
            <p:ph type="sldNum" sz="quarter" idx="11"/>
          </p:nvPr>
        </p:nvSpPr>
        <p:spPr/>
        <p:txBody>
          <a:bodyPr/>
          <a:lstStyle>
            <a:lvl1pPr>
              <a:defRPr/>
            </a:lvl1pPr>
          </a:lstStyle>
          <a:p>
            <a:fld id="{6A3B247B-1B05-4552-A1BD-808F5B3CFF5B}" type="datetime1">
              <a:rPr lang="en-US" altLang="en-US"/>
              <a:pPr/>
              <a:t>10/25/2017</a:t>
            </a:fld>
            <a:r>
              <a:rPr lang="en-US" altLang="en-US"/>
              <a:t> … </a:t>
            </a:r>
            <a:fld id="{B826AE70-1FA7-418E-84F9-3F0C63BF87A7}" type="slidenum">
              <a:rPr lang="en-US" altLang="en-US"/>
              <a:pPr/>
              <a:t>‹#›</a:t>
            </a:fld>
            <a:endParaRPr lang="en-US" altLang="en-US"/>
          </a:p>
        </p:txBody>
      </p:sp>
    </p:spTree>
    <p:extLst>
      <p:ext uri="{BB962C8B-B14F-4D97-AF65-F5344CB8AC3E}">
        <p14:creationId xmlns:p14="http://schemas.microsoft.com/office/powerpoint/2010/main" val="1012645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lvl1pPr>
          </a:lstStyle>
          <a:p>
            <a:fld id="{6A3B247B-1B05-4552-A1BD-808F5B3CFF5B}" type="datetime1">
              <a:rPr lang="en-US" altLang="en-US"/>
              <a:pPr/>
              <a:t>10/25/2017</a:t>
            </a:fld>
            <a:r>
              <a:rPr lang="en-US" altLang="en-US"/>
              <a:t> … </a:t>
            </a:r>
            <a:fld id="{84495362-63E6-4DF0-ADA7-9EF7A003A63C}" type="slidenum">
              <a:rPr lang="en-US" altLang="en-US"/>
              <a:pPr/>
              <a:t>‹#›</a:t>
            </a:fld>
            <a:endParaRPr lang="en-US" altLang="en-US"/>
          </a:p>
        </p:txBody>
      </p:sp>
    </p:spTree>
    <p:extLst>
      <p:ext uri="{BB962C8B-B14F-4D97-AF65-F5344CB8AC3E}">
        <p14:creationId xmlns:p14="http://schemas.microsoft.com/office/powerpoint/2010/main" val="1025214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5" name="Slide Number Placeholder 5"/>
          <p:cNvSpPr>
            <a:spLocks noGrp="1"/>
          </p:cNvSpPr>
          <p:nvPr>
            <p:ph type="sldNum" sz="quarter" idx="11"/>
          </p:nvPr>
        </p:nvSpPr>
        <p:spPr/>
        <p:txBody>
          <a:bodyPr/>
          <a:lstStyle>
            <a:lvl1pPr>
              <a:defRPr/>
            </a:lvl1pPr>
          </a:lstStyle>
          <a:p>
            <a:fld id="{6A3B247B-1B05-4552-A1BD-808F5B3CFF5B}" type="datetime1">
              <a:rPr lang="en-US" altLang="en-US"/>
              <a:pPr/>
              <a:t>10/25/2017</a:t>
            </a:fld>
            <a:r>
              <a:rPr lang="en-US" altLang="en-US"/>
              <a:t> … </a:t>
            </a:r>
            <a:fld id="{D8A75C2C-C352-4F03-B44D-E6A128E288BD}" type="slidenum">
              <a:rPr lang="en-US" altLang="en-US"/>
              <a:pPr/>
              <a:t>‹#›</a:t>
            </a:fld>
            <a:endParaRPr lang="en-US" altLang="en-US"/>
          </a:p>
        </p:txBody>
      </p:sp>
    </p:spTree>
    <p:extLst>
      <p:ext uri="{BB962C8B-B14F-4D97-AF65-F5344CB8AC3E}">
        <p14:creationId xmlns:p14="http://schemas.microsoft.com/office/powerpoint/2010/main" val="392599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6"/>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6"/>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6" name="Slide Number Placeholder 5"/>
          <p:cNvSpPr>
            <a:spLocks noGrp="1"/>
          </p:cNvSpPr>
          <p:nvPr>
            <p:ph type="sldNum" sz="quarter" idx="11"/>
          </p:nvPr>
        </p:nvSpPr>
        <p:spPr/>
        <p:txBody>
          <a:bodyPr/>
          <a:lstStyle>
            <a:lvl1pPr>
              <a:defRPr>
                <a:solidFill>
                  <a:srgbClr val="FFFFFF"/>
                </a:solidFill>
              </a:defRPr>
            </a:lvl1pPr>
          </a:lstStyle>
          <a:p>
            <a:pPr>
              <a:defRPr/>
            </a:pPr>
            <a:r>
              <a:rPr lang="en-US"/>
              <a:t>08/06/2014 …</a:t>
            </a:r>
            <a:r>
              <a:rPr lang="en-US" altLang="en-US">
                <a:solidFill>
                  <a:schemeClr val="bg1"/>
                </a:solidFill>
              </a:rPr>
              <a:t> </a:t>
            </a:r>
            <a:fld id="{E9052989-46B4-418A-94E9-92B64471ED67}" type="slidenum">
              <a:rPr lang="en-US" altLang="en-US">
                <a:solidFill>
                  <a:schemeClr val="bg1"/>
                </a:solidFill>
              </a:rPr>
              <a:pPr>
                <a:defRPr/>
              </a:pPr>
              <a:t>‹#›</a:t>
            </a:fld>
            <a:endParaRPr lang="en-US" altLang="en-US">
              <a:solidFill>
                <a:schemeClr val="bg1"/>
              </a:solidFill>
            </a:endParaRPr>
          </a:p>
        </p:txBody>
      </p:sp>
    </p:spTree>
    <p:extLst>
      <p:ext uri="{BB962C8B-B14F-4D97-AF65-F5344CB8AC3E}">
        <p14:creationId xmlns:p14="http://schemas.microsoft.com/office/powerpoint/2010/main" val="43368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3" y="1739795"/>
            <a:ext cx="4444207"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3"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8" name="Slide Number Placeholder 5"/>
          <p:cNvSpPr>
            <a:spLocks noGrp="1"/>
          </p:cNvSpPr>
          <p:nvPr>
            <p:ph type="sldNum" sz="quarter" idx="11"/>
          </p:nvPr>
        </p:nvSpPr>
        <p:spPr/>
        <p:txBody>
          <a:bodyPr/>
          <a:lstStyle>
            <a:lvl1pPr>
              <a:defRPr>
                <a:solidFill>
                  <a:srgbClr val="FFFFFF"/>
                </a:solidFill>
              </a:defRPr>
            </a:lvl1pPr>
          </a:lstStyle>
          <a:p>
            <a:pPr>
              <a:defRPr/>
            </a:pPr>
            <a:r>
              <a:rPr lang="en-US"/>
              <a:t>08/06/2014 …</a:t>
            </a:r>
            <a:r>
              <a:rPr lang="en-US" altLang="en-US">
                <a:solidFill>
                  <a:schemeClr val="bg1"/>
                </a:solidFill>
              </a:rPr>
              <a:t> </a:t>
            </a:r>
            <a:fld id="{27CE3ABF-C708-41EF-ABFD-86F962DA771C}" type="slidenum">
              <a:rPr lang="en-US" altLang="en-US">
                <a:solidFill>
                  <a:schemeClr val="bg1"/>
                </a:solidFill>
              </a:rPr>
              <a:pPr>
                <a:defRPr/>
              </a:pPr>
              <a:t>‹#›</a:t>
            </a:fld>
            <a:endParaRPr lang="en-US" altLang="en-US">
              <a:solidFill>
                <a:schemeClr val="bg1"/>
              </a:solidFill>
            </a:endParaRPr>
          </a:p>
        </p:txBody>
      </p:sp>
    </p:spTree>
    <p:extLst>
      <p:ext uri="{BB962C8B-B14F-4D97-AF65-F5344CB8AC3E}">
        <p14:creationId xmlns:p14="http://schemas.microsoft.com/office/powerpoint/2010/main" val="1526250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4" name="Slide Number Placeholder 5"/>
          <p:cNvSpPr>
            <a:spLocks noGrp="1"/>
          </p:cNvSpPr>
          <p:nvPr>
            <p:ph type="sldNum" sz="quarter" idx="11"/>
          </p:nvPr>
        </p:nvSpPr>
        <p:spPr/>
        <p:txBody>
          <a:bodyPr/>
          <a:lstStyle>
            <a:lvl1pPr>
              <a:defRPr/>
            </a:lvl1pPr>
          </a:lstStyle>
          <a:p>
            <a:pPr>
              <a:defRPr/>
            </a:pPr>
            <a:r>
              <a:rPr lang="en-US" altLang="en-US"/>
              <a:t>8/06/2014 … </a:t>
            </a:r>
            <a:fld id="{8F5A0EED-C1AD-4EB0-B367-6F6A81C3FA8A}" type="slidenum">
              <a:rPr lang="en-US" altLang="en-US"/>
              <a:pPr>
                <a:defRPr/>
              </a:pPr>
              <a:t>‹#›</a:t>
            </a:fld>
            <a:endParaRPr lang="en-US" altLang="en-US"/>
          </a:p>
        </p:txBody>
      </p:sp>
    </p:spTree>
    <p:extLst>
      <p:ext uri="{BB962C8B-B14F-4D97-AF65-F5344CB8AC3E}">
        <p14:creationId xmlns:p14="http://schemas.microsoft.com/office/powerpoint/2010/main" val="15301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3" name="Slide Number Placeholder 5"/>
          <p:cNvSpPr>
            <a:spLocks noGrp="1"/>
          </p:cNvSpPr>
          <p:nvPr>
            <p:ph type="sldNum" sz="quarter" idx="11"/>
          </p:nvPr>
        </p:nvSpPr>
        <p:spPr/>
        <p:txBody>
          <a:bodyPr/>
          <a:lstStyle>
            <a:lvl1pPr>
              <a:defRPr/>
            </a:lvl1pPr>
          </a:lstStyle>
          <a:p>
            <a:pPr>
              <a:defRPr/>
            </a:pPr>
            <a:r>
              <a:rPr lang="en-US" altLang="en-US"/>
              <a:t>8/06/2014 … </a:t>
            </a:r>
            <a:fld id="{E9834EA3-F3B9-406D-A631-8D3F1E3FFC60}" type="slidenum">
              <a:rPr lang="en-US" altLang="en-US"/>
              <a:pPr>
                <a:defRPr/>
              </a:pPr>
              <a:t>‹#›</a:t>
            </a:fld>
            <a:endParaRPr lang="en-US" altLang="en-US"/>
          </a:p>
        </p:txBody>
      </p:sp>
    </p:spTree>
    <p:extLst>
      <p:ext uri="{BB962C8B-B14F-4D97-AF65-F5344CB8AC3E}">
        <p14:creationId xmlns:p14="http://schemas.microsoft.com/office/powerpoint/2010/main" val="380631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hart (fad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r>
              <a:rPr lang="en-US"/>
              <a:t>National Immigrant Women's Advocacy Project at the American University Washington College of Law</a:t>
            </a:r>
          </a:p>
        </p:txBody>
      </p:sp>
      <p:sp>
        <p:nvSpPr>
          <p:cNvPr id="3" name="Slide Number Placeholder 3"/>
          <p:cNvSpPr>
            <a:spLocks noGrp="1"/>
          </p:cNvSpPr>
          <p:nvPr>
            <p:ph type="sldNum" sz="quarter" idx="11"/>
          </p:nvPr>
        </p:nvSpPr>
        <p:spPr/>
        <p:txBody>
          <a:bodyPr/>
          <a:lstStyle>
            <a:lvl1pPr>
              <a:defRPr/>
            </a:lvl1pPr>
          </a:lstStyle>
          <a:p>
            <a:pPr>
              <a:defRPr/>
            </a:pPr>
            <a:r>
              <a:rPr lang="en-US" altLang="en-US"/>
              <a:t>8/06/2014 … </a:t>
            </a:r>
            <a:fld id="{A7F5E406-4104-4BE5-B2CB-2C9C57452B2F}" type="slidenum">
              <a:rPr lang="en-US" altLang="en-US"/>
              <a:pPr>
                <a:defRPr/>
              </a:pPr>
              <a:t>‹#›</a:t>
            </a:fld>
            <a:endParaRPr lang="en-US" altLang="en-US"/>
          </a:p>
        </p:txBody>
      </p:sp>
    </p:spTree>
    <p:extLst>
      <p:ext uri="{BB962C8B-B14F-4D97-AF65-F5344CB8AC3E}">
        <p14:creationId xmlns:p14="http://schemas.microsoft.com/office/powerpoint/2010/main" val="3026454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882" tIns="50941" rIns="101882" bIns="50941"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502920" y="1813560"/>
            <a:ext cx="9052560" cy="500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2849880" y="7203864"/>
            <a:ext cx="4358640" cy="413808"/>
          </a:xfrm>
          <a:prstGeom prst="rect">
            <a:avLst/>
          </a:prstGeom>
        </p:spPr>
        <p:txBody>
          <a:bodyPr vert="horz" lIns="101882" tIns="50941" rIns="101882" bIns="50941" rtlCol="0" anchor="ctr"/>
          <a:lstStyle>
            <a:lvl1pPr algn="ctr" eaLnBrk="1" fontAlgn="auto" hangingPunct="1">
              <a:spcBef>
                <a:spcPts val="0"/>
              </a:spcBef>
              <a:spcAft>
                <a:spcPts val="0"/>
              </a:spcAft>
              <a:defRPr sz="1300">
                <a:solidFill>
                  <a:schemeClr val="bg1"/>
                </a:solidFill>
                <a:latin typeface="Cambria" pitchFamily="18" charset="0"/>
                <a:cs typeface="+mn-cs"/>
              </a:defRPr>
            </a:lvl1pPr>
          </a:lstStyle>
          <a:p>
            <a:pPr>
              <a:defRPr/>
            </a:pPr>
            <a:r>
              <a:rPr lang="en-US"/>
              <a:t>National Immigrant Women's Advocacy Project at the American University Washington College of Law</a:t>
            </a: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882" tIns="50941" rIns="101882" bIns="50941" numCol="1" anchor="ctr" anchorCtr="0" compatLnSpc="1">
            <a:prstTxWarp prst="textNoShape">
              <a:avLst/>
            </a:prstTxWarp>
          </a:bodyPr>
          <a:lstStyle>
            <a:lvl1pPr algn="r" eaLnBrk="1" hangingPunct="1">
              <a:defRPr sz="1300">
                <a:solidFill>
                  <a:schemeClr val="bg1"/>
                </a:solidFill>
                <a:latin typeface="Cambria" pitchFamily="18" charset="0"/>
              </a:defRPr>
            </a:lvl1pPr>
          </a:lstStyle>
          <a:p>
            <a:pPr>
              <a:defRPr/>
            </a:pPr>
            <a:r>
              <a:rPr lang="en-US" altLang="en-US"/>
              <a:t>8/06/2014 … </a:t>
            </a:r>
            <a:fld id="{1B111BFB-81B1-4671-B757-4B4F31326506}" type="slidenum">
              <a:rPr lang="en-US" altLang="en-US"/>
              <a:pPr>
                <a:defRPr/>
              </a:pPr>
              <a:t>‹#›</a:t>
            </a:fld>
            <a:endParaRPr lang="en-US" altLang="en-US"/>
          </a:p>
        </p:txBody>
      </p:sp>
    </p:spTree>
    <p:extLst>
      <p:ext uri="{BB962C8B-B14F-4D97-AF65-F5344CB8AC3E}">
        <p14:creationId xmlns:p14="http://schemas.microsoft.com/office/powerpoint/2010/main" val="104310376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3" r:id="rId15"/>
    <p:sldLayoutId id="2147483744" r:id="rId16"/>
    <p:sldLayoutId id="2147483745" r:id="rId17"/>
    <p:sldLayoutId id="2147483752" r:id="rId18"/>
  </p:sldLayoutIdLst>
  <p:hf hdr="0" ftr="0" dt="0"/>
  <p:txStyles>
    <p:titleStyle>
      <a:lvl1pPr algn="ctr" rtl="0" eaLnBrk="0" fontAlgn="base" hangingPunct="0">
        <a:spcBef>
          <a:spcPct val="0"/>
        </a:spcBef>
        <a:spcAft>
          <a:spcPct val="0"/>
        </a:spcAft>
        <a:defRPr sz="4900" kern="1200">
          <a:solidFill>
            <a:srgbClr val="B21F28"/>
          </a:solidFill>
          <a:effectLst>
            <a:outerShdw blurRad="50800" dist="50800" dir="5400000" algn="ctr" rotWithShape="0">
              <a:schemeClr val="bg1">
                <a:lumMod val="75000"/>
                <a:alpha val="98000"/>
              </a:schemeClr>
            </a:outerShdw>
          </a:effectLst>
          <a:latin typeface="Cambria" pitchFamily="18" charset="0"/>
          <a:ea typeface="+mj-ea"/>
          <a:cs typeface="+mj-cs"/>
        </a:defRPr>
      </a:lvl1pPr>
      <a:lvl2pPr algn="ctr" rtl="0" eaLnBrk="0" fontAlgn="base" hangingPunct="0">
        <a:spcBef>
          <a:spcPct val="0"/>
        </a:spcBef>
        <a:spcAft>
          <a:spcPct val="0"/>
        </a:spcAft>
        <a:defRPr sz="4900">
          <a:solidFill>
            <a:srgbClr val="B21F28"/>
          </a:solidFill>
          <a:latin typeface="Cambria" panose="02040503050406030204" pitchFamily="18" charset="0"/>
        </a:defRPr>
      </a:lvl2pPr>
      <a:lvl3pPr algn="ctr" rtl="0" eaLnBrk="0" fontAlgn="base" hangingPunct="0">
        <a:spcBef>
          <a:spcPct val="0"/>
        </a:spcBef>
        <a:spcAft>
          <a:spcPct val="0"/>
        </a:spcAft>
        <a:defRPr sz="4900">
          <a:solidFill>
            <a:srgbClr val="B21F28"/>
          </a:solidFill>
          <a:latin typeface="Cambria" panose="02040503050406030204" pitchFamily="18" charset="0"/>
        </a:defRPr>
      </a:lvl3pPr>
      <a:lvl4pPr algn="ctr" rtl="0" eaLnBrk="0" fontAlgn="base" hangingPunct="0">
        <a:spcBef>
          <a:spcPct val="0"/>
        </a:spcBef>
        <a:spcAft>
          <a:spcPct val="0"/>
        </a:spcAft>
        <a:defRPr sz="4900">
          <a:solidFill>
            <a:srgbClr val="B21F28"/>
          </a:solidFill>
          <a:latin typeface="Cambria" panose="02040503050406030204" pitchFamily="18" charset="0"/>
        </a:defRPr>
      </a:lvl4pPr>
      <a:lvl5pPr algn="ctr" rtl="0" eaLnBrk="0" fontAlgn="base" hangingPunct="0">
        <a:spcBef>
          <a:spcPct val="0"/>
        </a:spcBef>
        <a:spcAft>
          <a:spcPct val="0"/>
        </a:spcAft>
        <a:defRPr sz="4900">
          <a:solidFill>
            <a:srgbClr val="B21F28"/>
          </a:solidFill>
          <a:latin typeface="Cambria" panose="02040503050406030204" pitchFamily="18" charset="0"/>
        </a:defRPr>
      </a:lvl5pPr>
      <a:lvl6pPr marL="509412" algn="ctr" rtl="0" fontAlgn="base">
        <a:spcBef>
          <a:spcPct val="0"/>
        </a:spcBef>
        <a:spcAft>
          <a:spcPct val="0"/>
        </a:spcAft>
        <a:defRPr sz="4900">
          <a:solidFill>
            <a:srgbClr val="B21F28"/>
          </a:solidFill>
          <a:latin typeface="Cambria" panose="02040503050406030204" pitchFamily="18" charset="0"/>
        </a:defRPr>
      </a:lvl6pPr>
      <a:lvl7pPr marL="1018824" algn="ctr" rtl="0" fontAlgn="base">
        <a:spcBef>
          <a:spcPct val="0"/>
        </a:spcBef>
        <a:spcAft>
          <a:spcPct val="0"/>
        </a:spcAft>
        <a:defRPr sz="4900">
          <a:solidFill>
            <a:srgbClr val="B21F28"/>
          </a:solidFill>
          <a:latin typeface="Cambria" panose="02040503050406030204" pitchFamily="18" charset="0"/>
        </a:defRPr>
      </a:lvl7pPr>
      <a:lvl8pPr marL="1528237" algn="ctr" rtl="0" fontAlgn="base">
        <a:spcBef>
          <a:spcPct val="0"/>
        </a:spcBef>
        <a:spcAft>
          <a:spcPct val="0"/>
        </a:spcAft>
        <a:defRPr sz="4900">
          <a:solidFill>
            <a:srgbClr val="B21F28"/>
          </a:solidFill>
          <a:latin typeface="Cambria" panose="02040503050406030204" pitchFamily="18" charset="0"/>
        </a:defRPr>
      </a:lvl8pPr>
      <a:lvl9pPr marL="2037649" algn="ctr" rtl="0" fontAlgn="base">
        <a:spcBef>
          <a:spcPct val="0"/>
        </a:spcBef>
        <a:spcAft>
          <a:spcPct val="0"/>
        </a:spcAft>
        <a:defRPr sz="4900">
          <a:solidFill>
            <a:srgbClr val="B21F28"/>
          </a:solidFill>
          <a:latin typeface="Cambria" panose="02040503050406030204" pitchFamily="18" charset="0"/>
        </a:defRPr>
      </a:lvl9pPr>
    </p:titleStyle>
    <p:bodyStyle>
      <a:lvl1pPr marL="382059" indent="-382059" algn="l" rtl="0" eaLnBrk="0" fontAlgn="base" hangingPunct="0">
        <a:spcBef>
          <a:spcPct val="20000"/>
        </a:spcBef>
        <a:spcAft>
          <a:spcPct val="0"/>
        </a:spcAft>
        <a:buFont typeface="Arial" charset="0"/>
        <a:buChar char="•"/>
        <a:defRPr sz="3600" kern="1200">
          <a:solidFill>
            <a:schemeClr val="tx1"/>
          </a:solidFill>
          <a:latin typeface="Cambria" pitchFamily="18" charset="0"/>
          <a:ea typeface="+mn-ea"/>
          <a:cs typeface="+mn-cs"/>
        </a:defRPr>
      </a:lvl1pPr>
      <a:lvl2pPr marL="827795" indent="-318383" algn="l" rtl="0" eaLnBrk="0" fontAlgn="base" hangingPunct="0">
        <a:spcBef>
          <a:spcPct val="20000"/>
        </a:spcBef>
        <a:spcAft>
          <a:spcPct val="0"/>
        </a:spcAft>
        <a:buFont typeface="Arial" charset="0"/>
        <a:buChar char="–"/>
        <a:defRPr sz="3100" kern="1200">
          <a:solidFill>
            <a:schemeClr val="tx1"/>
          </a:solidFill>
          <a:latin typeface="Cambria" pitchFamily="18" charset="0"/>
          <a:ea typeface="+mn-ea"/>
          <a:cs typeface="+mn-cs"/>
        </a:defRPr>
      </a:lvl2pPr>
      <a:lvl3pPr marL="1273531" indent="-254706" algn="l" rtl="0" eaLnBrk="0" fontAlgn="base" hangingPunct="0">
        <a:spcBef>
          <a:spcPct val="20000"/>
        </a:spcBef>
        <a:spcAft>
          <a:spcPct val="0"/>
        </a:spcAft>
        <a:buFont typeface="Arial" charset="0"/>
        <a:buChar char="•"/>
        <a:defRPr sz="2700" kern="1200">
          <a:solidFill>
            <a:schemeClr val="tx1"/>
          </a:solidFill>
          <a:latin typeface="Cambria" pitchFamily="18" charset="0"/>
          <a:ea typeface="+mn-ea"/>
          <a:cs typeface="+mn-cs"/>
        </a:defRPr>
      </a:lvl3pPr>
      <a:lvl4pPr marL="1782943" indent="-254706" algn="l" rtl="0" eaLnBrk="0" fontAlgn="base" hangingPunct="0">
        <a:spcBef>
          <a:spcPct val="20000"/>
        </a:spcBef>
        <a:spcAft>
          <a:spcPct val="0"/>
        </a:spcAft>
        <a:buFont typeface="Arial" charset="0"/>
        <a:buChar char="–"/>
        <a:defRPr sz="2200" kern="1200">
          <a:solidFill>
            <a:schemeClr val="tx1"/>
          </a:solidFill>
          <a:latin typeface="Cambria" pitchFamily="18" charset="0"/>
          <a:ea typeface="+mn-ea"/>
          <a:cs typeface="+mn-cs"/>
        </a:defRPr>
      </a:lvl4pPr>
      <a:lvl5pPr marL="2292355" indent="-254706" algn="l" rtl="0" eaLnBrk="0" fontAlgn="base" hangingPunct="0">
        <a:spcBef>
          <a:spcPct val="20000"/>
        </a:spcBef>
        <a:spcAft>
          <a:spcPct val="0"/>
        </a:spcAft>
        <a:buFont typeface="Arial" charset="0"/>
        <a:buChar char="»"/>
        <a:defRPr sz="2200" kern="1200">
          <a:solidFill>
            <a:schemeClr val="tx1"/>
          </a:solidFill>
          <a:latin typeface="Cambria" pitchFamily="18" charset="0"/>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2920" y="1813561"/>
            <a:ext cx="9052560" cy="5008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849880" y="7203864"/>
            <a:ext cx="4358640" cy="413808"/>
          </a:xfrm>
          <a:prstGeom prst="rect">
            <a:avLst/>
          </a:prstGeom>
        </p:spPr>
        <p:txBody>
          <a:bodyPr vert="horz" lIns="91440" tIns="45720" rIns="91440" bIns="45720" rtlCol="0" anchor="ctr"/>
          <a:lstStyle>
            <a:lvl1pPr algn="ctr">
              <a:defRPr sz="1320">
                <a:solidFill>
                  <a:schemeClr val="bg1"/>
                </a:solidFill>
                <a:latin typeface="Cambria" pitchFamily="18" charset="0"/>
              </a:defRPr>
            </a:lvl1pPr>
          </a:lstStyle>
          <a:p>
            <a:pPr defTabSz="1005840" fontAlgn="auto">
              <a:spcBef>
                <a:spcPts val="0"/>
              </a:spcBef>
              <a:spcAft>
                <a:spcPts val="0"/>
              </a:spcAft>
            </a:pPr>
            <a:r>
              <a:rPr lang="en-US">
                <a:solidFill>
                  <a:srgbClr val="FFFFFF"/>
                </a:solidFill>
                <a:ea typeface="ＭＳ Ｐゴシック" panose="020B0600070205080204" pitchFamily="34" charset="-128"/>
                <a:cs typeface="+mn-cs"/>
              </a:rPr>
              <a:t>National Immigrant Women's Advocacy Project at the American University Washington College of Law</a:t>
            </a:r>
            <a:endParaRPr lang="en-US" dirty="0">
              <a:solidFill>
                <a:srgbClr val="FFFFFF"/>
              </a:solidFill>
              <a:ea typeface="ＭＳ Ｐゴシック" panose="020B0600070205080204" pitchFamily="34" charset="-128"/>
              <a:cs typeface="+mn-cs"/>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320">
                <a:solidFill>
                  <a:schemeClr val="bg1"/>
                </a:solidFill>
                <a:latin typeface="Cambria" pitchFamily="18" charset="0"/>
              </a:defRPr>
            </a:lvl1pPr>
          </a:lstStyle>
          <a:p>
            <a:pPr defTabSz="1005840" fontAlgn="auto">
              <a:spcBef>
                <a:spcPts val="0"/>
              </a:spcBef>
              <a:spcAft>
                <a:spcPts val="0"/>
              </a:spcAft>
            </a:pPr>
            <a:fld id="{1A50396C-FE02-4311-B322-68675A4BE6A3}" type="datetime1">
              <a:rPr lang="en-US" smtClean="0">
                <a:solidFill>
                  <a:srgbClr val="FFFFFF"/>
                </a:solidFill>
                <a:ea typeface="ＭＳ Ｐゴシック" panose="020B0600070205080204" pitchFamily="34" charset="-128"/>
                <a:cs typeface="+mn-cs"/>
              </a:rPr>
              <a:pPr defTabSz="1005840" fontAlgn="auto">
                <a:spcBef>
                  <a:spcPts val="0"/>
                </a:spcBef>
                <a:spcAft>
                  <a:spcPts val="0"/>
                </a:spcAft>
              </a:pPr>
              <a:t>10/25/2017</a:t>
            </a:fld>
            <a:r>
              <a:rPr lang="en-US">
                <a:solidFill>
                  <a:srgbClr val="FFFFFF"/>
                </a:solidFill>
                <a:ea typeface="ＭＳ Ｐゴシック" panose="020B0600070205080204" pitchFamily="34" charset="-128"/>
                <a:cs typeface="+mn-cs"/>
              </a:rPr>
              <a:t> … </a:t>
            </a:r>
            <a:fld id="{E77C2DE5-39DB-4C4F-BE89-18CE69556DED}" type="slidenum">
              <a:rPr lang="en-US" smtClean="0">
                <a:solidFill>
                  <a:srgbClr val="FFFFFF"/>
                </a:solidFill>
                <a:ea typeface="ＭＳ Ｐゴシック" panose="020B0600070205080204" pitchFamily="34" charset="-128"/>
                <a:cs typeface="+mn-cs"/>
              </a:rPr>
              <a:pPr defTabSz="1005840" fontAlgn="auto">
                <a:spcBef>
                  <a:spcPts val="0"/>
                </a:spcBef>
                <a:spcAft>
                  <a:spcPts val="0"/>
                </a:spcAft>
              </a:pPr>
              <a:t>‹#›</a:t>
            </a:fld>
            <a:endParaRPr lang="en-US" dirty="0">
              <a:solidFill>
                <a:srgbClr val="FFFFFF"/>
              </a:solidFill>
              <a:ea typeface="ＭＳ Ｐゴシック" panose="020B0600070205080204" pitchFamily="34" charset="-128"/>
              <a:cs typeface="+mn-cs"/>
            </a:endParaRPr>
          </a:p>
        </p:txBody>
      </p:sp>
    </p:spTree>
    <p:extLst>
      <p:ext uri="{BB962C8B-B14F-4D97-AF65-F5344CB8AC3E}">
        <p14:creationId xmlns:p14="http://schemas.microsoft.com/office/powerpoint/2010/main" val="349826769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hf hdr="0" ftr="0" dt="0"/>
  <p:txStyles>
    <p:titleStyle>
      <a:lvl1pPr algn="ctr" defTabSz="1005840" rtl="0" eaLnBrk="1" latinLnBrk="0" hangingPunct="1">
        <a:spcBef>
          <a:spcPct val="0"/>
        </a:spcBef>
        <a:buNone/>
        <a:defRPr sz="4840" kern="1200">
          <a:solidFill>
            <a:srgbClr val="B21F28"/>
          </a:solidFill>
          <a:effectLst>
            <a:outerShdw blurRad="50800" dist="50800" dir="5400000" algn="ctr" rotWithShape="0">
              <a:schemeClr val="bg1">
                <a:lumMod val="75000"/>
                <a:alpha val="98000"/>
              </a:schemeClr>
            </a:outerShdw>
          </a:effectLst>
          <a:latin typeface="Cambria" pitchFamily="18" charset="0"/>
          <a:ea typeface="+mj-ea"/>
          <a:cs typeface="+mj-cs"/>
        </a:defRPr>
      </a:lvl1pPr>
    </p:titleStyle>
    <p:bodyStyle>
      <a:lvl1pPr marL="377190" indent="-377190" algn="l" defTabSz="1005840" rtl="0" eaLnBrk="1" latinLnBrk="0" hangingPunct="1">
        <a:spcBef>
          <a:spcPct val="20000"/>
        </a:spcBef>
        <a:buFont typeface="Arial" pitchFamily="34" charset="0"/>
        <a:buChar char="•"/>
        <a:defRPr sz="3520" kern="1200" baseline="0">
          <a:solidFill>
            <a:schemeClr val="tx1"/>
          </a:solidFill>
          <a:latin typeface="Cambria" pitchFamily="18" charset="0"/>
          <a:ea typeface="+mn-ea"/>
          <a:cs typeface="+mn-cs"/>
        </a:defRPr>
      </a:lvl1pPr>
      <a:lvl2pPr marL="817245" indent="-314325" algn="l" defTabSz="1005840" rtl="0" eaLnBrk="1" latinLnBrk="0" hangingPunct="1">
        <a:spcBef>
          <a:spcPct val="20000"/>
        </a:spcBef>
        <a:buFont typeface="Arial" pitchFamily="34" charset="0"/>
        <a:buChar char="–"/>
        <a:defRPr sz="3080" kern="1200" baseline="0">
          <a:solidFill>
            <a:schemeClr val="tx1"/>
          </a:solidFill>
          <a:latin typeface="Cambria" pitchFamily="18" charset="0"/>
          <a:ea typeface="+mn-ea"/>
          <a:cs typeface="+mn-cs"/>
        </a:defRPr>
      </a:lvl2pPr>
      <a:lvl3pPr marL="1257300" indent="-251460" algn="l" defTabSz="1005840" rtl="0" eaLnBrk="1" latinLnBrk="0" hangingPunct="1">
        <a:spcBef>
          <a:spcPct val="20000"/>
        </a:spcBef>
        <a:buFont typeface="Arial" pitchFamily="34" charset="0"/>
        <a:buChar char="•"/>
        <a:defRPr sz="2640" kern="1200" baseline="0">
          <a:solidFill>
            <a:schemeClr val="tx1"/>
          </a:solidFill>
          <a:latin typeface="Cambria" pitchFamily="18" charset="0"/>
          <a:ea typeface="+mn-ea"/>
          <a:cs typeface="+mn-cs"/>
        </a:defRPr>
      </a:lvl3pPr>
      <a:lvl4pPr marL="1760220" indent="-251460" algn="l" defTabSz="1005840" rtl="0" eaLnBrk="1" latinLnBrk="0" hangingPunct="1">
        <a:spcBef>
          <a:spcPct val="20000"/>
        </a:spcBef>
        <a:buFont typeface="Arial" pitchFamily="34" charset="0"/>
        <a:buChar char="–"/>
        <a:defRPr sz="2200" kern="1200" baseline="0">
          <a:solidFill>
            <a:schemeClr val="tx1"/>
          </a:solidFill>
          <a:latin typeface="Cambria" pitchFamily="18" charset="0"/>
          <a:ea typeface="+mn-ea"/>
          <a:cs typeface="+mn-cs"/>
        </a:defRPr>
      </a:lvl4pPr>
      <a:lvl5pPr marL="2263140" indent="-251460" algn="l" defTabSz="1005840" rtl="0" eaLnBrk="1" latinLnBrk="0" hangingPunct="1">
        <a:spcBef>
          <a:spcPct val="20000"/>
        </a:spcBef>
        <a:buFont typeface="Arial" pitchFamily="34" charset="0"/>
        <a:buChar char="»"/>
        <a:defRPr sz="2200" kern="1200" baseline="0">
          <a:solidFill>
            <a:schemeClr val="tx1"/>
          </a:solidFill>
          <a:latin typeface="Cambria" pitchFamily="18" charset="0"/>
          <a:ea typeface="+mn-ea"/>
          <a:cs typeface="+mn-cs"/>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502920" y="1813560"/>
            <a:ext cx="9052560" cy="500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2849880" y="7203864"/>
            <a:ext cx="4358640" cy="413808"/>
          </a:xfrm>
          <a:prstGeom prst="rect">
            <a:avLst/>
          </a:prstGeom>
        </p:spPr>
        <p:txBody>
          <a:bodyPr vert="horz" lIns="91440" tIns="45720" rIns="91440" bIns="45720" rtlCol="0" anchor="ctr"/>
          <a:lstStyle>
            <a:lvl1pPr algn="ctr" fontAlgn="auto">
              <a:spcBef>
                <a:spcPts val="0"/>
              </a:spcBef>
              <a:spcAft>
                <a:spcPts val="0"/>
              </a:spcAft>
              <a:defRPr sz="1320" dirty="0" smtClean="0">
                <a:solidFill>
                  <a:schemeClr val="bg1"/>
                </a:solidFill>
                <a:latin typeface="Cambria" pitchFamily="18" charset="0"/>
                <a:cs typeface="+mn-cs"/>
              </a:defRPr>
            </a:lvl1pPr>
          </a:lstStyle>
          <a:p>
            <a:pPr>
              <a:defRPr/>
            </a:pPr>
            <a:r>
              <a:rPr lang="en-US"/>
              <a:t>National Immigrant Women's Advocacy Project at the American University Washington College of Law</a:t>
            </a: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91440" tIns="45720" rIns="91440" bIns="45720" numCol="1" anchor="ctr" anchorCtr="0" compatLnSpc="1">
            <a:prstTxWarp prst="textNoShape">
              <a:avLst/>
            </a:prstTxWarp>
          </a:bodyPr>
          <a:lstStyle>
            <a:lvl1pPr algn="r">
              <a:defRPr sz="1320">
                <a:solidFill>
                  <a:schemeClr val="bg1"/>
                </a:solidFill>
                <a:latin typeface="Cambria" panose="02040503050406030204" pitchFamily="18" charset="0"/>
              </a:defRPr>
            </a:lvl1pPr>
          </a:lstStyle>
          <a:p>
            <a:fld id="{26042F84-1A5A-494B-963F-484EB674E7D6}" type="slidenum">
              <a:rPr lang="en-US" altLang="en-US" smtClean="0"/>
              <a:pPr/>
              <a:t>‹#›</a:t>
            </a:fld>
            <a:endParaRPr lang="en-US" altLang="en-US" dirty="0"/>
          </a:p>
        </p:txBody>
      </p:sp>
    </p:spTree>
    <p:extLst>
      <p:ext uri="{BB962C8B-B14F-4D97-AF65-F5344CB8AC3E}">
        <p14:creationId xmlns:p14="http://schemas.microsoft.com/office/powerpoint/2010/main" val="289111559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hf hdr="0" dt="0"/>
  <p:txStyles>
    <p:titleStyle>
      <a:lvl1pPr algn="ctr" rtl="0" fontAlgn="base">
        <a:spcBef>
          <a:spcPct val="0"/>
        </a:spcBef>
        <a:spcAft>
          <a:spcPct val="0"/>
        </a:spcAft>
        <a:defRPr sz="4840" kern="1200">
          <a:solidFill>
            <a:srgbClr val="B21F28"/>
          </a:solidFill>
          <a:effectLst>
            <a:outerShdw blurRad="50800" dist="50800" dir="5400000" algn="ctr" rotWithShape="0">
              <a:schemeClr val="bg1">
                <a:lumMod val="75000"/>
                <a:alpha val="98000"/>
              </a:schemeClr>
            </a:outerShdw>
          </a:effectLst>
          <a:latin typeface="Cambria" pitchFamily="18" charset="0"/>
          <a:ea typeface="+mj-ea"/>
          <a:cs typeface="+mj-cs"/>
        </a:defRPr>
      </a:lvl1pPr>
      <a:lvl2pPr algn="ctr" rtl="0" fontAlgn="base">
        <a:spcBef>
          <a:spcPct val="0"/>
        </a:spcBef>
        <a:spcAft>
          <a:spcPct val="0"/>
        </a:spcAft>
        <a:defRPr sz="4840">
          <a:solidFill>
            <a:srgbClr val="B21F28"/>
          </a:solidFill>
          <a:latin typeface="Cambria" panose="02040503050406030204" pitchFamily="18" charset="0"/>
        </a:defRPr>
      </a:lvl2pPr>
      <a:lvl3pPr algn="ctr" rtl="0" fontAlgn="base">
        <a:spcBef>
          <a:spcPct val="0"/>
        </a:spcBef>
        <a:spcAft>
          <a:spcPct val="0"/>
        </a:spcAft>
        <a:defRPr sz="4840">
          <a:solidFill>
            <a:srgbClr val="B21F28"/>
          </a:solidFill>
          <a:latin typeface="Cambria" panose="02040503050406030204" pitchFamily="18" charset="0"/>
        </a:defRPr>
      </a:lvl3pPr>
      <a:lvl4pPr algn="ctr" rtl="0" fontAlgn="base">
        <a:spcBef>
          <a:spcPct val="0"/>
        </a:spcBef>
        <a:spcAft>
          <a:spcPct val="0"/>
        </a:spcAft>
        <a:defRPr sz="4840">
          <a:solidFill>
            <a:srgbClr val="B21F28"/>
          </a:solidFill>
          <a:latin typeface="Cambria" panose="02040503050406030204" pitchFamily="18" charset="0"/>
        </a:defRPr>
      </a:lvl4pPr>
      <a:lvl5pPr algn="ctr" rtl="0" fontAlgn="base">
        <a:spcBef>
          <a:spcPct val="0"/>
        </a:spcBef>
        <a:spcAft>
          <a:spcPct val="0"/>
        </a:spcAft>
        <a:defRPr sz="4840">
          <a:solidFill>
            <a:srgbClr val="B21F28"/>
          </a:solidFill>
          <a:latin typeface="Cambria" panose="02040503050406030204" pitchFamily="18" charset="0"/>
        </a:defRPr>
      </a:lvl5pPr>
      <a:lvl6pPr marL="502920" algn="ctr" rtl="0" fontAlgn="base">
        <a:spcBef>
          <a:spcPct val="0"/>
        </a:spcBef>
        <a:spcAft>
          <a:spcPct val="0"/>
        </a:spcAft>
        <a:defRPr sz="4840">
          <a:solidFill>
            <a:srgbClr val="B21F28"/>
          </a:solidFill>
          <a:latin typeface="Cambria" panose="02040503050406030204" pitchFamily="18" charset="0"/>
        </a:defRPr>
      </a:lvl6pPr>
      <a:lvl7pPr marL="1005840" algn="ctr" rtl="0" fontAlgn="base">
        <a:spcBef>
          <a:spcPct val="0"/>
        </a:spcBef>
        <a:spcAft>
          <a:spcPct val="0"/>
        </a:spcAft>
        <a:defRPr sz="4840">
          <a:solidFill>
            <a:srgbClr val="B21F28"/>
          </a:solidFill>
          <a:latin typeface="Cambria" panose="02040503050406030204" pitchFamily="18" charset="0"/>
        </a:defRPr>
      </a:lvl7pPr>
      <a:lvl8pPr marL="1508760" algn="ctr" rtl="0" fontAlgn="base">
        <a:spcBef>
          <a:spcPct val="0"/>
        </a:spcBef>
        <a:spcAft>
          <a:spcPct val="0"/>
        </a:spcAft>
        <a:defRPr sz="4840">
          <a:solidFill>
            <a:srgbClr val="B21F28"/>
          </a:solidFill>
          <a:latin typeface="Cambria" panose="02040503050406030204" pitchFamily="18" charset="0"/>
        </a:defRPr>
      </a:lvl8pPr>
      <a:lvl9pPr marL="2011680" algn="ctr" rtl="0" fontAlgn="base">
        <a:spcBef>
          <a:spcPct val="0"/>
        </a:spcBef>
        <a:spcAft>
          <a:spcPct val="0"/>
        </a:spcAft>
        <a:defRPr sz="4840">
          <a:solidFill>
            <a:srgbClr val="B21F28"/>
          </a:solidFill>
          <a:latin typeface="Cambria" panose="02040503050406030204" pitchFamily="18" charset="0"/>
        </a:defRPr>
      </a:lvl9pPr>
    </p:titleStyle>
    <p:bodyStyle>
      <a:lvl1pPr marL="377190" indent="-377190" algn="l" rtl="0" fontAlgn="base">
        <a:spcBef>
          <a:spcPct val="20000"/>
        </a:spcBef>
        <a:spcAft>
          <a:spcPct val="0"/>
        </a:spcAft>
        <a:buFont typeface="Arial" panose="020B0604020202020204" pitchFamily="34" charset="0"/>
        <a:buChar char="•"/>
        <a:defRPr sz="3520" kern="1200">
          <a:solidFill>
            <a:schemeClr val="tx1"/>
          </a:solidFill>
          <a:latin typeface="Cambria" pitchFamily="18" charset="0"/>
          <a:ea typeface="+mn-ea"/>
          <a:cs typeface="+mn-cs"/>
        </a:defRPr>
      </a:lvl1pPr>
      <a:lvl2pPr marL="817245" indent="-314325" algn="l" rtl="0" fontAlgn="base">
        <a:spcBef>
          <a:spcPct val="20000"/>
        </a:spcBef>
        <a:spcAft>
          <a:spcPct val="0"/>
        </a:spcAft>
        <a:buFont typeface="Arial" panose="020B0604020202020204" pitchFamily="34" charset="0"/>
        <a:buChar char="–"/>
        <a:defRPr sz="3080" kern="1200">
          <a:solidFill>
            <a:schemeClr val="tx1"/>
          </a:solidFill>
          <a:latin typeface="Cambria" pitchFamily="18" charset="0"/>
          <a:ea typeface="+mn-ea"/>
          <a:cs typeface="+mn-cs"/>
        </a:defRPr>
      </a:lvl2pPr>
      <a:lvl3pPr marL="1257300" indent="-251460" algn="l" rtl="0" fontAlgn="base">
        <a:spcBef>
          <a:spcPct val="20000"/>
        </a:spcBef>
        <a:spcAft>
          <a:spcPct val="0"/>
        </a:spcAft>
        <a:buFont typeface="Arial" panose="020B0604020202020204" pitchFamily="34" charset="0"/>
        <a:buChar char="•"/>
        <a:defRPr sz="2640" kern="1200">
          <a:solidFill>
            <a:schemeClr val="tx1"/>
          </a:solidFill>
          <a:latin typeface="Cambria" pitchFamily="18" charset="0"/>
          <a:ea typeface="+mn-ea"/>
          <a:cs typeface="+mn-cs"/>
        </a:defRPr>
      </a:lvl3pPr>
      <a:lvl4pPr marL="1760220" indent="-251460" algn="l" rtl="0" fontAlgn="base">
        <a:spcBef>
          <a:spcPct val="20000"/>
        </a:spcBef>
        <a:spcAft>
          <a:spcPct val="0"/>
        </a:spcAft>
        <a:buFont typeface="Arial" panose="020B0604020202020204" pitchFamily="34" charset="0"/>
        <a:buChar char="–"/>
        <a:defRPr sz="2200" kern="1200">
          <a:solidFill>
            <a:schemeClr val="tx1"/>
          </a:solidFill>
          <a:latin typeface="Cambria" pitchFamily="18" charset="0"/>
          <a:ea typeface="+mn-ea"/>
          <a:cs typeface="+mn-cs"/>
        </a:defRPr>
      </a:lvl4pPr>
      <a:lvl5pPr marL="2263140" indent="-251460" algn="l" rtl="0" fontAlgn="base">
        <a:spcBef>
          <a:spcPct val="20000"/>
        </a:spcBef>
        <a:spcAft>
          <a:spcPct val="0"/>
        </a:spcAft>
        <a:buFont typeface="Arial" panose="020B0604020202020204" pitchFamily="34" charset="0"/>
        <a:buChar char="»"/>
        <a:defRPr sz="2200" kern="1200">
          <a:solidFill>
            <a:schemeClr val="tx1"/>
          </a:solidFill>
          <a:latin typeface="Cambria" pitchFamily="18" charset="0"/>
          <a:ea typeface="+mn-ea"/>
          <a:cs typeface="+mn-cs"/>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Roll%20Call%20Videos/Part%202.mpg"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5.pn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hyperlink" Target="http://niwaplibrary.wcl.american.edu/"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hyperlink" Target="http://www.http/niwap.org/lawenforcement"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migrationpolicy.org/data/state-profiles/state/demographics/MD" TargetMode="External"/><Relationship Id="rId2" Type="http://schemas.openxmlformats.org/officeDocument/2006/relationships/hyperlink" Target="http://www.migrationpolicy.org/data/unauthorized-immigrant-population/state/MD"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www.migrationpolicy.org/programs/data-hub/us-immigration-trends#lep"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www.migrationinformation.org/datahub/state.cfm?ID=M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hyperlink" Target="Roll%20Call%20Videos/Part%201.mpg"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hyperlink" Target="http://www.ojp.usdoj.gov/vawo/laws/vawo2000/" TargetMode="External"/><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789917" y="998640"/>
            <a:ext cx="8730814" cy="2961565"/>
          </a:xfrm>
          <a:prstGeom prst="rect">
            <a:avLst/>
          </a:prstGeom>
          <a:noFill/>
        </p:spPr>
        <p:txBody>
          <a:bodyPr lIns="100255" tIns="52133" rIns="100255" bIns="52133" anchor="t">
            <a:noAutofit/>
          </a:bodyPr>
          <a:lstStyle/>
          <a:p>
            <a:pPr algn="ctr">
              <a:buSzPct val="45000"/>
              <a:tabLst>
                <a:tab pos="806381" algn="l"/>
                <a:tab pos="1612761" algn="l"/>
                <a:tab pos="2419142" algn="l"/>
                <a:tab pos="3225524" algn="l"/>
                <a:tab pos="4031904" algn="l"/>
                <a:tab pos="4838284" algn="l"/>
                <a:tab pos="5644666" algn="l"/>
                <a:tab pos="6451046" algn="l"/>
                <a:tab pos="7257426" algn="l"/>
                <a:tab pos="8063809" algn="l"/>
              </a:tabLst>
              <a:defRPr/>
            </a:pPr>
            <a:r>
              <a:rPr lang="en-US" sz="4000" dirty="0" smtClean="0">
                <a:effectLst>
                  <a:outerShdw blurRad="38100" dist="38100" dir="2700000" algn="tl">
                    <a:srgbClr val="000000">
                      <a:alpha val="43137"/>
                    </a:srgbClr>
                  </a:outerShdw>
                </a:effectLst>
                <a:latin typeface="Cambria" panose="02040503050406030204" pitchFamily="18" charset="0"/>
              </a:rPr>
              <a:t>Best Practices for Serving </a:t>
            </a:r>
            <a:r>
              <a:rPr lang="en-US" sz="4000" dirty="0" err="1" smtClean="0">
                <a:effectLst>
                  <a:outerShdw blurRad="38100" dist="38100" dir="2700000" algn="tl">
                    <a:srgbClr val="000000">
                      <a:alpha val="43137"/>
                    </a:srgbClr>
                  </a:outerShdw>
                </a:effectLst>
                <a:latin typeface="Cambria" panose="02040503050406030204" pitchFamily="18" charset="0"/>
              </a:rPr>
              <a:t>Imigrant</a:t>
            </a:r>
            <a:r>
              <a:rPr lang="en-US" sz="4000" dirty="0" smtClean="0">
                <a:effectLst>
                  <a:outerShdw blurRad="38100" dist="38100" dir="2700000" algn="tl">
                    <a:srgbClr val="000000">
                      <a:alpha val="43137"/>
                    </a:srgbClr>
                  </a:outerShdw>
                </a:effectLst>
                <a:latin typeface="Cambria" panose="02040503050406030204" pitchFamily="18" charset="0"/>
              </a:rPr>
              <a:t> Crime Victims: Law Enforcement, Prosecution, and Protection Orders</a:t>
            </a:r>
            <a:endParaRPr lang="en-GB" sz="4000" dirty="0">
              <a:effectLst>
                <a:outerShdw blurRad="38100" dist="38100" dir="2700000" algn="tl">
                  <a:srgbClr val="000000">
                    <a:alpha val="43137"/>
                  </a:srgbClr>
                </a:outerShdw>
              </a:effectLst>
              <a:latin typeface="Cambria" panose="02040503050406030204" pitchFamily="18" charset="0"/>
            </a:endParaRPr>
          </a:p>
        </p:txBody>
      </p:sp>
      <p:sp>
        <p:nvSpPr>
          <p:cNvPr id="10243" name="Rectangle 2"/>
          <p:cNvSpPr>
            <a:spLocks noGrp="1" noChangeArrowheads="1"/>
          </p:cNvSpPr>
          <p:nvPr>
            <p:ph type="subTitle" idx="1"/>
          </p:nvPr>
        </p:nvSpPr>
        <p:spPr>
          <a:xfrm>
            <a:off x="945998" y="3234663"/>
            <a:ext cx="8574732" cy="1451086"/>
          </a:xfrm>
          <a:noFill/>
        </p:spPr>
        <p:txBody>
          <a:bodyPr lIns="100255" tIns="52133" rIns="100255" bIns="52133">
            <a:noAutofit/>
          </a:bodyPr>
          <a:lstStyle/>
          <a:p>
            <a:pPr algn="ctr">
              <a:lnSpc>
                <a:spcPct val="80000"/>
              </a:lnSpc>
              <a:spcBef>
                <a:spcPts val="669"/>
              </a:spcBef>
              <a:tabLst>
                <a:tab pos="0" algn="l"/>
                <a:tab pos="509292" algn="l"/>
                <a:tab pos="1018586" algn="l"/>
                <a:tab pos="1527879" algn="l"/>
                <a:tab pos="2037173" algn="l"/>
                <a:tab pos="2546466" algn="l"/>
                <a:tab pos="3055758" algn="l"/>
                <a:tab pos="3565052" algn="l"/>
                <a:tab pos="4074344" algn="l"/>
                <a:tab pos="4583638" algn="l"/>
                <a:tab pos="5092930" algn="l"/>
                <a:tab pos="5602224" algn="l"/>
                <a:tab pos="6111518" algn="l"/>
                <a:tab pos="6620810" algn="l"/>
                <a:tab pos="7130103" algn="l"/>
                <a:tab pos="7639398" algn="l"/>
                <a:tab pos="8148691" algn="l"/>
                <a:tab pos="8657982" algn="l"/>
                <a:tab pos="9167275" algn="l"/>
                <a:tab pos="9676571" algn="l"/>
                <a:tab pos="10185863" algn="l"/>
              </a:tabLst>
            </a:pPr>
            <a:endParaRPr lang="en-US" sz="2700" b="1" dirty="0">
              <a:latin typeface="Cambria" panose="02040503050406030204" pitchFamily="18" charset="0"/>
              <a:cs typeface="Times New Roman" pitchFamily="18" charset="0"/>
            </a:endParaRPr>
          </a:p>
          <a:p>
            <a:pPr>
              <a:lnSpc>
                <a:spcPct val="80000"/>
              </a:lnSpc>
              <a:spcBef>
                <a:spcPts val="669"/>
              </a:spcBef>
              <a:tabLst>
                <a:tab pos="0" algn="l"/>
                <a:tab pos="509292" algn="l"/>
                <a:tab pos="1018586" algn="l"/>
                <a:tab pos="1527879" algn="l"/>
                <a:tab pos="2037173" algn="l"/>
                <a:tab pos="2546466" algn="l"/>
                <a:tab pos="3055758" algn="l"/>
                <a:tab pos="3565052" algn="l"/>
                <a:tab pos="4074344" algn="l"/>
                <a:tab pos="4583638" algn="l"/>
                <a:tab pos="5092930" algn="l"/>
                <a:tab pos="5602224" algn="l"/>
                <a:tab pos="6111518" algn="l"/>
                <a:tab pos="6620810" algn="l"/>
                <a:tab pos="7130103" algn="l"/>
                <a:tab pos="7639398" algn="l"/>
                <a:tab pos="8148691" algn="l"/>
                <a:tab pos="8657982" algn="l"/>
                <a:tab pos="9167275" algn="l"/>
                <a:tab pos="9676571" algn="l"/>
                <a:tab pos="10185863" algn="l"/>
              </a:tabLst>
            </a:pPr>
            <a:r>
              <a:rPr lang="es-ES" sz="3200" b="1" dirty="0" smtClean="0">
                <a:solidFill>
                  <a:schemeClr val="accent4"/>
                </a:solidFill>
                <a:cs typeface="Times New Roman" pitchFamily="18" charset="0"/>
              </a:rPr>
              <a:t>Peoria, Illinois</a:t>
            </a:r>
            <a:endParaRPr lang="es-ES" sz="3200" b="1" dirty="0">
              <a:solidFill>
                <a:schemeClr val="accent4"/>
              </a:solidFill>
              <a:cs typeface="Times New Roman" pitchFamily="18" charset="0"/>
            </a:endParaRPr>
          </a:p>
          <a:p>
            <a:pPr>
              <a:lnSpc>
                <a:spcPct val="80000"/>
              </a:lnSpc>
              <a:spcBef>
                <a:spcPts val="669"/>
              </a:spcBef>
              <a:tabLst>
                <a:tab pos="0" algn="l"/>
                <a:tab pos="509292" algn="l"/>
                <a:tab pos="1018586" algn="l"/>
                <a:tab pos="1527879" algn="l"/>
                <a:tab pos="2037173" algn="l"/>
                <a:tab pos="2546466" algn="l"/>
                <a:tab pos="3055758" algn="l"/>
                <a:tab pos="3565052" algn="l"/>
                <a:tab pos="4074344" algn="l"/>
                <a:tab pos="4583638" algn="l"/>
                <a:tab pos="5092930" algn="l"/>
                <a:tab pos="5602224" algn="l"/>
                <a:tab pos="6111518" algn="l"/>
                <a:tab pos="6620810" algn="l"/>
                <a:tab pos="7130103" algn="l"/>
                <a:tab pos="7639398" algn="l"/>
                <a:tab pos="8148691" algn="l"/>
                <a:tab pos="8657982" algn="l"/>
                <a:tab pos="9167275" algn="l"/>
                <a:tab pos="9676571" algn="l"/>
                <a:tab pos="10185863" algn="l"/>
              </a:tabLst>
            </a:pPr>
            <a:r>
              <a:rPr lang="es-ES" sz="3200" b="1" dirty="0" err="1" smtClean="0">
                <a:solidFill>
                  <a:schemeClr val="accent4"/>
                </a:solidFill>
                <a:cs typeface="Times New Roman" pitchFamily="18" charset="0"/>
              </a:rPr>
              <a:t>November</a:t>
            </a:r>
            <a:r>
              <a:rPr lang="es-ES" sz="3200" b="1" dirty="0" smtClean="0">
                <a:solidFill>
                  <a:schemeClr val="accent4"/>
                </a:solidFill>
                <a:cs typeface="Times New Roman" pitchFamily="18" charset="0"/>
              </a:rPr>
              <a:t> 2, </a:t>
            </a:r>
            <a:r>
              <a:rPr lang="es-ES" sz="3200" b="1" dirty="0">
                <a:solidFill>
                  <a:schemeClr val="accent4"/>
                </a:solidFill>
                <a:cs typeface="Times New Roman" pitchFamily="18" charset="0"/>
              </a:rPr>
              <a:t>2017 </a:t>
            </a:r>
          </a:p>
          <a:p>
            <a:pPr algn="ctr">
              <a:lnSpc>
                <a:spcPct val="80000"/>
              </a:lnSpc>
              <a:spcBef>
                <a:spcPts val="669"/>
              </a:spcBef>
              <a:tabLst>
                <a:tab pos="0" algn="l"/>
                <a:tab pos="509292" algn="l"/>
                <a:tab pos="1018586" algn="l"/>
                <a:tab pos="1527879" algn="l"/>
                <a:tab pos="2037173" algn="l"/>
                <a:tab pos="2546466" algn="l"/>
                <a:tab pos="3055758" algn="l"/>
                <a:tab pos="3565052" algn="l"/>
                <a:tab pos="4074344" algn="l"/>
                <a:tab pos="4583638" algn="l"/>
                <a:tab pos="5092930" algn="l"/>
                <a:tab pos="5602224" algn="l"/>
                <a:tab pos="6111518" algn="l"/>
                <a:tab pos="6620810" algn="l"/>
                <a:tab pos="7130103" algn="l"/>
                <a:tab pos="7639398" algn="l"/>
                <a:tab pos="8148691" algn="l"/>
                <a:tab pos="8657982" algn="l"/>
                <a:tab pos="9167275" algn="l"/>
                <a:tab pos="9676571" algn="l"/>
                <a:tab pos="10185863" algn="l"/>
              </a:tabLst>
            </a:pPr>
            <a:endParaRPr lang="en-US" sz="2700" b="1" dirty="0">
              <a:solidFill>
                <a:schemeClr val="accent4"/>
              </a:solidFill>
              <a:latin typeface="Cambria" panose="02040503050406030204" pitchFamily="18" charset="0"/>
              <a:cs typeface="Times New Roman" pitchFamily="18" charset="0"/>
            </a:endParaRPr>
          </a:p>
        </p:txBody>
      </p:sp>
      <p:sp>
        <p:nvSpPr>
          <p:cNvPr id="3" name="TextBox 2"/>
          <p:cNvSpPr txBox="1"/>
          <p:nvPr/>
        </p:nvSpPr>
        <p:spPr>
          <a:xfrm>
            <a:off x="2787268" y="7096331"/>
            <a:ext cx="5453349"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467BCD49-9957-4719-8A13-EC30D936773C}" type="slidenum">
              <a:rPr lang="en-US" altLang="en-US" smtClean="0">
                <a:solidFill>
                  <a:schemeClr val="bg1"/>
                </a:solidFill>
              </a:rPr>
              <a:pPr>
                <a:defRPr/>
              </a:pPr>
              <a:t>1</a:t>
            </a:fld>
            <a:endParaRPr lang="en-US" altLang="en-US" dirty="0">
              <a:solidFill>
                <a:schemeClr val="bg1"/>
              </a:solidFill>
            </a:endParaRPr>
          </a:p>
        </p:txBody>
      </p:sp>
    </p:spTree>
    <p:extLst>
      <p:ext uri="{BB962C8B-B14F-4D97-AF65-F5344CB8AC3E}">
        <p14:creationId xmlns:p14="http://schemas.microsoft.com/office/powerpoint/2010/main" val="30496158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688648"/>
          </a:xfrm>
        </p:spPr>
        <p:txBody>
          <a:bodyPr>
            <a:normAutofit fontScale="90000"/>
          </a:bodyPr>
          <a:lstStyle/>
          <a:p>
            <a:r>
              <a:rPr lang="en-US" dirty="0"/>
              <a:t>Major Forms of Relief</a:t>
            </a:r>
          </a:p>
        </p:txBody>
      </p:sp>
      <p:sp>
        <p:nvSpPr>
          <p:cNvPr id="3" name="Content Placeholder 2"/>
          <p:cNvSpPr>
            <a:spLocks noGrp="1"/>
          </p:cNvSpPr>
          <p:nvPr>
            <p:ph idx="1"/>
          </p:nvPr>
        </p:nvSpPr>
        <p:spPr>
          <a:xfrm>
            <a:off x="502920" y="999904"/>
            <a:ext cx="9052560" cy="5822536"/>
          </a:xfrm>
        </p:spPr>
        <p:txBody>
          <a:bodyPr/>
          <a:lstStyle/>
          <a:p>
            <a:r>
              <a:rPr lang="en-US" dirty="0"/>
              <a:t>VAWA self-petition</a:t>
            </a:r>
          </a:p>
          <a:p>
            <a:pPr lvl="1"/>
            <a:r>
              <a:rPr lang="en-US" dirty="0"/>
              <a:t>Abuse by US citizen or lawful permanent </a:t>
            </a:r>
          </a:p>
          <a:p>
            <a:pPr lvl="2"/>
            <a:r>
              <a:rPr lang="en-US" dirty="0"/>
              <a:t>Spouse, former spouse, parent, step-parent, over 21year old child</a:t>
            </a:r>
          </a:p>
          <a:p>
            <a:r>
              <a:rPr lang="en-US" dirty="0"/>
              <a:t>Special Immigrant Juvenile Status</a:t>
            </a:r>
          </a:p>
          <a:p>
            <a:pPr lvl="1"/>
            <a:r>
              <a:rPr lang="en-US" dirty="0"/>
              <a:t>Immigrant children abused, abandoned or neglected by one of their parents </a:t>
            </a:r>
          </a:p>
          <a:p>
            <a:pPr lvl="2"/>
            <a:r>
              <a:rPr lang="en-US" dirty="0"/>
              <a:t>(US or Abroad)</a:t>
            </a:r>
          </a:p>
          <a:p>
            <a:r>
              <a:rPr lang="en-US" dirty="0"/>
              <a:t>U Visa</a:t>
            </a:r>
          </a:p>
          <a:p>
            <a:r>
              <a:rPr lang="en-US" dirty="0"/>
              <a:t>T Visa</a:t>
            </a: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10</a:t>
            </a:fld>
            <a:endParaRPr lang="en-US" altLang="en-US" dirty="0">
              <a:solidFill>
                <a:schemeClr val="bg1"/>
              </a:solidFill>
            </a:endParaRPr>
          </a:p>
        </p:txBody>
      </p:sp>
    </p:spTree>
    <p:extLst>
      <p:ext uri="{BB962C8B-B14F-4D97-AF65-F5344CB8AC3E}">
        <p14:creationId xmlns:p14="http://schemas.microsoft.com/office/powerpoint/2010/main" val="25147497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effectLst>
                  <a:outerShdw blurRad="38100" dist="38100" dir="2700000" algn="tl">
                    <a:srgbClr val="000000">
                      <a:alpha val="43137"/>
                    </a:srgbClr>
                  </a:outerShdw>
                </a:effectLst>
                <a:latin typeface="Cambria" panose="02040503050406030204" pitchFamily="18" charset="0"/>
              </a:rPr>
              <a:t>Witness Tampering</a:t>
            </a:r>
          </a:p>
        </p:txBody>
      </p:sp>
      <p:sp>
        <p:nvSpPr>
          <p:cNvPr id="3" name="Content Placeholder 2"/>
          <p:cNvSpPr>
            <a:spLocks noGrp="1"/>
          </p:cNvSpPr>
          <p:nvPr>
            <p:ph idx="1"/>
          </p:nvPr>
        </p:nvSpPr>
        <p:spPr>
          <a:xfrm>
            <a:off x="220719" y="1813034"/>
            <a:ext cx="9341317" cy="4776952"/>
          </a:xfrm>
        </p:spPr>
        <p:txBody>
          <a:bodyPr>
            <a:normAutofit fontScale="92500" lnSpcReduction="20000"/>
          </a:bodyPr>
          <a:lstStyle/>
          <a:p>
            <a:r>
              <a:rPr lang="en-US" dirty="0" smtClean="0"/>
              <a:t>D</a:t>
            </a:r>
            <a:r>
              <a:rPr lang="en-US" dirty="0" smtClean="0">
                <a:latin typeface="Cambria" panose="02040503050406030204" pitchFamily="18" charset="0"/>
              </a:rPr>
              <a:t>etect signs of witness tampering</a:t>
            </a:r>
            <a:endParaRPr lang="en-US" dirty="0">
              <a:latin typeface="Cambria" panose="02040503050406030204" pitchFamily="18" charset="0"/>
            </a:endParaRPr>
          </a:p>
          <a:p>
            <a:pPr lvl="1"/>
            <a:r>
              <a:rPr lang="en-US" dirty="0">
                <a:latin typeface="Cambria" panose="02040503050406030204" pitchFamily="18" charset="0"/>
              </a:rPr>
              <a:t>Change in frequency of contact</a:t>
            </a:r>
          </a:p>
          <a:p>
            <a:pPr lvl="1"/>
            <a:r>
              <a:rPr lang="en-US" dirty="0">
                <a:latin typeface="Cambria" panose="02040503050406030204" pitchFamily="18" charset="0"/>
              </a:rPr>
              <a:t>Missed appointments</a:t>
            </a:r>
          </a:p>
          <a:p>
            <a:pPr lvl="1"/>
            <a:r>
              <a:rPr lang="en-US" dirty="0">
                <a:latin typeface="Cambria" panose="02040503050406030204" pitchFamily="18" charset="0"/>
              </a:rPr>
              <a:t>Recantation or minimization</a:t>
            </a:r>
          </a:p>
          <a:p>
            <a:r>
              <a:rPr lang="en-US" dirty="0">
                <a:latin typeface="Cambria" panose="02040503050406030204" pitchFamily="18" charset="0"/>
              </a:rPr>
              <a:t>Investigate</a:t>
            </a:r>
          </a:p>
          <a:p>
            <a:pPr lvl="1"/>
            <a:r>
              <a:rPr lang="en-US" dirty="0">
                <a:latin typeface="Cambria" panose="02040503050406030204" pitchFamily="18" charset="0"/>
              </a:rPr>
              <a:t>Follow up with victim</a:t>
            </a:r>
          </a:p>
          <a:p>
            <a:pPr lvl="1"/>
            <a:r>
              <a:rPr lang="en-US" dirty="0">
                <a:latin typeface="Cambria" panose="02040503050406030204" pitchFamily="18" charset="0"/>
              </a:rPr>
              <a:t>Contact victim advocate, immigration attorney, others that had contact with victim</a:t>
            </a:r>
          </a:p>
          <a:p>
            <a:pPr lvl="1"/>
            <a:r>
              <a:rPr lang="en-US" dirty="0">
                <a:latin typeface="Cambria" panose="02040503050406030204" pitchFamily="18" charset="0"/>
              </a:rPr>
              <a:t>Jail calls</a:t>
            </a:r>
          </a:p>
          <a:p>
            <a:pPr lvl="1"/>
            <a:r>
              <a:rPr lang="en-US" dirty="0">
                <a:latin typeface="Cambria" panose="02040503050406030204" pitchFamily="18" charset="0"/>
              </a:rPr>
              <a:t>Interview friends, neighbors, and family</a:t>
            </a:r>
          </a:p>
        </p:txBody>
      </p:sp>
      <p:sp>
        <p:nvSpPr>
          <p:cNvPr id="4" name="TextBox 3"/>
          <p:cNvSpPr txBox="1"/>
          <p:nvPr/>
        </p:nvSpPr>
        <p:spPr>
          <a:xfrm>
            <a:off x="2688118" y="7105880"/>
            <a:ext cx="5255045"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100</a:t>
            </a:fld>
            <a:endParaRPr lang="en-US" altLang="en-US" dirty="0">
              <a:solidFill>
                <a:schemeClr val="bg1"/>
              </a:solidFill>
            </a:endParaRPr>
          </a:p>
        </p:txBody>
      </p:sp>
    </p:spTree>
    <p:extLst>
      <p:ext uri="{BB962C8B-B14F-4D97-AF65-F5344CB8AC3E}">
        <p14:creationId xmlns:p14="http://schemas.microsoft.com/office/powerpoint/2010/main" val="15824666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04" y="437381"/>
            <a:ext cx="9052560" cy="1295400"/>
          </a:xfrm>
        </p:spPr>
        <p:txBody>
          <a:bodyPr>
            <a:normAutofit fontScale="90000"/>
          </a:bodyPr>
          <a:lstStyle/>
          <a:p>
            <a:r>
              <a:rPr lang="en-US" sz="5300" dirty="0">
                <a:ea typeface="ＭＳ Ｐゴシック" charset="-128"/>
              </a:rPr>
              <a:t>If you still believe the victim is unreasonably refusing…</a:t>
            </a:r>
            <a:r>
              <a:rPr lang="en-US" sz="5400" dirty="0">
                <a:ea typeface="ＭＳ Ｐゴシック" charset="-128"/>
              </a:rPr>
              <a:t/>
            </a:r>
            <a:br>
              <a:rPr lang="en-US" sz="5400" dirty="0">
                <a:ea typeface="ＭＳ Ｐゴシック" charset="-128"/>
              </a:rPr>
            </a:br>
            <a:endParaRPr lang="en-US" dirty="0"/>
          </a:p>
        </p:txBody>
      </p:sp>
      <p:sp>
        <p:nvSpPr>
          <p:cNvPr id="52229" name="Rectangle 3"/>
          <p:cNvSpPr>
            <a:spLocks noGrp="1"/>
          </p:cNvSpPr>
          <p:nvPr>
            <p:ph idx="1"/>
          </p:nvPr>
        </p:nvSpPr>
        <p:spPr/>
        <p:txBody>
          <a:bodyPr>
            <a:normAutofit/>
          </a:bodyPr>
          <a:lstStyle/>
          <a:p>
            <a:pPr>
              <a:defRPr/>
            </a:pPr>
            <a:r>
              <a:rPr lang="en-US" sz="3600" dirty="0">
                <a:latin typeface="Cambria" pitchFamily="18" charset="0"/>
                <a:ea typeface="ＭＳ Ｐゴシック" charset="-128"/>
              </a:rPr>
              <a:t>Note on the certification, sign, and return to victim or victim’s attorney</a:t>
            </a:r>
          </a:p>
          <a:p>
            <a:pPr>
              <a:defRPr/>
            </a:pPr>
            <a:r>
              <a:rPr lang="en-US" sz="3600" dirty="0">
                <a:latin typeface="Cambria" pitchFamily="18" charset="0"/>
                <a:ea typeface="ＭＳ Ｐゴシック" charset="-128"/>
              </a:rPr>
              <a:t>Burden shifts to victim to prove the refusal is not unreasonable</a:t>
            </a:r>
          </a:p>
          <a:p>
            <a:pPr>
              <a:defRPr/>
            </a:pPr>
            <a:r>
              <a:rPr lang="en-US" sz="3600" dirty="0">
                <a:latin typeface="Cambria" pitchFamily="18" charset="0"/>
                <a:ea typeface="ＭＳ Ｐゴシック" charset="-128"/>
              </a:rPr>
              <a:t>DHS makes the ultimate decision</a:t>
            </a:r>
          </a:p>
        </p:txBody>
      </p:sp>
      <p:sp>
        <p:nvSpPr>
          <p:cNvPr id="79873" name="Slide Number Placeholder 5"/>
          <p:cNvSpPr>
            <a:spLocks noGrp="1"/>
          </p:cNvSpPr>
          <p:nvPr>
            <p:ph type="sldNum" sz="quarter" idx="11"/>
          </p:nvPr>
        </p:nvSpPr>
        <p:spPr bwMode="auto">
          <a:noFill/>
          <a:ln>
            <a:miter lim="800000"/>
            <a:headEnd/>
            <a:tailEnd/>
          </a:ln>
        </p:spPr>
        <p:txBody>
          <a:bodyPr/>
          <a:lstStyle/>
          <a:p>
            <a:fld id="{82EE013D-0A68-4B6A-9F72-6E361BBCBC03}" type="slidenum">
              <a:rPr lang="en-US" smtClean="0">
                <a:ea typeface="ＭＳ Ｐゴシック"/>
                <a:cs typeface="ＭＳ Ｐゴシック"/>
              </a:rPr>
              <a:pPr/>
              <a:t>101</a:t>
            </a:fld>
            <a:endParaRPr lang="en-US">
              <a:ea typeface="ＭＳ Ｐゴシック"/>
              <a:cs typeface="ＭＳ Ｐゴシック"/>
            </a:endParaRPr>
          </a:p>
        </p:txBody>
      </p:sp>
      <p:sp>
        <p:nvSpPr>
          <p:cNvPr id="79874" name="Slide Number Placeholder 5"/>
          <p:cNvSpPr txBox="1">
            <a:spLocks noGrp="1"/>
          </p:cNvSpPr>
          <p:nvPr/>
        </p:nvSpPr>
        <p:spPr bwMode="auto">
          <a:xfrm>
            <a:off x="7208839" y="7204075"/>
            <a:ext cx="2346325" cy="414338"/>
          </a:xfrm>
          <a:prstGeom prst="rect">
            <a:avLst/>
          </a:prstGeom>
          <a:noFill/>
          <a:ln w="9525">
            <a:noFill/>
            <a:miter lim="800000"/>
            <a:headEnd/>
            <a:tailEnd/>
          </a:ln>
        </p:spPr>
        <p:txBody>
          <a:bodyPr lIns="91429" tIns="45715" rIns="91429" bIns="45715" anchor="ctr"/>
          <a:lstStyle/>
          <a:p>
            <a:pPr algn="r"/>
            <a:fld id="{634F5B67-F964-4B53-87E9-2D9D3635487F}" type="slidenum">
              <a:rPr lang="en-US" sz="1200">
                <a:solidFill>
                  <a:srgbClr val="898989"/>
                </a:solidFill>
              </a:rPr>
              <a:pPr algn="r"/>
              <a:t>101</a:t>
            </a:fld>
            <a:endParaRPr lang="en-US" sz="1200">
              <a:solidFill>
                <a:srgbClr val="898989"/>
              </a:solidFill>
            </a:endParaRPr>
          </a:p>
        </p:txBody>
      </p:sp>
      <p:sp>
        <p:nvSpPr>
          <p:cNvPr id="3" name="TextBox 2"/>
          <p:cNvSpPr txBox="1"/>
          <p:nvPr/>
        </p:nvSpPr>
        <p:spPr>
          <a:xfrm>
            <a:off x="2633033" y="7203867"/>
            <a:ext cx="5233012"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20840191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022" y="2498229"/>
            <a:ext cx="9147175" cy="1295400"/>
          </a:xfrm>
        </p:spPr>
        <p:txBody>
          <a:bodyPr>
            <a:normAutofit fontScale="90000"/>
          </a:bodyPr>
          <a:lstStyle/>
          <a:p>
            <a:r>
              <a:rPr lang="en-US" dirty="0">
                <a:hlinkClick r:id="rId3" action="ppaction://hlinkfile"/>
              </a:rPr>
              <a:t/>
            </a:r>
            <a:br>
              <a:rPr lang="en-US" dirty="0">
                <a:hlinkClick r:id="rId3" action="ppaction://hlinkfile"/>
              </a:rPr>
            </a:br>
            <a:r>
              <a:rPr lang="en-US" dirty="0">
                <a:hlinkClick r:id="rId3" action="ppaction://hlinkfile"/>
              </a:rPr>
              <a:t/>
            </a:r>
            <a:br>
              <a:rPr lang="en-US" dirty="0">
                <a:hlinkClick r:id="rId3" action="ppaction://hlinkfile"/>
              </a:rPr>
            </a:br>
            <a:r>
              <a:rPr lang="en-US" dirty="0">
                <a:hlinkClick r:id="rId3" action="ppaction://hlinkfile"/>
              </a:rPr>
              <a:t/>
            </a:r>
            <a:br>
              <a:rPr lang="en-US" dirty="0">
                <a:hlinkClick r:id="rId3" action="ppaction://hlinkfile"/>
              </a:rPr>
            </a:br>
            <a:r>
              <a:rPr lang="en-US" dirty="0">
                <a:hlinkClick r:id="rId3" action="ppaction://hlinkfile"/>
              </a:rPr>
              <a:t/>
            </a:r>
            <a:br>
              <a:rPr lang="en-US" dirty="0">
                <a:hlinkClick r:id="rId3" action="ppaction://hlinkfile"/>
              </a:rPr>
            </a:br>
            <a:r>
              <a:rPr lang="en-US" dirty="0">
                <a:hlinkClick r:id="rId3" action="ppaction://hlinkfile"/>
              </a:rPr>
              <a:t>DHS Video Part 2.mpg</a:t>
            </a:r>
            <a:r>
              <a:rPr lang="en-US" dirty="0"/>
              <a:t/>
            </a:r>
            <a:br>
              <a:rPr lang="en-US" dirty="0"/>
            </a:br>
            <a:r>
              <a:rPr lang="en-US" dirty="0"/>
              <a:t/>
            </a:r>
            <a:br>
              <a:rPr lang="en-US" dirty="0"/>
            </a:br>
            <a:r>
              <a:rPr lang="en-US" dirty="0"/>
              <a:t>http://niwaplibrary.wcl.american.edu/2014/04/dhs-roll-call-videos/</a:t>
            </a:r>
            <a:br>
              <a:rPr lang="en-US" dirty="0"/>
            </a:br>
            <a:r>
              <a:rPr lang="en-US" dirty="0"/>
              <a:t/>
            </a:r>
            <a:br>
              <a:rPr lang="en-US" dirty="0"/>
            </a:br>
            <a:r>
              <a:rPr lang="en-US" dirty="0"/>
              <a:t/>
            </a:r>
            <a:br>
              <a:rPr lang="en-US" dirty="0"/>
            </a:br>
            <a:endParaRPr lang="en-US" dirty="0"/>
          </a:p>
        </p:txBody>
      </p:sp>
      <p:sp>
        <p:nvSpPr>
          <p:cNvPr id="3" name="TextBox 2"/>
          <p:cNvSpPr txBox="1"/>
          <p:nvPr/>
        </p:nvSpPr>
        <p:spPr>
          <a:xfrm>
            <a:off x="2677101" y="7039782"/>
            <a:ext cx="5772838"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102</a:t>
            </a:fld>
            <a:endParaRPr lang="en-US" altLang="en-US" dirty="0">
              <a:solidFill>
                <a:schemeClr val="bg1"/>
              </a:solidFill>
            </a:endParaRPr>
          </a:p>
        </p:txBody>
      </p:sp>
    </p:spTree>
    <p:extLst>
      <p:ext uri="{BB962C8B-B14F-4D97-AF65-F5344CB8AC3E}">
        <p14:creationId xmlns:p14="http://schemas.microsoft.com/office/powerpoint/2010/main" val="1904089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5" name="AutoShape 4"/>
          <p:cNvSpPr>
            <a:spLocks noChangeArrowheads="1"/>
          </p:cNvSpPr>
          <p:nvPr/>
        </p:nvSpPr>
        <p:spPr bwMode="auto">
          <a:xfrm>
            <a:off x="754064" y="863603"/>
            <a:ext cx="671512" cy="1900238"/>
          </a:xfrm>
          <a:prstGeom prst="flowChartProcess">
            <a:avLst/>
          </a:prstGeom>
          <a:solidFill>
            <a:srgbClr val="FFCC00"/>
          </a:solidFill>
          <a:ln w="9525">
            <a:solidFill>
              <a:schemeClr val="tx1"/>
            </a:solidFill>
            <a:miter lim="800000"/>
            <a:headEnd/>
            <a:tailEnd/>
          </a:ln>
        </p:spPr>
        <p:txBody>
          <a:bodyPr lIns="101870" tIns="50935" rIns="101870" bIns="50935" anchor="ctr"/>
          <a:lstStyle/>
          <a:p>
            <a:pPr algn="ctr" defTabSz="1019056"/>
            <a:r>
              <a:rPr lang="en-US" sz="900" b="1">
                <a:latin typeface="Calibri" pitchFamily="34" charset="0"/>
              </a:rPr>
              <a:t>Criminal activity </a:t>
            </a:r>
          </a:p>
          <a:p>
            <a:pPr algn="ctr" defTabSz="1019056"/>
            <a:r>
              <a:rPr lang="en-US" sz="900" b="1">
                <a:latin typeface="Calibri" pitchFamily="34" charset="0"/>
              </a:rPr>
              <a:t>occurs.</a:t>
            </a:r>
          </a:p>
        </p:txBody>
      </p:sp>
      <p:cxnSp>
        <p:nvCxnSpPr>
          <p:cNvPr id="77826" name="AutoShape 43"/>
          <p:cNvCxnSpPr>
            <a:cxnSpLocks noChangeShapeType="1"/>
          </p:cNvCxnSpPr>
          <p:nvPr/>
        </p:nvCxnSpPr>
        <p:spPr bwMode="auto">
          <a:xfrm>
            <a:off x="8077200" y="5638804"/>
            <a:ext cx="0" cy="304800"/>
          </a:xfrm>
          <a:prstGeom prst="straightConnector1">
            <a:avLst/>
          </a:prstGeom>
          <a:noFill/>
          <a:ln w="9525">
            <a:solidFill>
              <a:schemeClr val="tx1"/>
            </a:solidFill>
            <a:round/>
            <a:headEnd/>
            <a:tailEnd type="triangle" w="med" len="med"/>
          </a:ln>
        </p:spPr>
      </p:cxnSp>
      <p:sp>
        <p:nvSpPr>
          <p:cNvPr id="77827" name="Text Box 48"/>
          <p:cNvSpPr txBox="1">
            <a:spLocks noChangeArrowheads="1"/>
          </p:cNvSpPr>
          <p:nvPr/>
        </p:nvSpPr>
        <p:spPr bwMode="auto">
          <a:xfrm>
            <a:off x="1006477" y="7081841"/>
            <a:ext cx="8045450" cy="656863"/>
          </a:xfrm>
          <a:prstGeom prst="rect">
            <a:avLst/>
          </a:prstGeom>
          <a:noFill/>
          <a:ln w="9525">
            <a:noFill/>
            <a:miter lim="800000"/>
            <a:headEnd/>
            <a:tailEnd/>
          </a:ln>
        </p:spPr>
        <p:txBody>
          <a:bodyPr lIns="101870" tIns="50935" rIns="101870" bIns="50935">
            <a:spAutoFit/>
          </a:bodyPr>
          <a:lstStyle/>
          <a:p>
            <a:pPr algn="ctr" defTabSz="1019056"/>
            <a:r>
              <a:rPr lang="en-US" sz="900">
                <a:latin typeface="Calibri" pitchFamily="34" charset="0"/>
              </a:rPr>
              <a:t>Prepared by the National Immigrant Victims Access to Justice Partnership (2010).  This project was supported by Grant No. 2009-DG-BX-K018 awarded by the Bureau of Justice Assistance. The Bureau of Justice Assistance is a component of the Office of Justice Programs, which also includes the Bureau of Justice Statistics, the National Institute of Justice, the Office of Juvenile Justice and Delinquency Prevention, the SMART Office, and the Office for Victims of Crime. Points of view or opinions in this document are those of the author and do not represent the official position or policies of the United States Department of Justice.</a:t>
            </a:r>
            <a:r>
              <a:rPr lang="en-US" sz="900"/>
              <a:t> </a:t>
            </a:r>
          </a:p>
        </p:txBody>
      </p:sp>
      <p:sp>
        <p:nvSpPr>
          <p:cNvPr id="77828" name="Text Box 30"/>
          <p:cNvSpPr txBox="1">
            <a:spLocks noChangeArrowheads="1"/>
          </p:cNvSpPr>
          <p:nvPr/>
        </p:nvSpPr>
        <p:spPr bwMode="auto">
          <a:xfrm>
            <a:off x="5616576" y="3060699"/>
            <a:ext cx="3687763" cy="1333500"/>
          </a:xfrm>
          <a:prstGeom prst="rect">
            <a:avLst/>
          </a:prstGeom>
          <a:solidFill>
            <a:srgbClr val="2D2D8A"/>
          </a:solidFill>
          <a:ln w="9525">
            <a:solidFill>
              <a:schemeClr val="tx1"/>
            </a:solidFill>
            <a:miter lim="800000"/>
            <a:headEnd/>
            <a:tailEnd/>
          </a:ln>
        </p:spPr>
        <p:txBody>
          <a:bodyPr lIns="101870" tIns="50935" rIns="101870" bIns="50935"/>
          <a:lstStyle/>
          <a:p>
            <a:pPr marL="128573" indent="-128573" defTabSz="1019056">
              <a:tabLst>
                <a:tab pos="128573" algn="l"/>
              </a:tabLst>
            </a:pPr>
            <a:r>
              <a:rPr lang="en-US" sz="900" b="1" u="sng" dirty="0">
                <a:solidFill>
                  <a:schemeClr val="bg1"/>
                </a:solidFill>
                <a:latin typeface="Calibri" pitchFamily="34" charset="0"/>
              </a:rPr>
              <a:t>Law Enforcement</a:t>
            </a:r>
            <a:r>
              <a:rPr lang="en-US" sz="900" b="1" dirty="0">
                <a:solidFill>
                  <a:schemeClr val="bg1"/>
                </a:solidFill>
                <a:latin typeface="Calibri" pitchFamily="34" charset="0"/>
              </a:rPr>
              <a:t> provides victims with:</a:t>
            </a:r>
            <a:endParaRPr lang="en-US" sz="900" dirty="0">
              <a:solidFill>
                <a:schemeClr val="bg1"/>
              </a:solidFill>
              <a:latin typeface="Calibri" pitchFamily="34" charset="0"/>
            </a:endParaRPr>
          </a:p>
          <a:p>
            <a:pPr marL="128573" indent="-128573" defTabSz="1019056">
              <a:tabLst>
                <a:tab pos="128573" algn="l"/>
              </a:tabLst>
            </a:pPr>
            <a:r>
              <a:rPr lang="en-US" sz="900" dirty="0">
                <a:solidFill>
                  <a:schemeClr val="bg1"/>
                </a:solidFill>
                <a:latin typeface="Calibri" pitchFamily="34" charset="0"/>
              </a:rPr>
              <a:t>1. 	I-918 Law Enforcement Certification signed in blue  ink and completed by </a:t>
            </a:r>
          </a:p>
          <a:p>
            <a:pPr marL="895245" lvl="1" indent="-382543" defTabSz="1019056">
              <a:tabLst>
                <a:tab pos="128573" algn="l"/>
              </a:tabLst>
            </a:pPr>
            <a:r>
              <a:rPr lang="en-US" sz="900" dirty="0">
                <a:solidFill>
                  <a:schemeClr val="bg1"/>
                </a:solidFill>
                <a:latin typeface="Calibri" pitchFamily="34" charset="0"/>
              </a:rPr>
              <a:t>	a. the head of the certifying agency; OR	</a:t>
            </a:r>
          </a:p>
          <a:p>
            <a:pPr marL="895245" lvl="1" indent="-382543" defTabSz="1019056">
              <a:tabLst>
                <a:tab pos="128573" algn="l"/>
              </a:tabLst>
            </a:pPr>
            <a:r>
              <a:rPr lang="en-US" sz="900" dirty="0">
                <a:solidFill>
                  <a:schemeClr val="bg1"/>
                </a:solidFill>
                <a:latin typeface="Calibri" pitchFamily="34" charset="0"/>
              </a:rPr>
              <a:t>	b. a person in a supervisory role specifically designated by the head of the agency to sign certifications</a:t>
            </a:r>
          </a:p>
          <a:p>
            <a:pPr marL="128573" indent="-128573" defTabSz="1019056">
              <a:tabLst>
                <a:tab pos="128573" algn="l"/>
              </a:tabLst>
            </a:pPr>
            <a:r>
              <a:rPr lang="en-US" sz="900" dirty="0">
                <a:solidFill>
                  <a:schemeClr val="bg1"/>
                </a:solidFill>
                <a:latin typeface="Calibri" pitchFamily="34" charset="0"/>
              </a:rPr>
              <a:t>2. 	Any supporting documentation such as reports and findings; and</a:t>
            </a:r>
          </a:p>
          <a:p>
            <a:pPr marL="128573" indent="-128573" defTabSz="1019056">
              <a:tabLst>
                <a:tab pos="128573" algn="l"/>
              </a:tabLst>
            </a:pPr>
            <a:r>
              <a:rPr lang="en-US" sz="900" dirty="0">
                <a:solidFill>
                  <a:schemeClr val="bg1"/>
                </a:solidFill>
                <a:latin typeface="Calibri" pitchFamily="34" charset="0"/>
              </a:rPr>
              <a:t>3. 	In the case of 1b) a letter from the head of the agency designating another person to sign the certification (designee letter).</a:t>
            </a:r>
          </a:p>
        </p:txBody>
      </p:sp>
      <p:sp>
        <p:nvSpPr>
          <p:cNvPr id="77829" name="Text Box 35"/>
          <p:cNvSpPr txBox="1">
            <a:spLocks noChangeArrowheads="1"/>
          </p:cNvSpPr>
          <p:nvPr/>
        </p:nvSpPr>
        <p:spPr bwMode="auto">
          <a:xfrm>
            <a:off x="2682877" y="346081"/>
            <a:ext cx="4692650" cy="410641"/>
          </a:xfrm>
          <a:prstGeom prst="rect">
            <a:avLst/>
          </a:prstGeom>
          <a:noFill/>
          <a:ln w="9525">
            <a:noFill/>
            <a:miter lim="800000"/>
            <a:headEnd/>
            <a:tailEnd/>
          </a:ln>
        </p:spPr>
        <p:txBody>
          <a:bodyPr lIns="101870" tIns="50935" rIns="101870" bIns="50935">
            <a:spAutoFit/>
          </a:bodyPr>
          <a:lstStyle/>
          <a:p>
            <a:pPr algn="ctr" defTabSz="1019056"/>
            <a:r>
              <a:rPr lang="en-US" sz="2000" b="1">
                <a:latin typeface="Calibri" pitchFamily="34" charset="0"/>
              </a:rPr>
              <a:t>U-visa Application Victim Flow Chart</a:t>
            </a:r>
          </a:p>
        </p:txBody>
      </p:sp>
      <p:sp>
        <p:nvSpPr>
          <p:cNvPr id="77830" name="AutoShape 36"/>
          <p:cNvSpPr>
            <a:spLocks noChangeArrowheads="1"/>
          </p:cNvSpPr>
          <p:nvPr/>
        </p:nvSpPr>
        <p:spPr bwMode="auto">
          <a:xfrm>
            <a:off x="754064" y="3108325"/>
            <a:ext cx="4024312" cy="3886200"/>
          </a:xfrm>
          <a:prstGeom prst="flowChartProcess">
            <a:avLst/>
          </a:prstGeom>
          <a:solidFill>
            <a:srgbClr val="FFCC00"/>
          </a:solidFill>
          <a:ln w="9525">
            <a:solidFill>
              <a:schemeClr val="tx1"/>
            </a:solidFill>
            <a:miter lim="800000"/>
            <a:headEnd/>
            <a:tailEnd/>
          </a:ln>
        </p:spPr>
        <p:txBody>
          <a:bodyPr lIns="101870" tIns="50935" rIns="101870" bIns="50935" anchor="ctr"/>
          <a:lstStyle/>
          <a:p>
            <a:pPr marL="128573" indent="-128573" defTabSz="1019056"/>
            <a:r>
              <a:rPr lang="en-US" sz="900" b="1" u="sng" dirty="0">
                <a:latin typeface="Calibri" pitchFamily="34" charset="0"/>
              </a:rPr>
              <a:t>Victim</a:t>
            </a:r>
            <a:r>
              <a:rPr lang="en-US" sz="900" b="1" dirty="0">
                <a:latin typeface="Calibri" pitchFamily="34" charset="0"/>
              </a:rPr>
              <a:t> submits U-visa application to the Victims and Trafficking Unit of USCIS showing that the victim meets each of the U-visa eligibility requirements.</a:t>
            </a:r>
          </a:p>
          <a:p>
            <a:pPr marL="128573" indent="-128573" defTabSz="1019056"/>
            <a:endParaRPr lang="en-US" sz="900" b="1" dirty="0">
              <a:latin typeface="Calibri" pitchFamily="34" charset="0"/>
            </a:endParaRPr>
          </a:p>
          <a:p>
            <a:pPr marL="128573" indent="-128573" defTabSz="1019056"/>
            <a:r>
              <a:rPr lang="en-US" sz="900" dirty="0">
                <a:latin typeface="Calibri" pitchFamily="34" charset="0"/>
              </a:rPr>
              <a:t>The application includes*:</a:t>
            </a:r>
          </a:p>
          <a:p>
            <a:pPr marL="128573" indent="-128573" defTabSz="1019056">
              <a:buFontTx/>
              <a:buChar char="•"/>
            </a:pPr>
            <a:r>
              <a:rPr lang="en-US" sz="900" dirty="0">
                <a:latin typeface="Calibri" pitchFamily="34" charset="0"/>
              </a:rPr>
              <a:t>U visa application form – Form I-918</a:t>
            </a:r>
          </a:p>
          <a:p>
            <a:pPr marL="128573" indent="-128573" defTabSz="1019056">
              <a:buFontTx/>
              <a:buChar char="•"/>
            </a:pPr>
            <a:r>
              <a:rPr lang="en-US" sz="900" dirty="0">
                <a:latin typeface="Calibri" pitchFamily="34" charset="0"/>
              </a:rPr>
              <a:t>Law Enforcement Certification – Form I-918, Supplement B</a:t>
            </a:r>
          </a:p>
          <a:p>
            <a:pPr marL="128573" indent="-128573" defTabSz="1019056">
              <a:buFontTx/>
              <a:buChar char="•"/>
            </a:pPr>
            <a:r>
              <a:rPr lang="en-US" sz="900" dirty="0">
                <a:latin typeface="Calibri" pitchFamily="34" charset="0"/>
              </a:rPr>
              <a:t>Documents related to victim’s identification</a:t>
            </a:r>
          </a:p>
          <a:p>
            <a:pPr marL="128573" indent="-128573" defTabSz="1019056">
              <a:buFontTx/>
              <a:buChar char="•"/>
            </a:pPr>
            <a:r>
              <a:rPr lang="en-US" sz="900" dirty="0">
                <a:latin typeface="Calibri" pitchFamily="34" charset="0"/>
              </a:rPr>
              <a:t>Victim’s signed statement describing the facts of the victimization</a:t>
            </a:r>
          </a:p>
          <a:p>
            <a:pPr marL="128573" indent="-128573" defTabSz="1019056">
              <a:buFontTx/>
              <a:buChar char="•"/>
            </a:pPr>
            <a:r>
              <a:rPr lang="en-US" sz="900" dirty="0">
                <a:latin typeface="Calibri" pitchFamily="34" charset="0"/>
              </a:rPr>
              <a:t>Any information related to victim’s criminal history, including arrests</a:t>
            </a:r>
          </a:p>
          <a:p>
            <a:pPr marL="128573" indent="-128573" defTabSz="1019056">
              <a:buFontTx/>
              <a:buChar char="•"/>
            </a:pPr>
            <a:r>
              <a:rPr lang="en-US" sz="900" dirty="0">
                <a:latin typeface="Calibri" pitchFamily="34" charset="0"/>
              </a:rPr>
              <a:t>Any information related to victim’s immigration history, including prior deportation</a:t>
            </a:r>
          </a:p>
          <a:p>
            <a:pPr marL="128573" indent="-128573" defTabSz="1019056">
              <a:buFontTx/>
              <a:buChar char="•"/>
            </a:pPr>
            <a:r>
              <a:rPr lang="en-US" sz="900" dirty="0">
                <a:latin typeface="Calibri" pitchFamily="34" charset="0"/>
              </a:rPr>
              <a:t>Any information related to victims health problems, use of public benefits, participation in activities that may pose national security concerns, and moral turpitude</a:t>
            </a:r>
          </a:p>
          <a:p>
            <a:pPr marL="128573" indent="-128573" defTabSz="1019056">
              <a:buFontTx/>
              <a:buChar char="•"/>
            </a:pPr>
            <a:r>
              <a:rPr lang="en-US" sz="900" dirty="0">
                <a:latin typeface="Calibri" pitchFamily="34" charset="0"/>
              </a:rPr>
              <a:t>Any information related to the victim’s substantial physical or mental abuse suffered</a:t>
            </a:r>
          </a:p>
          <a:p>
            <a:pPr marL="128573" indent="-128573" defTabSz="1019056">
              <a:buFontTx/>
              <a:buChar char="•"/>
            </a:pPr>
            <a:r>
              <a:rPr lang="en-US" sz="900" dirty="0">
                <a:latin typeface="Calibri" pitchFamily="34" charset="0"/>
              </a:rPr>
              <a:t>Other documentation such as police reports, medical records, letters of support from service providers.</a:t>
            </a:r>
          </a:p>
          <a:p>
            <a:pPr marL="128573" indent="-128573" defTabSz="1019056"/>
            <a:r>
              <a:rPr lang="en-US" sz="900" dirty="0">
                <a:latin typeface="Calibri" pitchFamily="34" charset="0"/>
              </a:rPr>
              <a:t>Eligible family members can also apply.</a:t>
            </a:r>
          </a:p>
          <a:p>
            <a:pPr marL="128573" indent="-128573" defTabSz="1019056"/>
            <a:endParaRPr lang="en-US" sz="900" dirty="0">
              <a:latin typeface="Calibri" pitchFamily="34" charset="0"/>
            </a:endParaRPr>
          </a:p>
          <a:p>
            <a:pPr marL="128573" indent="-128573" defTabSz="1019056"/>
            <a:r>
              <a:rPr lang="en-US" sz="900" dirty="0">
                <a:latin typeface="Calibri" pitchFamily="34" charset="0"/>
              </a:rPr>
              <a:t>* Other administrative documentation is also required.  More information is available at www.legalmomentum.org.</a:t>
            </a:r>
            <a:r>
              <a:rPr lang="en-US" sz="900" dirty="0"/>
              <a:t>  </a:t>
            </a:r>
          </a:p>
        </p:txBody>
      </p:sp>
      <p:sp>
        <p:nvSpPr>
          <p:cNvPr id="77831" name="Rectangle 37"/>
          <p:cNvSpPr>
            <a:spLocks noChangeArrowheads="1"/>
          </p:cNvSpPr>
          <p:nvPr/>
        </p:nvSpPr>
        <p:spPr bwMode="auto">
          <a:xfrm>
            <a:off x="7040564" y="4491044"/>
            <a:ext cx="2263775" cy="2503487"/>
          </a:xfrm>
          <a:prstGeom prst="rect">
            <a:avLst/>
          </a:prstGeom>
          <a:solidFill>
            <a:srgbClr val="FFCC00"/>
          </a:solidFill>
          <a:ln w="9525">
            <a:solidFill>
              <a:schemeClr val="tx1"/>
            </a:solidFill>
            <a:miter lim="800000"/>
            <a:headEnd/>
            <a:tailEnd/>
          </a:ln>
        </p:spPr>
        <p:txBody>
          <a:bodyPr lIns="101870" tIns="50935" rIns="101870" bIns="50935" anchor="ctr"/>
          <a:lstStyle/>
          <a:p>
            <a:pPr marL="128573" indent="-128573" defTabSz="1019056">
              <a:tabLst>
                <a:tab pos="128573" algn="l"/>
              </a:tabLst>
            </a:pPr>
            <a:r>
              <a:rPr lang="en-US" sz="900" b="1">
                <a:latin typeface="Calibri" pitchFamily="34" charset="0"/>
              </a:rPr>
              <a:t>After 3 years, U-visa holders (</a:t>
            </a:r>
            <a:r>
              <a:rPr lang="en-US" sz="900" b="1" u="sng">
                <a:latin typeface="Calibri" pitchFamily="34" charset="0"/>
              </a:rPr>
              <a:t>victims</a:t>
            </a:r>
            <a:r>
              <a:rPr lang="en-US" sz="900" b="1">
                <a:latin typeface="Calibri" pitchFamily="34" charset="0"/>
              </a:rPr>
              <a:t>) apply for lawful permanent residence (“green card”)</a:t>
            </a:r>
          </a:p>
          <a:p>
            <a:pPr marL="128573" indent="-128573" defTabSz="1019056">
              <a:tabLst>
                <a:tab pos="128573" algn="l"/>
              </a:tabLst>
            </a:pPr>
            <a:r>
              <a:rPr lang="en-US" sz="900">
                <a:latin typeface="Calibri" pitchFamily="34" charset="0"/>
              </a:rPr>
              <a:t> The application includes:</a:t>
            </a:r>
          </a:p>
          <a:p>
            <a:pPr marL="128573" indent="-128573" defTabSz="1019056">
              <a:buFontTx/>
              <a:buChar char="•"/>
              <a:tabLst>
                <a:tab pos="128573" algn="l"/>
              </a:tabLst>
            </a:pPr>
            <a:r>
              <a:rPr lang="en-US" sz="900">
                <a:latin typeface="Calibri" pitchFamily="34" charset="0"/>
              </a:rPr>
              <a:t>Adjustment of Status Application- Form I-485</a:t>
            </a:r>
          </a:p>
          <a:p>
            <a:pPr marL="128573" indent="-128573" defTabSz="1019056">
              <a:buFontTx/>
              <a:buChar char="•"/>
              <a:tabLst>
                <a:tab pos="128573" algn="l"/>
              </a:tabLst>
            </a:pPr>
            <a:r>
              <a:rPr lang="en-US" sz="900">
                <a:latin typeface="Calibri" pitchFamily="34" charset="0"/>
              </a:rPr>
              <a:t>Any information related to the victim’s  continuous presence in the U.S. since obtaining U-visa status</a:t>
            </a:r>
          </a:p>
          <a:p>
            <a:pPr marL="128573" indent="-128573" defTabSz="1019056">
              <a:buFontTx/>
              <a:buChar char="•"/>
              <a:tabLst>
                <a:tab pos="128573" algn="l"/>
              </a:tabLst>
            </a:pPr>
            <a:r>
              <a:rPr lang="en-US" sz="900">
                <a:latin typeface="Calibri" pitchFamily="34" charset="0"/>
              </a:rPr>
              <a:t>Any information indicating that USCIS should </a:t>
            </a:r>
          </a:p>
          <a:p>
            <a:pPr marL="128573" indent="-128573" defTabSz="1019056">
              <a:tabLst>
                <a:tab pos="128573" algn="l"/>
              </a:tabLst>
            </a:pPr>
            <a:r>
              <a:rPr lang="en-US" sz="900">
                <a:latin typeface="Calibri" pitchFamily="34" charset="0"/>
              </a:rPr>
              <a:t>	exercise its discretion to grant lawful permanent residence</a:t>
            </a:r>
          </a:p>
          <a:p>
            <a:pPr marL="128573" indent="-128573" defTabSz="1019056">
              <a:buFontTx/>
              <a:buChar char="•"/>
              <a:tabLst>
                <a:tab pos="128573" algn="l"/>
              </a:tabLst>
            </a:pPr>
            <a:r>
              <a:rPr lang="en-US" sz="900">
                <a:latin typeface="Calibri" pitchFamily="34" charset="0"/>
              </a:rPr>
              <a:t> Any information indicating that the U-visa holder has not unreasonably refused to cooperate with an ongoing investigation or prosecution</a:t>
            </a:r>
          </a:p>
          <a:p>
            <a:pPr marL="128573" indent="-128573" defTabSz="1019056">
              <a:tabLst>
                <a:tab pos="128573" algn="l"/>
              </a:tabLst>
            </a:pPr>
            <a:r>
              <a:rPr lang="en-US" sz="900">
                <a:latin typeface="Calibri" pitchFamily="34" charset="0"/>
              </a:rPr>
              <a:t>Eligible family members can also apply.</a:t>
            </a:r>
            <a:endParaRPr lang="en-US" sz="900" b="1"/>
          </a:p>
        </p:txBody>
      </p:sp>
      <p:sp>
        <p:nvSpPr>
          <p:cNvPr id="77832" name="AutoShape 38"/>
          <p:cNvSpPr>
            <a:spLocks noChangeArrowheads="1"/>
          </p:cNvSpPr>
          <p:nvPr/>
        </p:nvSpPr>
        <p:spPr bwMode="auto">
          <a:xfrm>
            <a:off x="5197478" y="4491042"/>
            <a:ext cx="1508125" cy="1381125"/>
          </a:xfrm>
          <a:prstGeom prst="flowChartProcess">
            <a:avLst/>
          </a:prstGeom>
          <a:solidFill>
            <a:srgbClr val="FFCC00"/>
          </a:solidFill>
          <a:ln w="9525">
            <a:solidFill>
              <a:schemeClr val="tx1"/>
            </a:solidFill>
            <a:miter lim="800000"/>
            <a:headEnd/>
            <a:tailEnd/>
          </a:ln>
        </p:spPr>
        <p:txBody>
          <a:bodyPr lIns="101870" tIns="50935" rIns="101870" bIns="50935" anchor="ctr"/>
          <a:lstStyle/>
          <a:p>
            <a:pPr algn="ctr" defTabSz="1019056"/>
            <a:r>
              <a:rPr lang="en-US" sz="900" dirty="0">
                <a:latin typeface="Calibri" pitchFamily="34" charset="0"/>
              </a:rPr>
              <a:t>Within about 9 months, </a:t>
            </a:r>
            <a:r>
              <a:rPr lang="en-US" sz="900" u="sng" dirty="0">
                <a:latin typeface="Calibri" pitchFamily="34" charset="0"/>
              </a:rPr>
              <a:t>victim</a:t>
            </a:r>
            <a:r>
              <a:rPr lang="en-US" sz="900" dirty="0">
                <a:latin typeface="Calibri" pitchFamily="34" charset="0"/>
              </a:rPr>
              <a:t> receives </a:t>
            </a:r>
          </a:p>
          <a:p>
            <a:pPr algn="ctr" defTabSz="1019056"/>
            <a:r>
              <a:rPr lang="en-US" sz="900" dirty="0">
                <a:latin typeface="Calibri" pitchFamily="34" charset="0"/>
              </a:rPr>
              <a:t>decision on U-visa application.  If approved, </a:t>
            </a:r>
          </a:p>
          <a:p>
            <a:pPr algn="ctr" defTabSz="1019056"/>
            <a:r>
              <a:rPr lang="en-US" sz="900" dirty="0">
                <a:latin typeface="Calibri" pitchFamily="34" charset="0"/>
              </a:rPr>
              <a:t>victim receives work permit.  If applications </a:t>
            </a:r>
          </a:p>
          <a:p>
            <a:pPr algn="ctr" defTabSz="1019056"/>
            <a:r>
              <a:rPr lang="en-US" sz="900" dirty="0">
                <a:latin typeface="Calibri" pitchFamily="34" charset="0"/>
              </a:rPr>
              <a:t>for family members are approved and they are </a:t>
            </a:r>
          </a:p>
          <a:p>
            <a:pPr algn="ctr" defTabSz="1019056"/>
            <a:r>
              <a:rPr lang="en-US" sz="900" dirty="0">
                <a:latin typeface="Calibri" pitchFamily="34" charset="0"/>
              </a:rPr>
              <a:t>abroad, consular processing begins.</a:t>
            </a:r>
          </a:p>
        </p:txBody>
      </p:sp>
      <p:sp>
        <p:nvSpPr>
          <p:cNvPr id="77833" name="Text Box 42"/>
          <p:cNvSpPr txBox="1">
            <a:spLocks noChangeArrowheads="1"/>
          </p:cNvSpPr>
          <p:nvPr/>
        </p:nvSpPr>
        <p:spPr bwMode="auto">
          <a:xfrm>
            <a:off x="2430463" y="346081"/>
            <a:ext cx="6705600" cy="410641"/>
          </a:xfrm>
          <a:prstGeom prst="rect">
            <a:avLst/>
          </a:prstGeom>
          <a:noFill/>
          <a:ln w="9525">
            <a:noFill/>
            <a:miter lim="800000"/>
            <a:headEnd/>
            <a:tailEnd/>
          </a:ln>
        </p:spPr>
        <p:txBody>
          <a:bodyPr lIns="101870" tIns="50935" rIns="101870" bIns="50935">
            <a:spAutoFit/>
          </a:bodyPr>
          <a:lstStyle/>
          <a:p>
            <a:pPr defTabSz="1019056"/>
            <a:endParaRPr lang="en-US" sz="2000"/>
          </a:p>
        </p:txBody>
      </p:sp>
      <p:sp>
        <p:nvSpPr>
          <p:cNvPr id="77834" name="Text Box 43"/>
          <p:cNvSpPr txBox="1">
            <a:spLocks noChangeArrowheads="1"/>
          </p:cNvSpPr>
          <p:nvPr/>
        </p:nvSpPr>
        <p:spPr bwMode="auto">
          <a:xfrm>
            <a:off x="1927229" y="863600"/>
            <a:ext cx="7377113" cy="2041857"/>
          </a:xfrm>
          <a:prstGeom prst="rect">
            <a:avLst/>
          </a:prstGeom>
          <a:solidFill>
            <a:srgbClr val="FFCC00"/>
          </a:solidFill>
          <a:ln w="9525">
            <a:solidFill>
              <a:schemeClr val="tx1"/>
            </a:solidFill>
            <a:miter lim="800000"/>
            <a:headEnd/>
            <a:tailEnd/>
          </a:ln>
        </p:spPr>
        <p:txBody>
          <a:bodyPr lIns="101870" tIns="50935" rIns="101870" bIns="50935">
            <a:spAutoFit/>
          </a:bodyPr>
          <a:lstStyle/>
          <a:p>
            <a:pPr algn="ctr" defTabSz="1019056"/>
            <a:r>
              <a:rPr lang="en-US" sz="900" b="1">
                <a:latin typeface="Calibri" pitchFamily="34" charset="0"/>
              </a:rPr>
              <a:t>IF:</a:t>
            </a:r>
            <a:r>
              <a:rPr lang="en-US" sz="900">
                <a:latin typeface="Calibri" pitchFamily="34" charset="0"/>
              </a:rPr>
              <a:t> The </a:t>
            </a:r>
            <a:r>
              <a:rPr lang="en-US" sz="900" u="sng">
                <a:latin typeface="Calibri" pitchFamily="34" charset="0"/>
              </a:rPr>
              <a:t>victim</a:t>
            </a:r>
            <a:r>
              <a:rPr lang="en-US" sz="900">
                <a:latin typeface="Calibri" pitchFamily="34" charset="0"/>
              </a:rPr>
              <a:t> has been helpful, is being helpful, or is likely to be helpful to law enforcement</a:t>
            </a:r>
          </a:p>
          <a:p>
            <a:pPr algn="ctr" defTabSz="1019056"/>
            <a:r>
              <a:rPr lang="en-US" sz="900" b="1">
                <a:latin typeface="Calibri" pitchFamily="34" charset="0"/>
              </a:rPr>
              <a:t>OR</a:t>
            </a:r>
          </a:p>
          <a:p>
            <a:pPr algn="ctr" defTabSz="1019056"/>
            <a:r>
              <a:rPr lang="en-US" sz="900">
                <a:latin typeface="Calibri" pitchFamily="34" charset="0"/>
              </a:rPr>
              <a:t>The victim is under 16 years of age and victim’s parent, guardian, or next friend has been helpful, is being helpful, or is likely to be helpful to law enforcement</a:t>
            </a:r>
          </a:p>
          <a:p>
            <a:pPr algn="ctr" defTabSz="1019056"/>
            <a:r>
              <a:rPr lang="en-US" sz="900" b="1">
                <a:latin typeface="Calibri" pitchFamily="34" charset="0"/>
              </a:rPr>
              <a:t>OR</a:t>
            </a:r>
          </a:p>
          <a:p>
            <a:pPr algn="ctr" defTabSz="1019056"/>
            <a:r>
              <a:rPr lang="en-US" sz="900">
                <a:latin typeface="Calibri" pitchFamily="34" charset="0"/>
              </a:rPr>
              <a:t>The victim is 21 years of age or older and is deceased due to the criminal activity, incapacitated, or incompetent;</a:t>
            </a:r>
          </a:p>
          <a:p>
            <a:pPr algn="ctr" defTabSz="1019056"/>
            <a:r>
              <a:rPr lang="en-US" sz="900">
                <a:latin typeface="Calibri" pitchFamily="34" charset="0"/>
              </a:rPr>
              <a:t>the spouse and/or children under 21 of the victim have been helpful, are being helpful or are likely to be helpful to law enforcement</a:t>
            </a:r>
          </a:p>
          <a:p>
            <a:pPr algn="ctr" defTabSz="1019056"/>
            <a:r>
              <a:rPr lang="en-US" sz="900" b="1">
                <a:latin typeface="Calibri" pitchFamily="34" charset="0"/>
              </a:rPr>
              <a:t>OR</a:t>
            </a:r>
          </a:p>
          <a:p>
            <a:pPr algn="ctr" defTabSz="1019056"/>
            <a:r>
              <a:rPr lang="en-US" sz="900">
                <a:latin typeface="Calibri" pitchFamily="34" charset="0"/>
              </a:rPr>
              <a:t>The victim is under 21 years of age and is deceased due to the criminal activity, incapacitated, or incompetent;</a:t>
            </a:r>
          </a:p>
          <a:p>
            <a:pPr algn="ctr" defTabSz="1019056"/>
            <a:r>
              <a:rPr lang="en-US" sz="900">
                <a:latin typeface="Calibri" pitchFamily="34" charset="0"/>
              </a:rPr>
              <a:t> the victim’s spouse, children, parents, or unmarried siblings under 18 have been helpful, are being helpful or are likely to be helpful to law enforcement</a:t>
            </a:r>
          </a:p>
          <a:p>
            <a:pPr algn="ctr" defTabSz="1019056"/>
            <a:r>
              <a:rPr lang="en-US" sz="900" b="1">
                <a:latin typeface="Calibri" pitchFamily="34" charset="0"/>
              </a:rPr>
              <a:t>THEN</a:t>
            </a:r>
          </a:p>
          <a:p>
            <a:pPr algn="ctr" defTabSz="1019056"/>
            <a:r>
              <a:rPr lang="en-US" sz="900">
                <a:latin typeface="Calibri" pitchFamily="34" charset="0"/>
              </a:rPr>
              <a:t>Victim (or legal representative) seeks  I-918B, Law Enforcement Certification.</a:t>
            </a:r>
          </a:p>
          <a:p>
            <a:pPr algn="ctr" defTabSz="1019056"/>
            <a:r>
              <a:rPr lang="en-US" sz="900">
                <a:latin typeface="Calibri" pitchFamily="34" charset="0"/>
              </a:rPr>
              <a:t>(if victim is not working with a service provider, law enforcement officers can refer victims at this point.)</a:t>
            </a:r>
          </a:p>
          <a:p>
            <a:pPr algn="ctr" defTabSz="1019056"/>
            <a:endParaRPr lang="en-US" sz="900">
              <a:latin typeface="Calibri" pitchFamily="34" charset="0"/>
            </a:endParaRPr>
          </a:p>
        </p:txBody>
      </p:sp>
      <p:sp>
        <p:nvSpPr>
          <p:cNvPr id="77835" name="Rectangle 44"/>
          <p:cNvSpPr>
            <a:spLocks noChangeArrowheads="1"/>
          </p:cNvSpPr>
          <p:nvPr/>
        </p:nvSpPr>
        <p:spPr bwMode="auto">
          <a:xfrm>
            <a:off x="5197478" y="6218244"/>
            <a:ext cx="1508125" cy="776287"/>
          </a:xfrm>
          <a:prstGeom prst="rect">
            <a:avLst/>
          </a:prstGeom>
          <a:solidFill>
            <a:srgbClr val="FFCC00"/>
          </a:solidFill>
          <a:ln w="9525">
            <a:solidFill>
              <a:schemeClr val="tx1"/>
            </a:solidFill>
            <a:miter lim="800000"/>
            <a:headEnd/>
            <a:tailEnd/>
          </a:ln>
        </p:spPr>
        <p:txBody>
          <a:bodyPr lIns="101870" tIns="50935" rIns="101870" bIns="50935" anchor="ctr"/>
          <a:lstStyle/>
          <a:p>
            <a:pPr algn="ctr" defTabSz="1019056"/>
            <a:r>
              <a:rPr lang="en-US" sz="900">
                <a:latin typeface="Calibri" pitchFamily="34" charset="0"/>
              </a:rPr>
              <a:t>Within about 1 month, </a:t>
            </a:r>
            <a:r>
              <a:rPr lang="en-US" sz="900" u="sng">
                <a:latin typeface="Calibri" pitchFamily="34" charset="0"/>
              </a:rPr>
              <a:t>victim</a:t>
            </a:r>
            <a:r>
              <a:rPr lang="en-US" sz="900">
                <a:latin typeface="Calibri" pitchFamily="34" charset="0"/>
              </a:rPr>
              <a:t> receives receipt notice from USCIS </a:t>
            </a:r>
          </a:p>
          <a:p>
            <a:pPr algn="ctr" defTabSz="1019056"/>
            <a:r>
              <a:rPr lang="en-US" sz="900">
                <a:latin typeface="Calibri" pitchFamily="34" charset="0"/>
              </a:rPr>
              <a:t>confirming filing </a:t>
            </a:r>
          </a:p>
          <a:p>
            <a:pPr algn="ctr" defTabSz="1019056"/>
            <a:r>
              <a:rPr lang="en-US" sz="900">
                <a:latin typeface="Calibri" pitchFamily="34" charset="0"/>
              </a:rPr>
              <a:t>of U-visa application.</a:t>
            </a:r>
          </a:p>
        </p:txBody>
      </p:sp>
      <p:sp>
        <p:nvSpPr>
          <p:cNvPr id="77836" name="Line 47"/>
          <p:cNvSpPr>
            <a:spLocks noChangeShapeType="1"/>
          </p:cNvSpPr>
          <p:nvPr/>
        </p:nvSpPr>
        <p:spPr bwMode="auto">
          <a:xfrm>
            <a:off x="1508130" y="1727200"/>
            <a:ext cx="336551" cy="0"/>
          </a:xfrm>
          <a:prstGeom prst="line">
            <a:avLst/>
          </a:prstGeom>
          <a:noFill/>
          <a:ln w="9525">
            <a:solidFill>
              <a:schemeClr val="tx1"/>
            </a:solidFill>
            <a:round/>
            <a:headEnd/>
            <a:tailEnd type="triangle" w="med" len="med"/>
          </a:ln>
        </p:spPr>
        <p:txBody>
          <a:bodyPr lIns="91429" tIns="45715" rIns="91429" bIns="45715"/>
          <a:lstStyle/>
          <a:p>
            <a:endParaRPr lang="en-US"/>
          </a:p>
        </p:txBody>
      </p:sp>
      <p:sp>
        <p:nvSpPr>
          <p:cNvPr id="77837" name="Line 48"/>
          <p:cNvSpPr>
            <a:spLocks noChangeShapeType="1"/>
          </p:cNvSpPr>
          <p:nvPr/>
        </p:nvSpPr>
        <p:spPr bwMode="auto">
          <a:xfrm>
            <a:off x="7292975" y="2849564"/>
            <a:ext cx="0" cy="173037"/>
          </a:xfrm>
          <a:prstGeom prst="line">
            <a:avLst/>
          </a:prstGeom>
          <a:noFill/>
          <a:ln w="9525">
            <a:solidFill>
              <a:schemeClr val="tx1"/>
            </a:solidFill>
            <a:round/>
            <a:headEnd/>
            <a:tailEnd type="triangle" w="med" len="med"/>
          </a:ln>
        </p:spPr>
        <p:txBody>
          <a:bodyPr lIns="91429" tIns="45715" rIns="91429" bIns="45715"/>
          <a:lstStyle/>
          <a:p>
            <a:endParaRPr lang="en-US"/>
          </a:p>
        </p:txBody>
      </p:sp>
      <p:sp>
        <p:nvSpPr>
          <p:cNvPr id="77838" name="Line 49"/>
          <p:cNvSpPr>
            <a:spLocks noChangeShapeType="1"/>
          </p:cNvSpPr>
          <p:nvPr/>
        </p:nvSpPr>
        <p:spPr bwMode="auto">
          <a:xfrm flipH="1">
            <a:off x="4945063" y="3627438"/>
            <a:ext cx="419100" cy="0"/>
          </a:xfrm>
          <a:prstGeom prst="line">
            <a:avLst/>
          </a:prstGeom>
          <a:noFill/>
          <a:ln w="9525">
            <a:solidFill>
              <a:schemeClr val="tx1"/>
            </a:solidFill>
            <a:round/>
            <a:headEnd/>
            <a:tailEnd type="triangle" w="med" len="med"/>
          </a:ln>
        </p:spPr>
        <p:txBody>
          <a:bodyPr lIns="91429" tIns="45715" rIns="91429" bIns="45715"/>
          <a:lstStyle/>
          <a:p>
            <a:endParaRPr lang="en-US"/>
          </a:p>
        </p:txBody>
      </p:sp>
      <p:sp>
        <p:nvSpPr>
          <p:cNvPr id="77839" name="Line 50"/>
          <p:cNvSpPr>
            <a:spLocks noChangeShapeType="1"/>
          </p:cNvSpPr>
          <p:nvPr/>
        </p:nvSpPr>
        <p:spPr bwMode="auto">
          <a:xfrm>
            <a:off x="4860929" y="6562725"/>
            <a:ext cx="252413" cy="0"/>
          </a:xfrm>
          <a:prstGeom prst="line">
            <a:avLst/>
          </a:prstGeom>
          <a:noFill/>
          <a:ln w="9525">
            <a:solidFill>
              <a:schemeClr val="tx1"/>
            </a:solidFill>
            <a:round/>
            <a:headEnd/>
            <a:tailEnd type="triangle" w="med" len="med"/>
          </a:ln>
        </p:spPr>
        <p:txBody>
          <a:bodyPr lIns="91429" tIns="45715" rIns="91429" bIns="45715"/>
          <a:lstStyle/>
          <a:p>
            <a:endParaRPr lang="en-US"/>
          </a:p>
        </p:txBody>
      </p:sp>
      <p:sp>
        <p:nvSpPr>
          <p:cNvPr id="77840" name="Line 53"/>
          <p:cNvSpPr>
            <a:spLocks noChangeShapeType="1"/>
          </p:cNvSpPr>
          <p:nvPr/>
        </p:nvSpPr>
        <p:spPr bwMode="auto">
          <a:xfrm flipV="1">
            <a:off x="5951538" y="5959476"/>
            <a:ext cx="0" cy="171450"/>
          </a:xfrm>
          <a:prstGeom prst="line">
            <a:avLst/>
          </a:prstGeom>
          <a:noFill/>
          <a:ln w="9525">
            <a:solidFill>
              <a:schemeClr val="tx1"/>
            </a:solidFill>
            <a:round/>
            <a:headEnd/>
            <a:tailEnd type="triangle" w="med" len="med"/>
          </a:ln>
        </p:spPr>
        <p:txBody>
          <a:bodyPr lIns="91429" tIns="45715" rIns="91429" bIns="45715"/>
          <a:lstStyle/>
          <a:p>
            <a:endParaRPr lang="en-US"/>
          </a:p>
        </p:txBody>
      </p:sp>
      <p:sp>
        <p:nvSpPr>
          <p:cNvPr id="77841" name="Line 54"/>
          <p:cNvSpPr>
            <a:spLocks noChangeShapeType="1"/>
          </p:cNvSpPr>
          <p:nvPr/>
        </p:nvSpPr>
        <p:spPr bwMode="auto">
          <a:xfrm>
            <a:off x="6789742" y="5008563"/>
            <a:ext cx="166687" cy="0"/>
          </a:xfrm>
          <a:prstGeom prst="line">
            <a:avLst/>
          </a:prstGeom>
          <a:noFill/>
          <a:ln w="9525">
            <a:solidFill>
              <a:schemeClr val="tx1"/>
            </a:solidFill>
            <a:round/>
            <a:headEnd/>
            <a:tailEnd type="triangle" w="med" len="med"/>
          </a:ln>
        </p:spPr>
        <p:txBody>
          <a:bodyPr lIns="91429" tIns="45715" rIns="91429" bIns="45715"/>
          <a:lstStyle/>
          <a:p>
            <a:endParaRPr lang="en-US"/>
          </a:p>
        </p:txBody>
      </p:sp>
      <p:sp>
        <p:nvSpPr>
          <p:cNvPr id="77842" name="Slide Number Placeholder 18"/>
          <p:cNvSpPr>
            <a:spLocks noGrp="1"/>
          </p:cNvSpPr>
          <p:nvPr>
            <p:ph type="sldNum" sz="quarter" idx="11"/>
          </p:nvPr>
        </p:nvSpPr>
        <p:spPr bwMode="auto">
          <a:xfrm>
            <a:off x="7712078" y="7204075"/>
            <a:ext cx="2346325" cy="414338"/>
          </a:xfrm>
          <a:noFill/>
          <a:ln>
            <a:miter lim="800000"/>
            <a:headEnd/>
            <a:tailEnd/>
          </a:ln>
        </p:spPr>
        <p:txBody>
          <a:bodyPr/>
          <a:lstStyle/>
          <a:p>
            <a:fld id="{90FF8312-3A1E-46D3-AA00-6C288B692A99}" type="slidenum">
              <a:rPr lang="en-US" smtClean="0">
                <a:ea typeface="ＭＳ Ｐゴシック"/>
                <a:cs typeface="ＭＳ Ｐゴシック"/>
              </a:rPr>
              <a:pPr/>
              <a:t>103</a:t>
            </a:fld>
            <a:endParaRPr lang="en-US">
              <a:ea typeface="ＭＳ Ｐゴシック"/>
              <a:cs typeface="ＭＳ Ｐゴシック"/>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0"/>
          <p:cNvSpPr txBox="1">
            <a:spLocks noChangeArrowheads="1"/>
          </p:cNvSpPr>
          <p:nvPr/>
        </p:nvSpPr>
        <p:spPr bwMode="auto">
          <a:xfrm>
            <a:off x="776524" y="718248"/>
            <a:ext cx="8536132" cy="5709683"/>
          </a:xfrm>
          <a:prstGeom prst="rect">
            <a:avLst/>
          </a:prstGeom>
          <a:solidFill>
            <a:srgbClr val="2D2D8A"/>
          </a:solidFill>
          <a:ln w="9525">
            <a:solidFill>
              <a:schemeClr val="tx1"/>
            </a:solidFill>
            <a:miter lim="800000"/>
            <a:headEnd/>
            <a:tailEnd/>
          </a:ln>
        </p:spPr>
        <p:txBody>
          <a:bodyPr lIns="101870" tIns="50935" rIns="101870" bIns="50935"/>
          <a:lstStyle/>
          <a:p>
            <a:pPr marL="128573" indent="-128573" defTabSz="1019056">
              <a:tabLst>
                <a:tab pos="128573" algn="l"/>
              </a:tabLst>
            </a:pPr>
            <a:r>
              <a:rPr lang="en-US" sz="3000" b="1" u="sng" dirty="0">
                <a:solidFill>
                  <a:schemeClr val="bg1"/>
                </a:solidFill>
                <a:latin typeface="Calibri" pitchFamily="34" charset="0"/>
              </a:rPr>
              <a:t>Law Enforcement</a:t>
            </a:r>
            <a:r>
              <a:rPr lang="en-US" sz="3000" b="1" dirty="0">
                <a:solidFill>
                  <a:schemeClr val="bg1"/>
                </a:solidFill>
                <a:latin typeface="Calibri" pitchFamily="34" charset="0"/>
              </a:rPr>
              <a:t> provides victims with:</a:t>
            </a:r>
            <a:endParaRPr lang="en-US" sz="3000" dirty="0">
              <a:solidFill>
                <a:schemeClr val="bg1"/>
              </a:solidFill>
              <a:latin typeface="Calibri" pitchFamily="34" charset="0"/>
            </a:endParaRPr>
          </a:p>
          <a:p>
            <a:pPr marL="339725" indent="-339725" defTabSz="1019056"/>
            <a:r>
              <a:rPr lang="en-US" sz="3000" dirty="0">
                <a:solidFill>
                  <a:schemeClr val="bg1"/>
                </a:solidFill>
                <a:latin typeface="Calibri" pitchFamily="34" charset="0"/>
              </a:rPr>
              <a:t>1. I-918 Law Enforcement Certification signed in blue  ink and completed by:</a:t>
            </a:r>
          </a:p>
          <a:p>
            <a:pPr marL="796925" lvl="1" indent="-339725" defTabSz="1019056"/>
            <a:r>
              <a:rPr lang="en-US" sz="3000" dirty="0">
                <a:solidFill>
                  <a:schemeClr val="bg1"/>
                </a:solidFill>
                <a:latin typeface="Calibri" pitchFamily="34" charset="0"/>
              </a:rPr>
              <a:t>a. the head of the certifying agency; OR</a:t>
            </a:r>
          </a:p>
          <a:p>
            <a:pPr marL="796925" lvl="1" indent="-339725" defTabSz="1019056"/>
            <a:r>
              <a:rPr lang="en-US" sz="3000" dirty="0">
                <a:solidFill>
                  <a:schemeClr val="bg1"/>
                </a:solidFill>
                <a:latin typeface="Calibri" pitchFamily="34" charset="0"/>
              </a:rPr>
              <a:t>b. a person in a supervisory role specifically designated by the head of the agency to sign certifications</a:t>
            </a:r>
          </a:p>
          <a:p>
            <a:pPr marL="339725" indent="-339725" defTabSz="1019056"/>
            <a:r>
              <a:rPr lang="en-US" sz="3000" dirty="0">
                <a:solidFill>
                  <a:schemeClr val="bg1"/>
                </a:solidFill>
                <a:latin typeface="Calibri" pitchFamily="34" charset="0"/>
              </a:rPr>
              <a:t>2. Any supporting documentation such as reports and findings; and</a:t>
            </a:r>
          </a:p>
          <a:p>
            <a:pPr marL="339725" indent="-339725" defTabSz="1019056"/>
            <a:r>
              <a:rPr lang="en-US" sz="3000" dirty="0">
                <a:solidFill>
                  <a:schemeClr val="bg1"/>
                </a:solidFill>
                <a:latin typeface="Calibri" pitchFamily="34" charset="0"/>
              </a:rPr>
              <a:t>3. In the case of 1b) a letter from the head of the agency designating another person to sign the certification (designee letter).</a:t>
            </a:r>
          </a:p>
        </p:txBody>
      </p:sp>
      <p:sp>
        <p:nvSpPr>
          <p:cNvPr id="2" name="TextBox 1"/>
          <p:cNvSpPr txBox="1"/>
          <p:nvPr/>
        </p:nvSpPr>
        <p:spPr>
          <a:xfrm>
            <a:off x="2897436" y="6962663"/>
            <a:ext cx="4880472"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3" name="Slide Number Placeholder 2"/>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104</a:t>
            </a:fld>
            <a:endParaRPr lang="en-US" altLang="en-US" dirty="0">
              <a:solidFill>
                <a:schemeClr val="bg1"/>
              </a:solidFill>
            </a:endParaRPr>
          </a:p>
        </p:txBody>
      </p:sp>
    </p:spTree>
    <p:extLst>
      <p:ext uri="{BB962C8B-B14F-4D97-AF65-F5344CB8AC3E}">
        <p14:creationId xmlns:p14="http://schemas.microsoft.com/office/powerpoint/2010/main" val="10150962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3283" y="984451"/>
            <a:ext cx="9147175" cy="1228298"/>
          </a:xfrm>
        </p:spPr>
        <p:txBody>
          <a:bodyPr/>
          <a:lstStyle/>
          <a:p>
            <a:pPr algn="ctr"/>
            <a:r>
              <a:rPr lang="en-US" dirty="0"/>
              <a:t>U Visa Certification Overview</a:t>
            </a:r>
          </a:p>
        </p:txBody>
      </p:sp>
      <p:sp>
        <p:nvSpPr>
          <p:cNvPr id="2" name="TextBox 1"/>
          <p:cNvSpPr txBox="1"/>
          <p:nvPr/>
        </p:nvSpPr>
        <p:spPr>
          <a:xfrm>
            <a:off x="2754217" y="7039782"/>
            <a:ext cx="5519450"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105</a:t>
            </a:fld>
            <a:endParaRPr lang="en-US" altLang="en-US" dirty="0">
              <a:solidFill>
                <a:schemeClr val="bg1"/>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4294" y="2722829"/>
            <a:ext cx="8465144" cy="1214264"/>
          </a:xfrm>
        </p:spPr>
      </p:pic>
    </p:spTree>
    <p:extLst>
      <p:ext uri="{BB962C8B-B14F-4D97-AF65-F5344CB8AC3E}">
        <p14:creationId xmlns:p14="http://schemas.microsoft.com/office/powerpoint/2010/main" val="158104763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a:xfrm>
            <a:off x="386605" y="1221250"/>
            <a:ext cx="9147175" cy="895350"/>
          </a:xfrm>
        </p:spPr>
        <p:txBody>
          <a:bodyPr>
            <a:noAutofit/>
          </a:bodyPr>
          <a:lstStyle/>
          <a:p>
            <a:pPr algn="ctr">
              <a:defRPr/>
            </a:pPr>
            <a:r>
              <a:rPr lang="en-US" sz="4400" dirty="0">
                <a:solidFill>
                  <a:srgbClr val="C00000"/>
                </a:solidFill>
                <a:effectLst>
                  <a:outerShdw blurRad="38100" dist="38100" dir="2700000" algn="tl">
                    <a:srgbClr val="000000">
                      <a:alpha val="43137"/>
                    </a:srgbClr>
                  </a:outerShdw>
                </a:effectLst>
                <a:latin typeface="Cambria" pitchFamily="18" charset="0"/>
                <a:ea typeface="ＭＳ Ｐゴシック" charset="-128"/>
              </a:rPr>
              <a:t>Review the U Visa Certification Form </a:t>
            </a:r>
          </a:p>
        </p:txBody>
      </p:sp>
      <p:sp>
        <p:nvSpPr>
          <p:cNvPr id="70658" name="Rectangle 3"/>
          <p:cNvSpPr>
            <a:spLocks noGrp="1"/>
          </p:cNvSpPr>
          <p:nvPr>
            <p:ph idx="1"/>
          </p:nvPr>
        </p:nvSpPr>
        <p:spPr>
          <a:xfrm>
            <a:off x="386605" y="4391715"/>
            <a:ext cx="9147175" cy="2038350"/>
          </a:xfrm>
        </p:spPr>
        <p:txBody>
          <a:bodyPr/>
          <a:lstStyle/>
          <a:p>
            <a:r>
              <a:rPr lang="en-US" sz="2800" b="1" dirty="0">
                <a:latin typeface="Cambria" pitchFamily="18" charset="0"/>
                <a:ea typeface="ＭＳ Ｐゴシック"/>
                <a:cs typeface="Arial" charset="0"/>
              </a:rPr>
              <a:t>Goals: </a:t>
            </a:r>
            <a:r>
              <a:rPr lang="en-US" sz="2800" dirty="0">
                <a:latin typeface="Cambria" pitchFamily="18" charset="0"/>
                <a:ea typeface="ＭＳ Ｐゴシック"/>
                <a:cs typeface="Arial" charset="0"/>
              </a:rPr>
              <a:t>Identify the criminal activity and the victim, then begin the certification process</a:t>
            </a:r>
            <a:br>
              <a:rPr lang="en-US" sz="2800" dirty="0">
                <a:latin typeface="Cambria" pitchFamily="18" charset="0"/>
                <a:ea typeface="ＭＳ Ｐゴシック"/>
                <a:cs typeface="Arial" charset="0"/>
              </a:rPr>
            </a:br>
            <a:endParaRPr lang="en-US" sz="2800" dirty="0">
              <a:latin typeface="Cambria" pitchFamily="18" charset="0"/>
              <a:ea typeface="ＭＳ Ｐゴシック"/>
              <a:cs typeface="Arial" charset="0"/>
            </a:endParaRPr>
          </a:p>
        </p:txBody>
      </p:sp>
      <p:sp>
        <p:nvSpPr>
          <p:cNvPr id="70659" name="Slide Number Placeholder 3"/>
          <p:cNvSpPr>
            <a:spLocks noGrp="1"/>
          </p:cNvSpPr>
          <p:nvPr>
            <p:ph type="sldNum" sz="quarter" idx="11"/>
          </p:nvPr>
        </p:nvSpPr>
        <p:spPr bwMode="auto">
          <a:xfrm>
            <a:off x="7191267" y="6323970"/>
            <a:ext cx="2346960" cy="413808"/>
          </a:xfrm>
          <a:noFill/>
          <a:ln>
            <a:miter lim="800000"/>
            <a:headEnd/>
            <a:tailEnd/>
          </a:ln>
        </p:spPr>
        <p:txBody>
          <a:bodyPr/>
          <a:lstStyle/>
          <a:p>
            <a:fld id="{6C54533F-4669-4CB8-98CF-490CC4F7121E}" type="slidenum">
              <a:rPr lang="en-US" smtClean="0">
                <a:latin typeface="Cambria" pitchFamily="18" charset="0"/>
              </a:rPr>
              <a:pPr/>
              <a:t>106</a:t>
            </a:fld>
            <a:endParaRPr lang="en-US">
              <a:latin typeface="Cambria" pitchFamily="18" charset="0"/>
            </a:endParaRPr>
          </a:p>
        </p:txBody>
      </p:sp>
      <p:sp>
        <p:nvSpPr>
          <p:cNvPr id="70660" name="Rectangle 4"/>
          <p:cNvSpPr>
            <a:spLocks noChangeArrowheads="1"/>
          </p:cNvSpPr>
          <p:nvPr/>
        </p:nvSpPr>
        <p:spPr bwMode="auto">
          <a:xfrm>
            <a:off x="3195585" y="3149587"/>
            <a:ext cx="3529214" cy="400099"/>
          </a:xfrm>
          <a:prstGeom prst="rect">
            <a:avLst/>
          </a:prstGeom>
          <a:noFill/>
          <a:ln w="9525">
            <a:noFill/>
            <a:miter lim="800000"/>
            <a:headEnd/>
            <a:tailEnd/>
          </a:ln>
        </p:spPr>
        <p:txBody>
          <a:bodyPr wrap="none" lIns="91429" tIns="45715" rIns="91429" bIns="45715">
            <a:spAutoFit/>
          </a:bodyPr>
          <a:lstStyle/>
          <a:p>
            <a:pPr algn="ctr"/>
            <a:r>
              <a:rPr lang="en-US" sz="2000" i="1" dirty="0">
                <a:latin typeface="Cambria" pitchFamily="18" charset="0"/>
                <a:cs typeface="Arial" charset="0"/>
              </a:rPr>
              <a:t>Located in your training packet</a:t>
            </a:r>
          </a:p>
        </p:txBody>
      </p:sp>
      <p:sp>
        <p:nvSpPr>
          <p:cNvPr id="2" name="TextBox 1"/>
          <p:cNvSpPr txBox="1"/>
          <p:nvPr/>
        </p:nvSpPr>
        <p:spPr>
          <a:xfrm>
            <a:off x="2787267" y="7094863"/>
            <a:ext cx="5662670"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36FAC9-5978-4B33-A141-A45155BC9909}"/>
              </a:ext>
            </a:extLst>
          </p:cNvPr>
          <p:cNvSpPr>
            <a:spLocks noGrp="1"/>
          </p:cNvSpPr>
          <p:nvPr>
            <p:ph type="sldNum" sz="quarter" idx="11"/>
          </p:nvPr>
        </p:nvSpPr>
        <p:spPr/>
        <p:txBody>
          <a:bodyPr/>
          <a:lstStyle/>
          <a:p>
            <a:pPr>
              <a:defRPr/>
            </a:pPr>
            <a:r>
              <a:rPr lang="en-US"/>
              <a:t>08/06/2014 …</a:t>
            </a:r>
            <a:r>
              <a:rPr lang="en-US" altLang="en-US">
                <a:solidFill>
                  <a:schemeClr val="bg1"/>
                </a:solidFill>
              </a:rPr>
              <a:t> </a:t>
            </a:r>
            <a:fld id="{4B342A12-00A5-4F57-9E97-D8C83B8EA008}" type="slidenum">
              <a:rPr lang="en-US" altLang="en-US" smtClean="0">
                <a:solidFill>
                  <a:schemeClr val="bg1"/>
                </a:solidFill>
              </a:rPr>
              <a:pPr>
                <a:defRPr/>
              </a:pPr>
              <a:t>107</a:t>
            </a:fld>
            <a:endParaRPr lang="en-US" altLang="en-US">
              <a:solidFill>
                <a:schemeClr val="bg1"/>
              </a:solidFill>
            </a:endParaRPr>
          </a:p>
        </p:txBody>
      </p:sp>
      <p:sp>
        <p:nvSpPr>
          <p:cNvPr id="6" name="Rectangle 5">
            <a:extLst>
              <a:ext uri="{FF2B5EF4-FFF2-40B4-BE49-F238E27FC236}">
                <a16:creationId xmlns:a16="http://schemas.microsoft.com/office/drawing/2014/main" id="{A40A9616-783C-4C5E-8F15-5F24FC85BD1F}"/>
              </a:ext>
            </a:extLst>
          </p:cNvPr>
          <p:cNvSpPr/>
          <p:nvPr/>
        </p:nvSpPr>
        <p:spPr>
          <a:xfrm>
            <a:off x="6089520" y="586552"/>
            <a:ext cx="3652996" cy="2062103"/>
          </a:xfrm>
          <a:prstGeom prst="rect">
            <a:avLst/>
          </a:prstGeom>
        </p:spPr>
        <p:txBody>
          <a:bodyPr wrap="square">
            <a:spAutoFit/>
          </a:bodyPr>
          <a:lstStyle/>
          <a:p>
            <a:r>
              <a:rPr lang="en-US" dirty="0">
                <a:solidFill>
                  <a:srgbClr val="C00000"/>
                </a:solidFill>
              </a:rPr>
              <a:t>This is </a:t>
            </a:r>
            <a:r>
              <a:rPr lang="en-US" dirty="0" smtClean="0">
                <a:solidFill>
                  <a:srgbClr val="C00000"/>
                </a:solidFill>
              </a:rPr>
              <a:t>sometimes </a:t>
            </a:r>
            <a:r>
              <a:rPr lang="en-US" dirty="0">
                <a:solidFill>
                  <a:srgbClr val="C00000"/>
                </a:solidFill>
              </a:rPr>
              <a:t>filled out by the victim’s immigration attorney or advocate. </a:t>
            </a:r>
            <a:r>
              <a:rPr lang="en-US" sz="2000" dirty="0" smtClean="0">
                <a:solidFill>
                  <a:srgbClr val="C00000"/>
                </a:solidFill>
              </a:rPr>
              <a:t>(Certifier Preference)</a:t>
            </a:r>
            <a:endParaRPr lang="en-US" sz="2000" dirty="0">
              <a:solidFill>
                <a:srgbClr val="C00000"/>
              </a:solidFill>
            </a:endParaRPr>
          </a:p>
        </p:txBody>
      </p:sp>
      <p:pic>
        <p:nvPicPr>
          <p:cNvPr id="7" name="Picture 6">
            <a:extLst>
              <a:ext uri="{FF2B5EF4-FFF2-40B4-BE49-F238E27FC236}">
                <a16:creationId xmlns:a16="http://schemas.microsoft.com/office/drawing/2014/main" id="{DE9CD0E3-3702-4375-9C75-22A8DECA62B9}"/>
              </a:ext>
            </a:extLst>
          </p:cNvPr>
          <p:cNvPicPr>
            <a:picLocks noChangeAspect="1"/>
          </p:cNvPicPr>
          <p:nvPr/>
        </p:nvPicPr>
        <p:blipFill>
          <a:blip r:embed="rId2"/>
          <a:stretch>
            <a:fillRect/>
          </a:stretch>
        </p:blipFill>
        <p:spPr>
          <a:xfrm rot="16200000">
            <a:off x="6128850" y="2450785"/>
            <a:ext cx="1707218" cy="1867119"/>
          </a:xfrm>
          <a:prstGeom prst="rect">
            <a:avLst/>
          </a:prstGeom>
        </p:spPr>
      </p:pic>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414" y="311257"/>
            <a:ext cx="5712783" cy="6146166"/>
          </a:xfrm>
        </p:spPr>
      </p:pic>
    </p:spTree>
    <p:extLst>
      <p:ext uri="{BB962C8B-B14F-4D97-AF65-F5344CB8AC3E}">
        <p14:creationId xmlns:p14="http://schemas.microsoft.com/office/powerpoint/2010/main" val="21670237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180" y="2060385"/>
            <a:ext cx="3070709" cy="3000821"/>
          </a:xfrm>
          <a:prstGeom prst="rect">
            <a:avLst/>
          </a:prstGeom>
          <a:noFill/>
        </p:spPr>
        <p:txBody>
          <a:bodyPr wrap="square" rtlCol="0">
            <a:spAutoFit/>
          </a:bodyPr>
          <a:lstStyle/>
          <a:p>
            <a:r>
              <a:rPr lang="en-US" dirty="0" smtClean="0">
                <a:solidFill>
                  <a:srgbClr val="C00000"/>
                </a:solidFill>
              </a:rPr>
              <a:t>In addition to the head of the agency, one or more certifying officials can be designated as a “</a:t>
            </a:r>
            <a:r>
              <a:rPr lang="en-US" dirty="0">
                <a:solidFill>
                  <a:srgbClr val="C00000"/>
                </a:solidFill>
              </a:rPr>
              <a:t>Certifying Official”</a:t>
            </a:r>
          </a:p>
        </p:txBody>
      </p:sp>
      <p:sp>
        <p:nvSpPr>
          <p:cNvPr id="5" name="Right Arrow 4"/>
          <p:cNvSpPr/>
          <p:nvPr/>
        </p:nvSpPr>
        <p:spPr>
          <a:xfrm>
            <a:off x="2262480" y="1580778"/>
            <a:ext cx="978408" cy="4846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688116" y="7050799"/>
            <a:ext cx="5519450"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6" name="Slide Number Placeholder 5"/>
          <p:cNvSpPr>
            <a:spLocks noGrp="1"/>
          </p:cNvSpPr>
          <p:nvPr>
            <p:ph type="sldNum" sz="quarter" idx="11"/>
          </p:nvPr>
        </p:nvSpPr>
        <p:spPr/>
        <p:txBody>
          <a:bodyPr/>
          <a:lstStyle/>
          <a:p>
            <a:pPr>
              <a:defRPr/>
            </a:pPr>
            <a:fld id="{E9834EA3-F3B9-406D-A631-8D3F1E3FFC60}" type="slidenum">
              <a:rPr lang="en-US" altLang="en-US" smtClean="0"/>
              <a:pPr>
                <a:defRPr/>
              </a:pPr>
              <a:t>108</a:t>
            </a:fld>
            <a:endParaRPr lang="en-US" alt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141" y="997531"/>
            <a:ext cx="6420108" cy="5203767"/>
          </a:xfrm>
          <a:prstGeom prst="rect">
            <a:avLst/>
          </a:prstGeom>
        </p:spPr>
      </p:pic>
    </p:spTree>
    <p:extLst>
      <p:ext uri="{BB962C8B-B14F-4D97-AF65-F5344CB8AC3E}">
        <p14:creationId xmlns:p14="http://schemas.microsoft.com/office/powerpoint/2010/main" val="1909665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r>
              <a:rPr lang="en-US" altLang="en-US" smtClean="0"/>
              <a:t>8/06/2014 … </a:t>
            </a:r>
            <a:fld id="{E9834EA3-F3B9-406D-A631-8D3F1E3FFC60}" type="slidenum">
              <a:rPr lang="en-US" altLang="en-US" smtClean="0"/>
              <a:pPr>
                <a:defRPr/>
              </a:pPr>
              <a:t>109</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793" y="182881"/>
            <a:ext cx="6292807" cy="6129616"/>
          </a:xfrm>
          <a:prstGeom prst="rect">
            <a:avLst/>
          </a:prstGeom>
        </p:spPr>
      </p:pic>
    </p:spTree>
    <p:extLst>
      <p:ext uri="{BB962C8B-B14F-4D97-AF65-F5344CB8AC3E}">
        <p14:creationId xmlns:p14="http://schemas.microsoft.com/office/powerpoint/2010/main" val="1428773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bwMode="auto">
          <a:xfrm>
            <a:off x="794544" y="2545080"/>
            <a:ext cx="8549640" cy="3915093"/>
          </a:xfrm>
        </p:spPr>
        <p:txBody>
          <a:bodyPr wrap="square" numCol="1" anchorCtr="0" compatLnSpc="1">
            <a:prstTxWarp prst="textNoShape">
              <a:avLst/>
            </a:prstTxWarp>
          </a:bodyPr>
          <a:lstStyle/>
          <a:p>
            <a:r>
              <a:rPr lang="en-US" altLang="en-US" cap="none">
                <a:effectLst/>
                <a:ea typeface="ＭＳ Ｐゴシック" panose="020B0600070205080204" pitchFamily="34" charset="-128"/>
              </a:rPr>
              <a:t>DYNAMICS OF DOMESTIC VIOLENCE EXPERIENCED BY  BATTERED IMMIGRANTS</a:t>
            </a:r>
          </a:p>
        </p:txBody>
      </p:sp>
      <p:sp>
        <p:nvSpPr>
          <p:cNvPr id="46083"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41724898" indent="-41221978">
              <a:defRPr>
                <a:solidFill>
                  <a:schemeClr val="tx1"/>
                </a:solidFill>
                <a:latin typeface="Arial" panose="020B0604020202020204" pitchFamily="34" charset="0"/>
                <a:cs typeface="Arial" panose="020B0604020202020204" pitchFamily="34" charset="0"/>
              </a:defRPr>
            </a:lvl2pPr>
            <a:lvl3pPr marL="1257300" indent="-251460">
              <a:defRPr>
                <a:solidFill>
                  <a:schemeClr val="tx1"/>
                </a:solidFill>
                <a:latin typeface="Arial" panose="020B0604020202020204" pitchFamily="34" charset="0"/>
                <a:cs typeface="Arial" panose="020B0604020202020204" pitchFamily="34" charset="0"/>
              </a:defRPr>
            </a:lvl3pPr>
            <a:lvl4pPr marL="1760220" indent="-251460">
              <a:defRPr>
                <a:solidFill>
                  <a:schemeClr val="tx1"/>
                </a:solidFill>
                <a:latin typeface="Arial" panose="020B0604020202020204" pitchFamily="34" charset="0"/>
                <a:cs typeface="Arial" panose="020B0604020202020204" pitchFamily="34" charset="0"/>
              </a:defRPr>
            </a:lvl4pPr>
            <a:lvl5pPr marL="2263140" indent="-251460">
              <a:defRPr>
                <a:solidFill>
                  <a:schemeClr val="tx1"/>
                </a:solidFill>
                <a:latin typeface="Arial" panose="020B0604020202020204" pitchFamily="34" charset="0"/>
                <a:cs typeface="Arial" panose="020B0604020202020204" pitchFamily="34" charset="0"/>
              </a:defRPr>
            </a:lvl5pPr>
            <a:lvl6pPr marL="276606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6898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7190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7482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05840" fontAlgn="base">
              <a:spcBef>
                <a:spcPct val="0"/>
              </a:spcBef>
              <a:spcAft>
                <a:spcPct val="0"/>
              </a:spcAft>
            </a:pPr>
            <a:r>
              <a:rPr lang="en-US" altLang="en-US">
                <a:solidFill>
                  <a:srgbClr val="FFFFFF"/>
                </a:solidFill>
                <a:latin typeface="Cambria" panose="02040503050406030204" pitchFamily="18" charset="0"/>
                <a:ea typeface="+mn-ea"/>
              </a:rPr>
              <a:t>National Immigrant Women's Advocacy Project,  </a:t>
            </a:r>
          </a:p>
          <a:p>
            <a:pPr defTabSz="1005840" fontAlgn="base">
              <a:spcBef>
                <a:spcPct val="0"/>
              </a:spcBef>
              <a:spcAft>
                <a:spcPct val="0"/>
              </a:spcAft>
            </a:pPr>
            <a:r>
              <a:rPr lang="en-US" altLang="en-US">
                <a:solidFill>
                  <a:srgbClr val="FFFFFF"/>
                </a:solidFill>
                <a:latin typeface="Cambria" panose="02040503050406030204" pitchFamily="18" charset="0"/>
                <a:ea typeface="+mn-ea"/>
              </a:rPr>
              <a:t>American University Washington College of Law</a:t>
            </a:r>
          </a:p>
        </p:txBody>
      </p:sp>
      <p:sp>
        <p:nvSpPr>
          <p:cNvPr id="46084"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41724898" indent="-41221978">
              <a:defRPr>
                <a:solidFill>
                  <a:schemeClr val="tx1"/>
                </a:solidFill>
                <a:latin typeface="Arial" panose="020B0604020202020204" pitchFamily="34" charset="0"/>
                <a:cs typeface="Arial" panose="020B0604020202020204" pitchFamily="34" charset="0"/>
              </a:defRPr>
            </a:lvl2pPr>
            <a:lvl3pPr marL="1257300" indent="-251460">
              <a:defRPr>
                <a:solidFill>
                  <a:schemeClr val="tx1"/>
                </a:solidFill>
                <a:latin typeface="Arial" panose="020B0604020202020204" pitchFamily="34" charset="0"/>
                <a:cs typeface="Arial" panose="020B0604020202020204" pitchFamily="34" charset="0"/>
              </a:defRPr>
            </a:lvl3pPr>
            <a:lvl4pPr marL="1760220" indent="-251460">
              <a:defRPr>
                <a:solidFill>
                  <a:schemeClr val="tx1"/>
                </a:solidFill>
                <a:latin typeface="Arial" panose="020B0604020202020204" pitchFamily="34" charset="0"/>
                <a:cs typeface="Arial" panose="020B0604020202020204" pitchFamily="34" charset="0"/>
              </a:defRPr>
            </a:lvl4pPr>
            <a:lvl5pPr marL="2263140" indent="-251460">
              <a:defRPr>
                <a:solidFill>
                  <a:schemeClr val="tx1"/>
                </a:solidFill>
                <a:latin typeface="Arial" panose="020B0604020202020204" pitchFamily="34" charset="0"/>
                <a:cs typeface="Arial" panose="020B0604020202020204" pitchFamily="34" charset="0"/>
              </a:defRPr>
            </a:lvl5pPr>
            <a:lvl6pPr marL="276606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6898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7190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7482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05840" fontAlgn="auto">
              <a:spcBef>
                <a:spcPts val="0"/>
              </a:spcBef>
              <a:spcAft>
                <a:spcPts val="0"/>
              </a:spcAft>
            </a:pPr>
            <a:fld id="{C3E389B2-81AE-4880-8737-A96FA67EE627}" type="slidenum">
              <a:rPr lang="en-US" altLang="en-US">
                <a:solidFill>
                  <a:srgbClr val="FFFFFF"/>
                </a:solidFill>
                <a:latin typeface="Cambria" panose="02040503050406030204" pitchFamily="18" charset="0"/>
                <a:ea typeface="+mn-ea"/>
              </a:rPr>
              <a:pPr defTabSz="1005840" fontAlgn="auto">
                <a:spcBef>
                  <a:spcPts val="0"/>
                </a:spcBef>
                <a:spcAft>
                  <a:spcPts val="0"/>
                </a:spcAft>
              </a:pPr>
              <a:t>11</a:t>
            </a:fld>
            <a:endParaRPr lang="en-US" altLang="en-US">
              <a:solidFill>
                <a:srgbClr val="FFFFFF"/>
              </a:solidFill>
              <a:latin typeface="Cambria" panose="02040503050406030204" pitchFamily="18" charset="0"/>
              <a:ea typeface="+mn-ea"/>
            </a:endParaRPr>
          </a:p>
        </p:txBody>
      </p:sp>
    </p:spTree>
    <p:extLst>
      <p:ext uri="{BB962C8B-B14F-4D97-AF65-F5344CB8AC3E}">
        <p14:creationId xmlns:p14="http://schemas.microsoft.com/office/powerpoint/2010/main" val="35137996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r>
              <a:rPr lang="en-US" altLang="en-US" smtClean="0"/>
              <a:t>8/06/2014 … </a:t>
            </a:r>
            <a:fld id="{E9834EA3-F3B9-406D-A631-8D3F1E3FFC60}" type="slidenum">
              <a:rPr lang="en-US" altLang="en-US" smtClean="0"/>
              <a:pPr>
                <a:defRPr/>
              </a:pPr>
              <a:t>110</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000" y="0"/>
            <a:ext cx="7029000" cy="6275892"/>
          </a:xfrm>
          <a:prstGeom prst="rect">
            <a:avLst/>
          </a:prstGeom>
        </p:spPr>
      </p:pic>
    </p:spTree>
    <p:extLst>
      <p:ext uri="{BB962C8B-B14F-4D97-AF65-F5344CB8AC3E}">
        <p14:creationId xmlns:p14="http://schemas.microsoft.com/office/powerpoint/2010/main" val="22869017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426" y="97863"/>
            <a:ext cx="4878972" cy="6326514"/>
          </a:xfrm>
          <a:prstGeom prst="rect">
            <a:avLst/>
          </a:prstGeom>
        </p:spPr>
      </p:pic>
      <p:sp>
        <p:nvSpPr>
          <p:cNvPr id="3" name="TextBox 2"/>
          <p:cNvSpPr txBox="1"/>
          <p:nvPr/>
        </p:nvSpPr>
        <p:spPr>
          <a:xfrm>
            <a:off x="6572427" y="415533"/>
            <a:ext cx="2849880" cy="1754326"/>
          </a:xfrm>
          <a:prstGeom prst="rect">
            <a:avLst/>
          </a:prstGeom>
          <a:noFill/>
        </p:spPr>
        <p:txBody>
          <a:bodyPr wrap="square" rtlCol="0">
            <a:spAutoFit/>
          </a:bodyPr>
          <a:lstStyle/>
          <a:p>
            <a:r>
              <a:rPr lang="en-US" dirty="0">
                <a:solidFill>
                  <a:srgbClr val="C00000"/>
                </a:solidFill>
              </a:rPr>
              <a:t>You can &amp; should certify multiple offenses when present. </a:t>
            </a:r>
          </a:p>
        </p:txBody>
      </p:sp>
      <p:sp>
        <p:nvSpPr>
          <p:cNvPr id="4" name="TextBox 3"/>
          <p:cNvSpPr txBox="1"/>
          <p:nvPr/>
        </p:nvSpPr>
        <p:spPr>
          <a:xfrm>
            <a:off x="2677099" y="7061815"/>
            <a:ext cx="5585552"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6" name="Slide Number Placeholder 5"/>
          <p:cNvSpPr>
            <a:spLocks noGrp="1"/>
          </p:cNvSpPr>
          <p:nvPr>
            <p:ph type="sldNum" sz="quarter" idx="11"/>
          </p:nvPr>
        </p:nvSpPr>
        <p:spPr/>
        <p:txBody>
          <a:bodyPr/>
          <a:lstStyle/>
          <a:p>
            <a:pPr>
              <a:defRPr/>
            </a:pPr>
            <a:fld id="{E9834EA3-F3B9-406D-A631-8D3F1E3FFC60}" type="slidenum">
              <a:rPr lang="en-US" altLang="en-US" smtClean="0"/>
              <a:pPr>
                <a:defRPr/>
              </a:pPr>
              <a:t>111</a:t>
            </a:fld>
            <a:endParaRPr lang="en-US" altLang="en-US" dirty="0"/>
          </a:p>
        </p:txBody>
      </p:sp>
      <p:sp>
        <p:nvSpPr>
          <p:cNvPr id="2" name="Curved Left Arrow 1"/>
          <p:cNvSpPr/>
          <p:nvPr/>
        </p:nvSpPr>
        <p:spPr>
          <a:xfrm>
            <a:off x="5768668" y="1827549"/>
            <a:ext cx="1352399" cy="416456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Right Arrow 8"/>
          <p:cNvSpPr/>
          <p:nvPr/>
        </p:nvSpPr>
        <p:spPr>
          <a:xfrm>
            <a:off x="166925" y="1827550"/>
            <a:ext cx="1344056" cy="41645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715882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rved Right Arrow 3"/>
          <p:cNvSpPr/>
          <p:nvPr/>
        </p:nvSpPr>
        <p:spPr>
          <a:xfrm>
            <a:off x="338632" y="1217490"/>
            <a:ext cx="731520" cy="167193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1375690" y="755822"/>
            <a:ext cx="8344080" cy="923330"/>
          </a:xfrm>
          <a:prstGeom prst="rect">
            <a:avLst/>
          </a:prstGeom>
          <a:noFill/>
        </p:spPr>
        <p:txBody>
          <a:bodyPr wrap="square" rtlCol="0">
            <a:spAutoFit/>
          </a:bodyPr>
          <a:lstStyle/>
          <a:p>
            <a:r>
              <a:rPr lang="en-US" dirty="0">
                <a:solidFill>
                  <a:srgbClr val="C00000"/>
                </a:solidFill>
              </a:rPr>
              <a:t>Dates do not have to be precise – you can use months, seasons or years.</a:t>
            </a:r>
          </a:p>
        </p:txBody>
      </p:sp>
      <p:sp>
        <p:nvSpPr>
          <p:cNvPr id="2" name="TextBox 1"/>
          <p:cNvSpPr txBox="1"/>
          <p:nvPr/>
        </p:nvSpPr>
        <p:spPr>
          <a:xfrm>
            <a:off x="2677099" y="7039782"/>
            <a:ext cx="592707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6" name="Slide Number Placeholder 5"/>
          <p:cNvSpPr>
            <a:spLocks noGrp="1"/>
          </p:cNvSpPr>
          <p:nvPr>
            <p:ph type="sldNum" sz="quarter" idx="11"/>
          </p:nvPr>
        </p:nvSpPr>
        <p:spPr/>
        <p:txBody>
          <a:bodyPr/>
          <a:lstStyle/>
          <a:p>
            <a:pPr>
              <a:defRPr/>
            </a:pPr>
            <a:fld id="{E9834EA3-F3B9-406D-A631-8D3F1E3FFC60}" type="slidenum">
              <a:rPr lang="en-US" altLang="en-US" smtClean="0"/>
              <a:pPr>
                <a:defRPr/>
              </a:pPr>
              <a:t>112</a:t>
            </a:fld>
            <a:endParaRPr lang="en-US" alt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058" y="1679156"/>
            <a:ext cx="6084917" cy="4634541"/>
          </a:xfrm>
          <a:prstGeom prst="rect">
            <a:avLst/>
          </a:prstGeom>
        </p:spPr>
      </p:pic>
    </p:spTree>
    <p:extLst>
      <p:ext uri="{BB962C8B-B14F-4D97-AF65-F5344CB8AC3E}">
        <p14:creationId xmlns:p14="http://schemas.microsoft.com/office/powerpoint/2010/main" val="36031964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r>
              <a:rPr lang="en-US" altLang="en-US" smtClean="0"/>
              <a:t>8/06/2014 … </a:t>
            </a:r>
            <a:fld id="{E9834EA3-F3B9-406D-A631-8D3F1E3FFC60}" type="slidenum">
              <a:rPr lang="en-US" altLang="en-US" smtClean="0"/>
              <a:pPr>
                <a:defRPr/>
              </a:pPr>
              <a:t>113</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386" y="132533"/>
            <a:ext cx="5268946" cy="561191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386" y="5253644"/>
            <a:ext cx="5268946" cy="1330036"/>
          </a:xfrm>
          <a:prstGeom prst="rect">
            <a:avLst/>
          </a:prstGeom>
        </p:spPr>
      </p:pic>
      <p:sp>
        <p:nvSpPr>
          <p:cNvPr id="5" name="TextBox 4"/>
          <p:cNvSpPr txBox="1"/>
          <p:nvPr/>
        </p:nvSpPr>
        <p:spPr>
          <a:xfrm>
            <a:off x="2818013" y="4758886"/>
            <a:ext cx="5388432" cy="369332"/>
          </a:xfrm>
          <a:prstGeom prst="rect">
            <a:avLst/>
          </a:prstGeom>
          <a:noFill/>
        </p:spPr>
        <p:txBody>
          <a:bodyPr wrap="square" rtlCol="0">
            <a:spAutoFit/>
          </a:bodyPr>
          <a:lstStyle/>
          <a:p>
            <a:r>
              <a:rPr lang="en-US" sz="1800" dirty="0">
                <a:solidFill>
                  <a:srgbClr val="C00000"/>
                </a:solidFill>
              </a:rPr>
              <a:t>Make copies of all reports and attach.</a:t>
            </a:r>
          </a:p>
        </p:txBody>
      </p:sp>
      <p:sp>
        <p:nvSpPr>
          <p:cNvPr id="6" name="TextBox 5"/>
          <p:cNvSpPr txBox="1"/>
          <p:nvPr/>
        </p:nvSpPr>
        <p:spPr>
          <a:xfrm>
            <a:off x="2743199" y="5806726"/>
            <a:ext cx="4937760" cy="738664"/>
          </a:xfrm>
          <a:prstGeom prst="rect">
            <a:avLst/>
          </a:prstGeom>
          <a:noFill/>
        </p:spPr>
        <p:txBody>
          <a:bodyPr wrap="square" rtlCol="0">
            <a:spAutoFit/>
          </a:bodyPr>
          <a:lstStyle/>
          <a:p>
            <a:r>
              <a:rPr lang="en-US" sz="1400" dirty="0">
                <a:solidFill>
                  <a:srgbClr val="C00000"/>
                </a:solidFill>
              </a:rPr>
              <a:t>Be as specific as possible, highlighting visible injuries observed (even if not photographed).</a:t>
            </a:r>
          </a:p>
          <a:p>
            <a:r>
              <a:rPr lang="en-US" sz="1400" dirty="0">
                <a:solidFill>
                  <a:srgbClr val="C00000"/>
                </a:solidFill>
              </a:rPr>
              <a:t>If you are aware of mental injury, include as well.</a:t>
            </a:r>
          </a:p>
        </p:txBody>
      </p:sp>
    </p:spTree>
    <p:extLst>
      <p:ext uri="{BB962C8B-B14F-4D97-AF65-F5344CB8AC3E}">
        <p14:creationId xmlns:p14="http://schemas.microsoft.com/office/powerpoint/2010/main" val="37228587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7782" y="7083847"/>
            <a:ext cx="5871991"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114</a:t>
            </a:fld>
            <a:endParaRPr lang="en-US" altLang="en-US" dirty="0">
              <a:solidFill>
                <a:schemeClr val="bg1"/>
              </a:solidFill>
            </a:endParaRPr>
          </a:p>
        </p:txBody>
      </p:sp>
      <p:sp>
        <p:nvSpPr>
          <p:cNvPr id="6" name="Rectangle 5">
            <a:extLst>
              <a:ext uri="{FF2B5EF4-FFF2-40B4-BE49-F238E27FC236}">
                <a16:creationId xmlns:a16="http://schemas.microsoft.com/office/drawing/2014/main" id="{E645BEE0-48A4-4B4B-88A4-9FF608D4E494}"/>
              </a:ext>
            </a:extLst>
          </p:cNvPr>
          <p:cNvSpPr/>
          <p:nvPr/>
        </p:nvSpPr>
        <p:spPr>
          <a:xfrm>
            <a:off x="684435" y="5960410"/>
            <a:ext cx="9373969" cy="507831"/>
          </a:xfrm>
          <a:prstGeom prst="rect">
            <a:avLst/>
          </a:prstGeom>
        </p:spPr>
        <p:txBody>
          <a:bodyPr wrap="square">
            <a:spAutoFit/>
          </a:bodyPr>
          <a:lstStyle/>
          <a:p>
            <a:r>
              <a:rPr lang="en-US" dirty="0"/>
              <a:t>NOTE:  This will be discussed in detail in the next section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414" y="65407"/>
            <a:ext cx="5501794" cy="589500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602" y="5102172"/>
            <a:ext cx="5385415" cy="858238"/>
          </a:xfrm>
          <a:prstGeom prst="rect">
            <a:avLst/>
          </a:prstGeom>
        </p:spPr>
      </p:pic>
    </p:spTree>
    <p:extLst>
      <p:ext uri="{BB962C8B-B14F-4D97-AF65-F5344CB8AC3E}">
        <p14:creationId xmlns:p14="http://schemas.microsoft.com/office/powerpoint/2010/main" val="20503664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9938" y="5389331"/>
            <a:ext cx="7682692" cy="923330"/>
          </a:xfrm>
          <a:prstGeom prst="rect">
            <a:avLst/>
          </a:prstGeom>
          <a:noFill/>
        </p:spPr>
        <p:txBody>
          <a:bodyPr wrap="square" rtlCol="0">
            <a:spAutoFit/>
          </a:bodyPr>
          <a:lstStyle/>
          <a:p>
            <a:r>
              <a:rPr lang="en-US" dirty="0">
                <a:solidFill>
                  <a:srgbClr val="C00000"/>
                </a:solidFill>
              </a:rPr>
              <a:t>Because many applications will include domestic violence, this may likely be the defendant.</a:t>
            </a:r>
          </a:p>
        </p:txBody>
      </p:sp>
      <p:sp>
        <p:nvSpPr>
          <p:cNvPr id="5" name="Bent Arrow 4"/>
          <p:cNvSpPr/>
          <p:nvPr/>
        </p:nvSpPr>
        <p:spPr>
          <a:xfrm rot="16200000">
            <a:off x="819632" y="5297007"/>
            <a:ext cx="1121680" cy="868680"/>
          </a:xfrm>
          <a:prstGeom prst="bentArrow">
            <a:avLst>
              <a:gd name="adj1" fmla="val 25000"/>
              <a:gd name="adj2" fmla="val 237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610998" y="7039782"/>
            <a:ext cx="515589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6" name="Slide Number Placeholder 5"/>
          <p:cNvSpPr>
            <a:spLocks noGrp="1"/>
          </p:cNvSpPr>
          <p:nvPr>
            <p:ph type="sldNum" sz="quarter" idx="11"/>
          </p:nvPr>
        </p:nvSpPr>
        <p:spPr/>
        <p:txBody>
          <a:bodyPr/>
          <a:lstStyle/>
          <a:p>
            <a:pPr>
              <a:defRPr/>
            </a:pPr>
            <a:fld id="{E9834EA3-F3B9-406D-A631-8D3F1E3FFC60}" type="slidenum">
              <a:rPr lang="en-US" altLang="en-US" smtClean="0"/>
              <a:pPr>
                <a:defRPr/>
              </a:pPr>
              <a:t>115</a:t>
            </a:fld>
            <a:endParaRPr lang="en-US" alt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174" y="136177"/>
            <a:ext cx="5535718" cy="5253158"/>
          </a:xfrm>
          <a:prstGeom prst="rect">
            <a:avLst/>
          </a:prstGeom>
        </p:spPr>
      </p:pic>
    </p:spTree>
    <p:extLst>
      <p:ext uri="{BB962C8B-B14F-4D97-AF65-F5344CB8AC3E}">
        <p14:creationId xmlns:p14="http://schemas.microsoft.com/office/powerpoint/2010/main" val="20245592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754" y="5124596"/>
            <a:ext cx="9958646" cy="1338828"/>
          </a:xfrm>
          <a:prstGeom prst="rect">
            <a:avLst/>
          </a:prstGeom>
          <a:noFill/>
        </p:spPr>
        <p:txBody>
          <a:bodyPr wrap="square" rtlCol="0">
            <a:spAutoFit/>
          </a:bodyPr>
          <a:lstStyle/>
          <a:p>
            <a:r>
              <a:rPr lang="en-US" u="sng" dirty="0">
                <a:solidFill>
                  <a:srgbClr val="C00000"/>
                </a:solidFill>
              </a:rPr>
              <a:t>REMEMBER</a:t>
            </a:r>
            <a:r>
              <a:rPr lang="en-US" dirty="0">
                <a:solidFill>
                  <a:srgbClr val="C00000"/>
                </a:solidFill>
              </a:rPr>
              <a:t>:  This is merely a certification that you believe they were a victim of a crime. This does not automatically mean that the victim will be granted immigration relief.</a:t>
            </a:r>
          </a:p>
        </p:txBody>
      </p:sp>
      <p:sp>
        <p:nvSpPr>
          <p:cNvPr id="4" name="TextBox 3"/>
          <p:cNvSpPr txBox="1"/>
          <p:nvPr/>
        </p:nvSpPr>
        <p:spPr>
          <a:xfrm>
            <a:off x="2577948" y="7061815"/>
            <a:ext cx="5863851"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E9834EA3-F3B9-406D-A631-8D3F1E3FFC60}" type="slidenum">
              <a:rPr lang="en-US" altLang="en-US" smtClean="0"/>
              <a:pPr>
                <a:defRPr/>
              </a:pPr>
              <a:t>116</a:t>
            </a:fld>
            <a:endParaRPr lang="en-US" alt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706" y="83692"/>
            <a:ext cx="4012604" cy="5040903"/>
          </a:xfrm>
          <a:prstGeom prst="rect">
            <a:avLst/>
          </a:prstGeom>
        </p:spPr>
      </p:pic>
    </p:spTree>
    <p:extLst>
      <p:ext uri="{BB962C8B-B14F-4D97-AF65-F5344CB8AC3E}">
        <p14:creationId xmlns:p14="http://schemas.microsoft.com/office/powerpoint/2010/main" val="199371519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r>
              <a:rPr lang="en-US" altLang="en-US" smtClean="0"/>
              <a:t>8/06/2014 … </a:t>
            </a:r>
            <a:fld id="{E9834EA3-F3B9-406D-A631-8D3F1E3FFC60}" type="slidenum">
              <a:rPr lang="en-US" altLang="en-US" smtClean="0"/>
              <a:pPr>
                <a:defRPr/>
              </a:pPr>
              <a:t>117</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40" y="-1"/>
            <a:ext cx="7998202" cy="6398482"/>
          </a:xfrm>
          <a:prstGeom prst="rect">
            <a:avLst/>
          </a:prstGeom>
        </p:spPr>
      </p:pic>
    </p:spTree>
    <p:extLst>
      <p:ext uri="{BB962C8B-B14F-4D97-AF65-F5344CB8AC3E}">
        <p14:creationId xmlns:p14="http://schemas.microsoft.com/office/powerpoint/2010/main" val="41137361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0" y="2209800"/>
            <a:ext cx="6118860" cy="1676400"/>
          </a:xfrm>
        </p:spPr>
        <p:txBody>
          <a:bodyPr/>
          <a:lstStyle/>
          <a:p>
            <a:r>
              <a:rPr lang="en-US" dirty="0" smtClean="0"/>
              <a:t>Protection orders</a:t>
            </a:r>
            <a:endParaRPr lang="en-US" dirty="0"/>
          </a:p>
        </p:txBody>
      </p:sp>
      <p:sp>
        <p:nvSpPr>
          <p:cNvPr id="4" name="Footer Placeholder 3"/>
          <p:cNvSpPr>
            <a:spLocks noGrp="1"/>
          </p:cNvSpPr>
          <p:nvPr>
            <p:ph type="ftr" sz="quarter" idx="10"/>
          </p:nvPr>
        </p:nvSpPr>
        <p:spPr/>
        <p:txBody>
          <a:bodyPr/>
          <a:lstStyle/>
          <a:p>
            <a:pPr>
              <a:defRPr/>
            </a:pPr>
            <a:r>
              <a:rPr lang="en-US" smtClean="0"/>
              <a:t>National Immigrant Women's Advocacy Project at the American University Washington College of Law</a:t>
            </a:r>
            <a:endParaRPr lang="en-US"/>
          </a:p>
        </p:txBody>
      </p:sp>
      <p:sp>
        <p:nvSpPr>
          <p:cNvPr id="5" name="Slide Number Placeholder 4"/>
          <p:cNvSpPr>
            <a:spLocks noGrp="1"/>
          </p:cNvSpPr>
          <p:nvPr>
            <p:ph type="sldNum" sz="quarter" idx="11"/>
          </p:nvPr>
        </p:nvSpPr>
        <p:spPr/>
        <p:txBody>
          <a:bodyPr/>
          <a:lstStyle/>
          <a:p>
            <a:fld id="{6237224E-C997-4B22-927C-C432D6D08463}" type="slidenum">
              <a:rPr lang="en-US" altLang="en-US" smtClean="0"/>
              <a:pPr/>
              <a:t>118</a:t>
            </a:fld>
            <a:endParaRPr lang="en-US" alt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340" y="3131820"/>
            <a:ext cx="3520440" cy="203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494960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p:cNvSpPr>
          <p:nvPr>
            <p:ph type="title"/>
          </p:nvPr>
        </p:nvSpPr>
        <p:spPr/>
        <p:txBody>
          <a:bodyPr>
            <a:normAutofit/>
          </a:bodyPr>
          <a:lstStyle/>
          <a:p>
            <a:r>
              <a:rPr lang="en-US" altLang="en-US" sz="3843" dirty="0">
                <a:solidFill>
                  <a:srgbClr val="C00000"/>
                </a:solidFill>
                <a:ea typeface="ＭＳ Ｐゴシック" pitchFamily="-108" charset="-128"/>
              </a:rPr>
              <a:t>NIJ Funded CPO Study Found</a:t>
            </a:r>
          </a:p>
        </p:txBody>
      </p:sp>
      <p:sp>
        <p:nvSpPr>
          <p:cNvPr id="896003" name="Rectangle 3"/>
          <p:cNvSpPr>
            <a:spLocks noGrp="1"/>
          </p:cNvSpPr>
          <p:nvPr>
            <p:ph idx="1"/>
          </p:nvPr>
        </p:nvSpPr>
        <p:spPr>
          <a:xfrm>
            <a:off x="636047" y="2421815"/>
            <a:ext cx="8786308" cy="4393154"/>
          </a:xfrm>
        </p:spPr>
        <p:txBody>
          <a:bodyPr/>
          <a:lstStyle/>
          <a:p>
            <a:r>
              <a:rPr lang="en-US" altLang="en-US" sz="2990" dirty="0">
                <a:ea typeface="ＭＳ Ｐゴシック" pitchFamily="-108" charset="-128"/>
              </a:rPr>
              <a:t>With support immigrant victims will use and benefit from justice system assistance</a:t>
            </a:r>
          </a:p>
          <a:p>
            <a:pPr lvl="1"/>
            <a:r>
              <a:rPr lang="en-US" altLang="en-US" dirty="0">
                <a:ea typeface="ＭＳ Ｐゴシック" pitchFamily="-108" charset="-128"/>
              </a:rPr>
              <a:t>60.9% did not know about CPOs</a:t>
            </a:r>
          </a:p>
          <a:p>
            <a:pPr lvl="1"/>
            <a:r>
              <a:rPr lang="en-US" altLang="en-US" dirty="0">
                <a:ea typeface="ＭＳ Ｐゴシック" pitchFamily="-108" charset="-128"/>
              </a:rPr>
              <a:t>81% got CPO with help from </a:t>
            </a:r>
            <a:r>
              <a:rPr lang="en-US" altLang="en-US" dirty="0" smtClean="0">
                <a:ea typeface="ＭＳ Ｐゴシック" pitchFamily="-108" charset="-128"/>
              </a:rPr>
              <a:t>advocate/attorney </a:t>
            </a:r>
            <a:endParaRPr lang="en-US" altLang="en-US" dirty="0">
              <a:ea typeface="ＭＳ Ｐゴシック" pitchFamily="-108" charset="-128"/>
            </a:endParaRPr>
          </a:p>
          <a:p>
            <a:pPr lvl="1"/>
            <a:r>
              <a:rPr lang="en-US" altLang="en-US" dirty="0">
                <a:ea typeface="ＭＳ Ｐゴシック" pitchFamily="-108" charset="-128"/>
              </a:rPr>
              <a:t>96% found them helpful</a:t>
            </a:r>
          </a:p>
          <a:p>
            <a:pPr lvl="1"/>
            <a:r>
              <a:rPr lang="en-US" altLang="en-US" dirty="0">
                <a:ea typeface="ＭＳ Ｐゴシック" pitchFamily="-108" charset="-128"/>
              </a:rPr>
              <a:t>68.3% of violations immigrant related</a:t>
            </a:r>
          </a:p>
        </p:txBody>
      </p:sp>
      <p:sp>
        <p:nvSpPr>
          <p:cNvPr id="2" name="Footer Placeholder 1"/>
          <p:cNvSpPr>
            <a:spLocks noGrp="1"/>
          </p:cNvSpPr>
          <p:nvPr>
            <p:ph type="ftr" sz="quarter" idx="10"/>
          </p:nvPr>
        </p:nvSpPr>
        <p:spPr/>
        <p:txBody>
          <a:bodyPr/>
          <a:lstStyle/>
          <a:p>
            <a:pPr>
              <a:defRPr/>
            </a:pPr>
            <a:r>
              <a:rPr lang="en-US" smtClean="0"/>
              <a:t>National Immigrant Women's Advocacy Project at the American University Washington College of Law</a:t>
            </a:r>
            <a:endParaRPr lang="en-US"/>
          </a:p>
        </p:txBody>
      </p:sp>
      <p:sp>
        <p:nvSpPr>
          <p:cNvPr id="3" name="Slide Number Placeholder 2"/>
          <p:cNvSpPr>
            <a:spLocks noGrp="1"/>
          </p:cNvSpPr>
          <p:nvPr>
            <p:ph type="sldNum" sz="quarter" idx="11"/>
          </p:nvPr>
        </p:nvSpPr>
        <p:spPr/>
        <p:txBody>
          <a:bodyPr/>
          <a:lstStyle/>
          <a:p>
            <a:fld id="{6A63AC35-3821-42BC-BDAE-2B923C128E1A}" type="slidenum">
              <a:rPr lang="en-US" altLang="en-US" smtClean="0"/>
              <a:pPr/>
              <a:t>119</a:t>
            </a:fld>
            <a:endParaRPr lang="en-US" altLang="en-US" dirty="0"/>
          </a:p>
        </p:txBody>
      </p:sp>
    </p:spTree>
    <p:extLst>
      <p:ext uri="{BB962C8B-B14F-4D97-AF65-F5344CB8AC3E}">
        <p14:creationId xmlns:p14="http://schemas.microsoft.com/office/powerpoint/2010/main" val="3147829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78" y="784862"/>
            <a:ext cx="6144246" cy="1341120"/>
          </a:xfrm>
        </p:spPr>
        <p:txBody>
          <a:bodyPr>
            <a:normAutofit fontScale="90000"/>
          </a:bodyPr>
          <a:lstStyle/>
          <a:p>
            <a:r>
              <a:rPr lang="en-US" dirty="0">
                <a:solidFill>
                  <a:srgbClr val="002060"/>
                </a:solidFill>
              </a:rPr>
              <a:t>Department of Homeland Security</a:t>
            </a:r>
            <a:br>
              <a:rPr lang="en-US" dirty="0">
                <a:solidFill>
                  <a:srgbClr val="002060"/>
                </a:solidFill>
              </a:rPr>
            </a:br>
            <a:r>
              <a:rPr lang="en-US" dirty="0">
                <a:solidFill>
                  <a:srgbClr val="002060"/>
                </a:solidFill>
              </a:rPr>
              <a:t> </a:t>
            </a:r>
          </a:p>
        </p:txBody>
      </p:sp>
      <p:pic>
        <p:nvPicPr>
          <p:cNvPr id="6" name="Domestic Violence Incident  (1).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92802" y="2125982"/>
            <a:ext cx="8472805" cy="4777740"/>
          </a:xfrm>
        </p:spPr>
      </p:pic>
      <p:sp>
        <p:nvSpPr>
          <p:cNvPr id="4" name="Slide Number Placeholder 3"/>
          <p:cNvSpPr>
            <a:spLocks noGrp="1"/>
          </p:cNvSpPr>
          <p:nvPr>
            <p:ph type="sldNum" sz="quarter" idx="10"/>
          </p:nvPr>
        </p:nvSpPr>
        <p:spPr>
          <a:xfrm>
            <a:off x="9052560" y="6903725"/>
            <a:ext cx="502920" cy="523875"/>
          </a:xfrm>
        </p:spPr>
        <p:txBody>
          <a:bodyPr/>
          <a:lstStyle/>
          <a:p>
            <a:pPr marL="0" marR="0" lvl="0" indent="0" algn="ctr" defTabSz="507940" rtl="0" eaLnBrk="1" fontAlgn="auto" latinLnBrk="0" hangingPunct="1">
              <a:lnSpc>
                <a:spcPct val="100000"/>
              </a:lnSpc>
              <a:spcBef>
                <a:spcPts val="0"/>
              </a:spcBef>
              <a:spcAft>
                <a:spcPts val="0"/>
              </a:spcAft>
              <a:buClrTx/>
              <a:buSzTx/>
              <a:buFontTx/>
              <a:buNone/>
              <a:tabLst/>
              <a:defRPr/>
            </a:pPr>
            <a:endParaRPr kumimoji="0" lang="en-US" sz="1320" b="0" i="0" u="none" strike="noStrike" kern="1200" cap="none" spc="0" normalizeH="0" baseline="0" noProof="0" dirty="0">
              <a:ln>
                <a:noFill/>
              </a:ln>
              <a:solidFill>
                <a:srgbClr val="808080"/>
              </a:solidFill>
              <a:effectLst/>
              <a:uLnTx/>
              <a:uFillTx/>
              <a:latin typeface="Cambria" pitchFamily="18" charset="0"/>
              <a:ea typeface="ＭＳ Ｐゴシック"/>
              <a:cs typeface="+mn-cs"/>
            </a:endParaRPr>
          </a:p>
          <a:p>
            <a:pPr marL="0" marR="0" lvl="0" indent="0" algn="ctr" defTabSz="507940" rtl="0" eaLnBrk="1" fontAlgn="auto" latinLnBrk="0" hangingPunct="1">
              <a:lnSpc>
                <a:spcPct val="100000"/>
              </a:lnSpc>
              <a:spcBef>
                <a:spcPts val="0"/>
              </a:spcBef>
              <a:spcAft>
                <a:spcPts val="0"/>
              </a:spcAft>
              <a:buClrTx/>
              <a:buSzTx/>
              <a:buFontTx/>
              <a:buNone/>
              <a:tabLst/>
              <a:defRPr/>
            </a:pPr>
            <a:endParaRPr kumimoji="0" lang="en-US" sz="1320" b="0" i="0" u="none" strike="noStrike" kern="1200" cap="none" spc="0" normalizeH="0" baseline="0" noProof="0" dirty="0">
              <a:ln>
                <a:noFill/>
              </a:ln>
              <a:solidFill>
                <a:srgbClr val="808080"/>
              </a:solidFill>
              <a:effectLst/>
              <a:uLnTx/>
              <a:uFillTx/>
              <a:latin typeface="Cambria" pitchFamily="18" charset="0"/>
              <a:ea typeface="ＭＳ Ｐゴシック"/>
              <a:cs typeface="+mn-cs"/>
            </a:endParaRPr>
          </a:p>
          <a:p>
            <a:pPr marL="0" marR="0" lvl="0" indent="0" algn="ctr" defTabSz="507940" rtl="0" eaLnBrk="1" fontAlgn="auto" latinLnBrk="0" hangingPunct="1">
              <a:lnSpc>
                <a:spcPct val="100000"/>
              </a:lnSpc>
              <a:spcBef>
                <a:spcPts val="0"/>
              </a:spcBef>
              <a:spcAft>
                <a:spcPts val="0"/>
              </a:spcAft>
              <a:buClrTx/>
              <a:buSzTx/>
              <a:buFontTx/>
              <a:buNone/>
              <a:tabLst/>
              <a:defRPr/>
            </a:pPr>
            <a:fld id="{46DC4922-A333-4D8A-BB45-7E58155A4B3C}" type="slidenum">
              <a:rPr kumimoji="0" lang="en-US" sz="1320" b="0" i="0" u="none" strike="noStrike" kern="1200" cap="none" spc="0" normalizeH="0" baseline="0" noProof="0" smtClean="0">
                <a:ln>
                  <a:noFill/>
                </a:ln>
                <a:solidFill>
                  <a:srgbClr val="808080"/>
                </a:solidFill>
                <a:effectLst/>
                <a:uLnTx/>
                <a:uFillTx/>
                <a:latin typeface="Cambria" pitchFamily="18" charset="0"/>
                <a:ea typeface="ＭＳ Ｐゴシック"/>
                <a:cs typeface="+mn-cs"/>
              </a:rPr>
              <a:pPr marL="0" marR="0" lvl="0" indent="0" algn="ctr" defTabSz="507940" rtl="0" eaLnBrk="1" fontAlgn="auto" latinLnBrk="0" hangingPunct="1">
                <a:lnSpc>
                  <a:spcPct val="100000"/>
                </a:lnSpc>
                <a:spcBef>
                  <a:spcPts val="0"/>
                </a:spcBef>
                <a:spcAft>
                  <a:spcPts val="0"/>
                </a:spcAft>
                <a:buClrTx/>
                <a:buSzTx/>
                <a:buFontTx/>
                <a:buNone/>
                <a:tabLst/>
                <a:defRPr/>
              </a:pPr>
              <a:t>12</a:t>
            </a:fld>
            <a:endParaRPr kumimoji="0" lang="en-US" sz="1320" b="0" i="0" u="none" strike="noStrike" kern="1200" cap="none" spc="0" normalizeH="0" baseline="0" noProof="0" dirty="0">
              <a:ln>
                <a:noFill/>
              </a:ln>
              <a:solidFill>
                <a:srgbClr val="808080"/>
              </a:solidFill>
              <a:effectLst/>
              <a:uLnTx/>
              <a:uFillTx/>
              <a:latin typeface="Cambria" pitchFamily="18" charset="0"/>
              <a:ea typeface="ＭＳ Ｐゴシック"/>
              <a:cs typeface="+mn-cs"/>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952501"/>
            <a:ext cx="2084240" cy="121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302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6740" y="198120"/>
            <a:ext cx="9052560" cy="1257300"/>
          </a:xfrm>
        </p:spPr>
        <p:txBody>
          <a:bodyPr/>
          <a:lstStyle/>
          <a:p>
            <a:r>
              <a:rPr lang="en-US" dirty="0"/>
              <a:t>Protection Orders	</a:t>
            </a:r>
          </a:p>
        </p:txBody>
      </p:sp>
      <p:sp>
        <p:nvSpPr>
          <p:cNvPr id="7" name="Content Placeholder 6"/>
          <p:cNvSpPr>
            <a:spLocks noGrp="1"/>
          </p:cNvSpPr>
          <p:nvPr>
            <p:ph idx="1"/>
          </p:nvPr>
        </p:nvSpPr>
        <p:spPr>
          <a:xfrm>
            <a:off x="419100" y="1371600"/>
            <a:ext cx="9052560" cy="4861560"/>
          </a:xfrm>
        </p:spPr>
        <p:txBody>
          <a:bodyPr/>
          <a:lstStyle/>
          <a:p>
            <a:pPr marL="419100" indent="-419100" defTabSz="558800" eaLnBrk="1" hangingPunct="1">
              <a:lnSpc>
                <a:spcPct val="90000"/>
              </a:lnSpc>
              <a:defRPr/>
            </a:pPr>
            <a:r>
              <a:rPr lang="en-US" sz="3080" dirty="0">
                <a:ea typeface="ＭＳ 明朝"/>
                <a:cs typeface="Calibri"/>
              </a:rPr>
              <a:t>All persons are eligible to receive civil protection orders without regard to the immigration status of any party or </a:t>
            </a:r>
            <a:r>
              <a:rPr lang="en-US" sz="3080" dirty="0">
                <a:ea typeface="ＭＳ 明朝"/>
                <a:cs typeface="Calibri"/>
              </a:rPr>
              <a:t>child</a:t>
            </a:r>
            <a:endParaRPr lang="en-US" sz="3080" dirty="0">
              <a:ea typeface="ＭＳ 明朝"/>
              <a:cs typeface="Calibri"/>
            </a:endParaRPr>
          </a:p>
          <a:p>
            <a:pPr eaLnBrk="1" hangingPunct="1">
              <a:lnSpc>
                <a:spcPct val="90000"/>
              </a:lnSpc>
              <a:defRPr/>
            </a:pPr>
            <a:r>
              <a:rPr lang="en-US" sz="3080" dirty="0"/>
              <a:t>Protection order issuance = no effect on immigration status</a:t>
            </a:r>
          </a:p>
          <a:p>
            <a:pPr eaLnBrk="1" hangingPunct="1">
              <a:lnSpc>
                <a:spcPct val="90000"/>
              </a:lnSpc>
              <a:defRPr/>
            </a:pPr>
            <a:r>
              <a:rPr lang="en-US" sz="3080" dirty="0"/>
              <a:t>A conviction </a:t>
            </a:r>
            <a:r>
              <a:rPr lang="en-US" sz="3080" i="1" dirty="0"/>
              <a:t>or finding </a:t>
            </a:r>
            <a:r>
              <a:rPr lang="en-US" sz="3080" dirty="0"/>
              <a:t>of violation of the “</a:t>
            </a:r>
            <a:r>
              <a:rPr lang="en-US" sz="3080" i="1" dirty="0"/>
              <a:t>protection against </a:t>
            </a:r>
            <a:r>
              <a:rPr lang="en-US" sz="3080" dirty="0"/>
              <a:t>abuse provisions” of a protection order is a deportable offense</a:t>
            </a:r>
          </a:p>
          <a:p>
            <a:pPr marL="0" indent="0">
              <a:buNone/>
            </a:pPr>
            <a:endParaRPr lang="en-US" sz="3080" dirty="0"/>
          </a:p>
        </p:txBody>
      </p:sp>
      <p:sp>
        <p:nvSpPr>
          <p:cNvPr id="4" name="Footer Placeholder 3"/>
          <p:cNvSpPr>
            <a:spLocks noGrp="1"/>
          </p:cNvSpPr>
          <p:nvPr>
            <p:ph type="ftr" sz="quarter" idx="10"/>
          </p:nvPr>
        </p:nvSpPr>
        <p:spPr/>
        <p:txBody>
          <a:bodyPr/>
          <a:lstStyle/>
          <a:p>
            <a:pPr>
              <a:defRPr/>
            </a:pPr>
            <a:r>
              <a:rPr lang="en-US" smtClean="0"/>
              <a:t>National Immigrant Women's Advocacy Project at the American University Washington College of Law</a:t>
            </a:r>
            <a:endParaRPr lang="en-US"/>
          </a:p>
        </p:txBody>
      </p:sp>
      <p:sp>
        <p:nvSpPr>
          <p:cNvPr id="5" name="Slide Number Placeholder 4"/>
          <p:cNvSpPr>
            <a:spLocks noGrp="1"/>
          </p:cNvSpPr>
          <p:nvPr>
            <p:ph type="sldNum" sz="quarter" idx="11"/>
          </p:nvPr>
        </p:nvSpPr>
        <p:spPr/>
        <p:txBody>
          <a:bodyPr/>
          <a:lstStyle/>
          <a:p>
            <a:fld id="{6237224E-C997-4B22-927C-C432D6D08463}" type="slidenum">
              <a:rPr lang="en-US" altLang="en-US" smtClean="0"/>
              <a:pPr/>
              <a:t>120</a:t>
            </a:fld>
            <a:endParaRPr lang="en-US" altLang="en-US" dirty="0"/>
          </a:p>
        </p:txBody>
      </p:sp>
    </p:spTree>
    <p:extLst>
      <p:ext uri="{BB962C8B-B14F-4D97-AF65-F5344CB8AC3E}">
        <p14:creationId xmlns:p14="http://schemas.microsoft.com/office/powerpoint/2010/main" val="364361455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Remedies</a:t>
            </a:r>
            <a:endParaRPr lang="en-US" dirty="0"/>
          </a:p>
        </p:txBody>
      </p:sp>
      <p:sp>
        <p:nvSpPr>
          <p:cNvPr id="3" name="Content Placeholder 2"/>
          <p:cNvSpPr>
            <a:spLocks noGrp="1"/>
          </p:cNvSpPr>
          <p:nvPr>
            <p:ph idx="1"/>
          </p:nvPr>
        </p:nvSpPr>
        <p:spPr/>
        <p:txBody>
          <a:bodyPr/>
          <a:lstStyle/>
          <a:p>
            <a:r>
              <a:rPr lang="en-US" dirty="0" smtClean="0"/>
              <a:t>Address remedies needed to </a:t>
            </a:r>
          </a:p>
          <a:p>
            <a:pPr lvl="1"/>
            <a:r>
              <a:rPr lang="en-US" dirty="0" smtClean="0"/>
              <a:t>Stop abuse</a:t>
            </a:r>
          </a:p>
          <a:p>
            <a:pPr lvl="1"/>
            <a:r>
              <a:rPr lang="en-US" dirty="0" smtClean="0"/>
              <a:t>Address housing</a:t>
            </a:r>
          </a:p>
          <a:p>
            <a:pPr lvl="1"/>
            <a:r>
              <a:rPr lang="en-US" dirty="0" smtClean="0"/>
              <a:t>Custody of children and visitation</a:t>
            </a:r>
          </a:p>
          <a:p>
            <a:r>
              <a:rPr lang="en-US" dirty="0" smtClean="0"/>
              <a:t>Immigrant </a:t>
            </a:r>
            <a:r>
              <a:rPr lang="en-US" dirty="0"/>
              <a:t>victims and their children often need creative protection order remedies using the state catch all provisions</a:t>
            </a:r>
          </a:p>
          <a:p>
            <a:endParaRPr lang="en-US" dirty="0"/>
          </a:p>
        </p:txBody>
      </p:sp>
      <p:sp>
        <p:nvSpPr>
          <p:cNvPr id="4" name="Footer Placeholder 3"/>
          <p:cNvSpPr>
            <a:spLocks noGrp="1"/>
          </p:cNvSpPr>
          <p:nvPr>
            <p:ph type="ftr" sz="quarter" idx="10"/>
          </p:nvPr>
        </p:nvSpPr>
        <p:spPr/>
        <p:txBody>
          <a:bodyPr/>
          <a:lstStyle/>
          <a:p>
            <a:pPr>
              <a:defRPr/>
            </a:pPr>
            <a:r>
              <a:rPr lang="en-US" smtClean="0"/>
              <a:t>National Immigrant Women's Advocacy Project at the American University Washington College of Law</a:t>
            </a:r>
            <a:endParaRPr lang="en-US"/>
          </a:p>
        </p:txBody>
      </p:sp>
      <p:sp>
        <p:nvSpPr>
          <p:cNvPr id="5" name="Slide Number Placeholder 4"/>
          <p:cNvSpPr>
            <a:spLocks noGrp="1"/>
          </p:cNvSpPr>
          <p:nvPr>
            <p:ph type="sldNum" sz="quarter" idx="11"/>
          </p:nvPr>
        </p:nvSpPr>
        <p:spPr/>
        <p:txBody>
          <a:bodyPr/>
          <a:lstStyle/>
          <a:p>
            <a:fld id="{6A63AC35-3821-42BC-BDAE-2B923C128E1A}" type="slidenum">
              <a:rPr lang="en-US" altLang="en-US" smtClean="0"/>
              <a:pPr/>
              <a:t>121</a:t>
            </a:fld>
            <a:endParaRPr lang="en-US" altLang="en-US" dirty="0"/>
          </a:p>
        </p:txBody>
      </p:sp>
    </p:spTree>
    <p:extLst>
      <p:ext uri="{BB962C8B-B14F-4D97-AF65-F5344CB8AC3E}">
        <p14:creationId xmlns:p14="http://schemas.microsoft.com/office/powerpoint/2010/main" val="36709740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5" name="Rectangle 2"/>
          <p:cNvSpPr>
            <a:spLocks noGrp="1"/>
          </p:cNvSpPr>
          <p:nvPr>
            <p:ph type="title"/>
          </p:nvPr>
        </p:nvSpPr>
        <p:spPr>
          <a:xfrm>
            <a:off x="310628" y="225239"/>
            <a:ext cx="8786308" cy="732192"/>
          </a:xfrm>
        </p:spPr>
        <p:txBody>
          <a:bodyPr>
            <a:normAutofit/>
          </a:bodyPr>
          <a:lstStyle/>
          <a:p>
            <a:r>
              <a:rPr lang="en-US" sz="3417" dirty="0">
                <a:solidFill>
                  <a:srgbClr val="C00000"/>
                </a:solidFill>
              </a:rPr>
              <a:t>Creative Protection Order Remedies</a:t>
            </a:r>
          </a:p>
        </p:txBody>
      </p:sp>
      <p:sp>
        <p:nvSpPr>
          <p:cNvPr id="986116" name="Rectangle 3"/>
          <p:cNvSpPr>
            <a:spLocks noGrp="1"/>
          </p:cNvSpPr>
          <p:nvPr>
            <p:ph idx="1"/>
          </p:nvPr>
        </p:nvSpPr>
        <p:spPr>
          <a:xfrm>
            <a:off x="391982" y="1038785"/>
            <a:ext cx="9030372" cy="5776184"/>
          </a:xfrm>
        </p:spPr>
        <p:txBody>
          <a:bodyPr>
            <a:noAutofit/>
          </a:bodyPr>
          <a:lstStyle/>
          <a:p>
            <a:r>
              <a:rPr lang="en-US" sz="2563" dirty="0">
                <a:solidFill>
                  <a:srgbClr val="002060"/>
                </a:solidFill>
              </a:rPr>
              <a:t>Catch all provisions in civil protection order statues opportunity to offer relief designed to help:</a:t>
            </a:r>
          </a:p>
          <a:p>
            <a:pPr lvl="1"/>
            <a:r>
              <a:rPr lang="en-US" sz="2563" dirty="0">
                <a:solidFill>
                  <a:srgbClr val="595959"/>
                </a:solidFill>
              </a:rPr>
              <a:t>Curb future abuse, harassment</a:t>
            </a:r>
          </a:p>
          <a:p>
            <a:pPr lvl="1"/>
            <a:r>
              <a:rPr lang="en-US" sz="2563" dirty="0">
                <a:solidFill>
                  <a:srgbClr val="595959"/>
                </a:solidFill>
              </a:rPr>
              <a:t>Interfere with abuser/perpetrators ability to exert power and/or coercive control</a:t>
            </a:r>
          </a:p>
          <a:p>
            <a:pPr lvl="1"/>
            <a:r>
              <a:rPr lang="en-US" sz="2563" dirty="0">
                <a:solidFill>
                  <a:srgbClr val="595959"/>
                </a:solidFill>
              </a:rPr>
              <a:t>Offer victim remedy-relief for past abuse</a:t>
            </a:r>
          </a:p>
          <a:p>
            <a:pPr lvl="1"/>
            <a:r>
              <a:rPr lang="en-US" sz="2563" dirty="0">
                <a:solidFill>
                  <a:srgbClr val="595959"/>
                </a:solidFill>
              </a:rPr>
              <a:t>Help victim overcome victimization and build new post abuse life</a:t>
            </a:r>
          </a:p>
          <a:p>
            <a:r>
              <a:rPr lang="en-US" sz="2563" dirty="0">
                <a:solidFill>
                  <a:srgbClr val="002060"/>
                </a:solidFill>
              </a:rPr>
              <a:t> Nexus With Victimization</a:t>
            </a:r>
          </a:p>
          <a:p>
            <a:r>
              <a:rPr lang="en-US" sz="2563" dirty="0">
                <a:solidFill>
                  <a:srgbClr val="002060"/>
                </a:solidFill>
              </a:rPr>
              <a:t>Opportunity for courts to counter immigration related abuse and order culturally helpful remedies</a:t>
            </a:r>
          </a:p>
        </p:txBody>
      </p:sp>
      <p:sp>
        <p:nvSpPr>
          <p:cNvPr id="2" name="Footer Placeholder 1"/>
          <p:cNvSpPr>
            <a:spLocks noGrp="1"/>
          </p:cNvSpPr>
          <p:nvPr>
            <p:ph type="ftr" sz="quarter" idx="10"/>
          </p:nvPr>
        </p:nvSpPr>
        <p:spPr/>
        <p:txBody>
          <a:bodyPr/>
          <a:lstStyle/>
          <a:p>
            <a:pPr>
              <a:defRPr/>
            </a:pPr>
            <a:r>
              <a:rPr lang="en-US" smtClean="0"/>
              <a:t>National Immigrant Women's Advocacy Project at the American University Washington College of Law</a:t>
            </a:r>
            <a:endParaRPr lang="en-US"/>
          </a:p>
        </p:txBody>
      </p:sp>
      <p:sp>
        <p:nvSpPr>
          <p:cNvPr id="3" name="Slide Number Placeholder 2"/>
          <p:cNvSpPr>
            <a:spLocks noGrp="1"/>
          </p:cNvSpPr>
          <p:nvPr>
            <p:ph type="sldNum" sz="quarter" idx="11"/>
          </p:nvPr>
        </p:nvSpPr>
        <p:spPr/>
        <p:txBody>
          <a:bodyPr/>
          <a:lstStyle/>
          <a:p>
            <a:fld id="{6A63AC35-3821-42BC-BDAE-2B923C128E1A}" type="slidenum">
              <a:rPr lang="en-US" altLang="en-US" smtClean="0"/>
              <a:pPr/>
              <a:t>122</a:t>
            </a:fld>
            <a:endParaRPr lang="en-US" altLang="en-US" dirty="0"/>
          </a:p>
        </p:txBody>
      </p:sp>
    </p:spTree>
    <p:extLst>
      <p:ext uri="{BB962C8B-B14F-4D97-AF65-F5344CB8AC3E}">
        <p14:creationId xmlns:p14="http://schemas.microsoft.com/office/powerpoint/2010/main" val="823082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ctrTitle"/>
          </p:nvPr>
        </p:nvSpPr>
        <p:spPr/>
        <p:txBody>
          <a:bodyPr/>
          <a:lstStyle/>
          <a:p>
            <a:r>
              <a:rPr lang="en-US" dirty="0"/>
              <a:t>Creative </a:t>
            </a:r>
            <a:r>
              <a:rPr lang="en-US" dirty="0" smtClean="0"/>
              <a:t>Remedies: </a:t>
            </a:r>
            <a:br>
              <a:rPr lang="en-US" dirty="0" smtClean="0"/>
            </a:br>
            <a:r>
              <a:rPr lang="en-US" dirty="0" smtClean="0"/>
              <a:t>Small Group Activity</a:t>
            </a:r>
            <a:endParaRPr lang="en-US" dirty="0"/>
          </a:p>
        </p:txBody>
      </p:sp>
      <p:sp>
        <p:nvSpPr>
          <p:cNvPr id="752643" name="Rectangle 3"/>
          <p:cNvSpPr>
            <a:spLocks noGrp="1" noChangeArrowheads="1"/>
          </p:cNvSpPr>
          <p:nvPr>
            <p:ph type="subTitle" idx="1"/>
          </p:nvPr>
        </p:nvSpPr>
        <p:spPr/>
        <p:txBody>
          <a:bodyPr>
            <a:normAutofit fontScale="92500" lnSpcReduction="20000"/>
          </a:bodyPr>
          <a:lstStyle/>
          <a:p>
            <a:r>
              <a:rPr lang="en-US" sz="5060"/>
              <a:t>What creative  protection order remedies might help an immigrant victim?</a:t>
            </a:r>
          </a:p>
        </p:txBody>
      </p:sp>
      <p:sp>
        <p:nvSpPr>
          <p:cNvPr id="3" name="Footer Placeholder 2"/>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sp>
        <p:nvSpPr>
          <p:cNvPr id="4" name="Slide Number Placeholder 3"/>
          <p:cNvSpPr>
            <a:spLocks noGrp="1"/>
          </p:cNvSpPr>
          <p:nvPr>
            <p:ph type="sldNum" sz="quarter" idx="4294967295"/>
          </p:nvPr>
        </p:nvSpPr>
        <p:spPr/>
        <p:txBody>
          <a:bodyPr/>
          <a:lstStyle/>
          <a:p>
            <a:fld id="{8BD5A89E-EE04-4CF9-8E43-8E43FBB44819}" type="slidenum">
              <a:rPr lang="en-US" smtClean="0"/>
              <a:t>123</a:t>
            </a:fld>
            <a:endParaRPr lang="en-US"/>
          </a:p>
        </p:txBody>
      </p:sp>
    </p:spTree>
    <p:extLst>
      <p:ext uri="{BB962C8B-B14F-4D97-AF65-F5344CB8AC3E}">
        <p14:creationId xmlns:p14="http://schemas.microsoft.com/office/powerpoint/2010/main" val="109047626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Creative Remedies to…</a:t>
            </a:r>
            <a:endParaRPr lang="en-US" dirty="0"/>
          </a:p>
        </p:txBody>
      </p:sp>
      <p:sp>
        <p:nvSpPr>
          <p:cNvPr id="3" name="Content Placeholder 2"/>
          <p:cNvSpPr>
            <a:spLocks noGrp="1"/>
          </p:cNvSpPr>
          <p:nvPr>
            <p:ph idx="1"/>
          </p:nvPr>
        </p:nvSpPr>
        <p:spPr>
          <a:xfrm>
            <a:off x="502920" y="1539240"/>
            <a:ext cx="9052560" cy="5196840"/>
          </a:xfrm>
        </p:spPr>
        <p:txBody>
          <a:bodyPr/>
          <a:lstStyle/>
          <a:p>
            <a:r>
              <a:rPr lang="en-US" dirty="0" smtClean="0"/>
              <a:t>Stop immigration related abuse</a:t>
            </a:r>
          </a:p>
          <a:p>
            <a:r>
              <a:rPr lang="en-US" dirty="0" smtClean="0"/>
              <a:t>Protect victims still living with their abusers</a:t>
            </a:r>
          </a:p>
          <a:p>
            <a:r>
              <a:rPr lang="en-US" dirty="0" smtClean="0"/>
              <a:t>Obtain documents the victim needs for an immigration case or for care of child</a:t>
            </a:r>
          </a:p>
          <a:p>
            <a:r>
              <a:rPr lang="en-US" dirty="0" smtClean="0"/>
              <a:t>Deter parental kidnapping</a:t>
            </a:r>
          </a:p>
          <a:p>
            <a:r>
              <a:rPr lang="en-US" dirty="0" smtClean="0"/>
              <a:t>Child/Spousal support</a:t>
            </a:r>
          </a:p>
          <a:p>
            <a:pPr lvl="1"/>
            <a:r>
              <a:rPr lang="en-US" dirty="0" smtClean="0"/>
              <a:t>Affidavit of support</a:t>
            </a:r>
          </a:p>
          <a:p>
            <a:r>
              <a:rPr lang="en-US" dirty="0" smtClean="0"/>
              <a:t>Health insurance</a:t>
            </a:r>
          </a:p>
          <a:p>
            <a:endParaRPr lang="en-US" dirty="0"/>
          </a:p>
        </p:txBody>
      </p:sp>
      <p:sp>
        <p:nvSpPr>
          <p:cNvPr id="4" name="Footer Placeholder 3"/>
          <p:cNvSpPr>
            <a:spLocks noGrp="1"/>
          </p:cNvSpPr>
          <p:nvPr>
            <p:ph type="ftr" sz="quarter" idx="10"/>
          </p:nvPr>
        </p:nvSpPr>
        <p:spPr/>
        <p:txBody>
          <a:bodyPr/>
          <a:lstStyle/>
          <a:p>
            <a:pPr>
              <a:defRPr/>
            </a:pPr>
            <a:r>
              <a:rPr lang="en-US" smtClean="0"/>
              <a:t>National Immigrant Women's Advocacy Project at the American University Washington College of Law</a:t>
            </a:r>
            <a:endParaRPr lang="en-US"/>
          </a:p>
        </p:txBody>
      </p:sp>
      <p:sp>
        <p:nvSpPr>
          <p:cNvPr id="5" name="Slide Number Placeholder 4"/>
          <p:cNvSpPr>
            <a:spLocks noGrp="1"/>
          </p:cNvSpPr>
          <p:nvPr>
            <p:ph type="sldNum" sz="quarter" idx="11"/>
          </p:nvPr>
        </p:nvSpPr>
        <p:spPr/>
        <p:txBody>
          <a:bodyPr/>
          <a:lstStyle/>
          <a:p>
            <a:fld id="{6A63AC35-3821-42BC-BDAE-2B923C128E1A}" type="slidenum">
              <a:rPr lang="en-US" altLang="en-US" smtClean="0"/>
              <a:pPr/>
              <a:t>124</a:t>
            </a:fld>
            <a:endParaRPr lang="en-US" altLang="en-US" dirty="0"/>
          </a:p>
        </p:txBody>
      </p:sp>
    </p:spTree>
    <p:extLst>
      <p:ext uri="{BB962C8B-B14F-4D97-AF65-F5344CB8AC3E}">
        <p14:creationId xmlns:p14="http://schemas.microsoft.com/office/powerpoint/2010/main" val="42122257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p:txBody>
          <a:bodyPr>
            <a:normAutofit fontScale="90000"/>
          </a:bodyPr>
          <a:lstStyle/>
          <a:p>
            <a:r>
              <a:rPr lang="en-US" dirty="0" smtClean="0"/>
              <a:t>Victims Who Stay:</a:t>
            </a:r>
            <a:br>
              <a:rPr lang="en-US" dirty="0" smtClean="0"/>
            </a:br>
            <a:r>
              <a:rPr lang="en-US" dirty="0" smtClean="0"/>
              <a:t>Full Contact Protection Orders</a:t>
            </a:r>
            <a:endParaRPr lang="en-US" dirty="0"/>
          </a:p>
        </p:txBody>
      </p:sp>
      <p:sp>
        <p:nvSpPr>
          <p:cNvPr id="754691" name="Rectangle 3"/>
          <p:cNvSpPr>
            <a:spLocks noGrp="1" noChangeArrowheads="1"/>
          </p:cNvSpPr>
          <p:nvPr>
            <p:ph type="body" idx="1"/>
          </p:nvPr>
        </p:nvSpPr>
        <p:spPr/>
        <p:txBody>
          <a:bodyPr>
            <a:normAutofit fontScale="92500" lnSpcReduction="10000"/>
          </a:bodyPr>
          <a:lstStyle/>
          <a:p>
            <a:r>
              <a:rPr lang="en-US" smtClean="0"/>
              <a:t>No state’s protection order statute requires separation of the parties</a:t>
            </a:r>
          </a:p>
          <a:p>
            <a:r>
              <a:rPr lang="en-US" smtClean="0"/>
              <a:t>In virtually every state victims cannot violate their own protection orders</a:t>
            </a:r>
          </a:p>
          <a:p>
            <a:pPr lvl="1"/>
            <a:r>
              <a:rPr lang="en-US" smtClean="0"/>
              <a:t>Contrary to statutory intentions; and </a:t>
            </a:r>
          </a:p>
          <a:p>
            <a:pPr lvl="1"/>
            <a:r>
              <a:rPr lang="en-US" smtClean="0"/>
              <a:t>Against public policy to prosecute abused women for complicity in violating their own orders.</a:t>
            </a:r>
          </a:p>
          <a:p>
            <a:r>
              <a:rPr lang="en-US" smtClean="0"/>
              <a:t>Provisions</a:t>
            </a:r>
          </a:p>
          <a:p>
            <a:pPr lvl="1"/>
            <a:r>
              <a:rPr lang="en-US" smtClean="0"/>
              <a:t>No abuse</a:t>
            </a:r>
          </a:p>
          <a:p>
            <a:pPr lvl="1"/>
            <a:r>
              <a:rPr lang="en-US" smtClean="0"/>
              <a:t>Counseling</a:t>
            </a:r>
            <a:endParaRPr lang="en-US" dirty="0"/>
          </a:p>
        </p:txBody>
      </p:sp>
      <p:sp>
        <p:nvSpPr>
          <p:cNvPr id="3" name="Footer Placeholder 2"/>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sp>
        <p:nvSpPr>
          <p:cNvPr id="4" name="Slide Number Placeholder 3"/>
          <p:cNvSpPr>
            <a:spLocks noGrp="1"/>
          </p:cNvSpPr>
          <p:nvPr>
            <p:ph type="sldNum" sz="quarter" idx="4294967295"/>
          </p:nvPr>
        </p:nvSpPr>
        <p:spPr/>
        <p:txBody>
          <a:bodyPr/>
          <a:lstStyle/>
          <a:p>
            <a:fld id="{8BD5A89E-EE04-4CF9-8E43-8E43FBB44819}" type="slidenum">
              <a:rPr lang="en-US" smtClean="0"/>
              <a:pPr/>
              <a:t>125</a:t>
            </a:fld>
            <a:endParaRPr lang="en-US"/>
          </a:p>
        </p:txBody>
      </p:sp>
    </p:spTree>
    <p:extLst>
      <p:ext uri="{BB962C8B-B14F-4D97-AF65-F5344CB8AC3E}">
        <p14:creationId xmlns:p14="http://schemas.microsoft.com/office/powerpoint/2010/main" val="23774580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xfrm>
            <a:off x="251461" y="114300"/>
            <a:ext cx="9588659" cy="1844040"/>
          </a:xfrm>
        </p:spPr>
        <p:txBody>
          <a:bodyPr/>
          <a:lstStyle/>
          <a:p>
            <a:r>
              <a:rPr lang="en-US" sz="3960" b="1"/>
              <a:t>A protection order or discovery can help a victim obtain needed evidence</a:t>
            </a:r>
            <a:r>
              <a:rPr lang="en-US" sz="3960"/>
              <a:t>:</a:t>
            </a:r>
          </a:p>
        </p:txBody>
      </p:sp>
      <p:sp>
        <p:nvSpPr>
          <p:cNvPr id="757763" name="Rectangle 3"/>
          <p:cNvSpPr>
            <a:spLocks noGrp="1" noChangeArrowheads="1"/>
          </p:cNvSpPr>
          <p:nvPr>
            <p:ph type="body" sz="half" idx="4294967295"/>
          </p:nvPr>
        </p:nvSpPr>
        <p:spPr>
          <a:xfrm>
            <a:off x="922020" y="2125980"/>
            <a:ext cx="3943033" cy="4777740"/>
          </a:xfrm>
          <a:prstGeom prst="rect">
            <a:avLst/>
          </a:prstGeom>
        </p:spPr>
        <p:txBody>
          <a:bodyPr/>
          <a:lstStyle/>
          <a:p>
            <a:pPr marL="377190" indent="-377190">
              <a:lnSpc>
                <a:spcPct val="90000"/>
              </a:lnSpc>
              <a:buFont typeface="Times New Roman" pitchFamily="18" charset="0"/>
              <a:buChar char="•"/>
            </a:pPr>
            <a:r>
              <a:rPr lang="en-US" sz="3520" dirty="0">
                <a:latin typeface="Times New Roman" pitchFamily="18" charset="0"/>
              </a:rPr>
              <a:t>Marriage certificate</a:t>
            </a:r>
          </a:p>
          <a:p>
            <a:pPr marL="377190" indent="-377190">
              <a:lnSpc>
                <a:spcPct val="90000"/>
              </a:lnSpc>
              <a:buFont typeface="Times New Roman" pitchFamily="18" charset="0"/>
              <a:buChar char="•"/>
            </a:pPr>
            <a:r>
              <a:rPr lang="en-US" sz="3520" dirty="0">
                <a:latin typeface="Times New Roman" pitchFamily="18" charset="0"/>
              </a:rPr>
              <a:t>Wedding/family pictures</a:t>
            </a:r>
          </a:p>
          <a:p>
            <a:pPr marL="377190" indent="-377190">
              <a:lnSpc>
                <a:spcPct val="90000"/>
              </a:lnSpc>
              <a:buFont typeface="Times New Roman" pitchFamily="18" charset="0"/>
              <a:buChar char="•"/>
            </a:pPr>
            <a:r>
              <a:rPr lang="en-US" sz="3520" dirty="0">
                <a:latin typeface="Times New Roman" pitchFamily="18" charset="0"/>
              </a:rPr>
              <a:t>Birth certificates</a:t>
            </a:r>
          </a:p>
          <a:p>
            <a:pPr marL="377190" indent="-377190">
              <a:lnSpc>
                <a:spcPct val="90000"/>
              </a:lnSpc>
              <a:buFont typeface="Times New Roman" pitchFamily="18" charset="0"/>
              <a:buChar char="•"/>
            </a:pPr>
            <a:r>
              <a:rPr lang="en-US" sz="3520" dirty="0">
                <a:latin typeface="Times New Roman" pitchFamily="18" charset="0"/>
              </a:rPr>
              <a:t>Love letters</a:t>
            </a:r>
          </a:p>
          <a:p>
            <a:pPr marL="377190" indent="-377190">
              <a:lnSpc>
                <a:spcPct val="90000"/>
              </a:lnSpc>
              <a:buFont typeface="Times New Roman" pitchFamily="18" charset="0"/>
              <a:buChar char="•"/>
            </a:pPr>
            <a:r>
              <a:rPr lang="en-US" sz="3520" dirty="0">
                <a:latin typeface="Times New Roman" pitchFamily="18" charset="0"/>
              </a:rPr>
              <a:t>Copies of joint leases/utility bills</a:t>
            </a:r>
          </a:p>
        </p:txBody>
      </p:sp>
      <p:sp>
        <p:nvSpPr>
          <p:cNvPr id="757764" name="Rectangle 4"/>
          <p:cNvSpPr>
            <a:spLocks noGrp="1" noChangeArrowheads="1"/>
          </p:cNvSpPr>
          <p:nvPr>
            <p:ph type="body" sz="half" idx="2"/>
          </p:nvPr>
        </p:nvSpPr>
        <p:spPr>
          <a:xfrm>
            <a:off x="5608955" y="2042161"/>
            <a:ext cx="3943033" cy="3937794"/>
          </a:xfrm>
        </p:spPr>
        <p:txBody>
          <a:bodyPr/>
          <a:lstStyle/>
          <a:p>
            <a:pPr marL="377190" indent="-377190">
              <a:lnSpc>
                <a:spcPct val="90000"/>
              </a:lnSpc>
              <a:buFont typeface="Times New Roman" pitchFamily="18" charset="0"/>
              <a:buChar char="•"/>
            </a:pPr>
            <a:r>
              <a:rPr lang="en-US" sz="3850">
                <a:latin typeface="Times New Roman" pitchFamily="18" charset="0"/>
              </a:rPr>
              <a:t>Police, medical, court documents about the relationship, </a:t>
            </a:r>
          </a:p>
          <a:p>
            <a:pPr marL="377190" indent="-377190">
              <a:lnSpc>
                <a:spcPct val="90000"/>
              </a:lnSpc>
              <a:buFont typeface="Times New Roman" pitchFamily="18" charset="0"/>
              <a:buChar char="•"/>
            </a:pPr>
            <a:r>
              <a:rPr lang="en-US" sz="3850">
                <a:latin typeface="Times New Roman" pitchFamily="18" charset="0"/>
              </a:rPr>
              <a:t>Copy of abuser’s green card or passport</a:t>
            </a:r>
          </a:p>
          <a:p>
            <a:pPr marL="377190" indent="-377190">
              <a:lnSpc>
                <a:spcPct val="90000"/>
              </a:lnSpc>
              <a:buFont typeface="Times New Roman" pitchFamily="18" charset="0"/>
              <a:buChar char="•"/>
            </a:pPr>
            <a:endParaRPr lang="en-US" sz="3850">
              <a:latin typeface="Times New Roman" pitchFamily="18" charset="0"/>
            </a:endParaRPr>
          </a:p>
          <a:p>
            <a:pPr marL="377190" indent="-377190">
              <a:lnSpc>
                <a:spcPct val="90000"/>
              </a:lnSpc>
              <a:buFont typeface="Times New Roman" pitchFamily="18" charset="0"/>
              <a:buChar char="•"/>
            </a:pPr>
            <a:endParaRPr lang="en-US" sz="3520">
              <a:latin typeface="Times New Roman" pitchFamily="18" charset="0"/>
            </a:endParaRPr>
          </a:p>
        </p:txBody>
      </p:sp>
      <p:sp>
        <p:nvSpPr>
          <p:cNvPr id="3" name="Footer Placeholder 2"/>
          <p:cNvSpPr>
            <a:spLocks noGrp="1"/>
          </p:cNvSpPr>
          <p:nvPr>
            <p:ph type="ftr" sz="quarter" idx="11"/>
          </p:nvPr>
        </p:nvSpPr>
        <p:spPr>
          <a:xfrm>
            <a:off x="725082" y="7106285"/>
            <a:ext cx="5226139" cy="401638"/>
          </a:xfrm>
        </p:spPr>
        <p:txBody>
          <a:bodyPr/>
          <a:lstStyle/>
          <a:p>
            <a:r>
              <a:rPr lang="en-US" smtClean="0">
                <a:solidFill>
                  <a:srgbClr val="FFFFFF"/>
                </a:solidFill>
              </a:rPr>
              <a:t>National Immigrant Women's Advocacy Project at the American University Washington College of Law</a:t>
            </a:r>
            <a:endParaRPr lang="en-US" dirty="0">
              <a:solidFill>
                <a:srgbClr val="FFFFFF"/>
              </a:solidFill>
            </a:endParaRPr>
          </a:p>
        </p:txBody>
      </p:sp>
      <p:sp>
        <p:nvSpPr>
          <p:cNvPr id="4" name="Slide Number Placeholder 3"/>
          <p:cNvSpPr>
            <a:spLocks noGrp="1"/>
          </p:cNvSpPr>
          <p:nvPr>
            <p:ph type="sldNum" sz="quarter" idx="4294967295"/>
          </p:nvPr>
        </p:nvSpPr>
        <p:spPr/>
        <p:txBody>
          <a:bodyPr/>
          <a:lstStyle/>
          <a:p>
            <a:fld id="{8BD5A89E-EE04-4CF9-8E43-8E43FBB44819}" type="slidenum">
              <a:rPr lang="en-US" smtClean="0">
                <a:solidFill>
                  <a:srgbClr val="FFFFFF"/>
                </a:solidFill>
              </a:rPr>
              <a:pPr/>
              <a:t>126</a:t>
            </a:fld>
            <a:endParaRPr lang="en-US">
              <a:solidFill>
                <a:srgbClr val="FFFFFF"/>
              </a:solidFill>
            </a:endParaRPr>
          </a:p>
        </p:txBody>
      </p:sp>
    </p:spTree>
    <p:extLst>
      <p:ext uri="{BB962C8B-B14F-4D97-AF65-F5344CB8AC3E}">
        <p14:creationId xmlns:p14="http://schemas.microsoft.com/office/powerpoint/2010/main" val="120471117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754380" y="365760"/>
            <a:ext cx="8549640" cy="1676400"/>
          </a:xfrm>
        </p:spPr>
        <p:txBody>
          <a:bodyPr/>
          <a:lstStyle/>
          <a:p>
            <a:r>
              <a:rPr lang="en-US" b="1"/>
              <a:t>Protection order or discovery continued</a:t>
            </a:r>
          </a:p>
        </p:txBody>
      </p:sp>
      <p:sp>
        <p:nvSpPr>
          <p:cNvPr id="758787" name="Rectangle 3"/>
          <p:cNvSpPr>
            <a:spLocks noGrp="1" noChangeArrowheads="1"/>
          </p:cNvSpPr>
          <p:nvPr>
            <p:ph type="body" sz="half" idx="4294967295"/>
          </p:nvPr>
        </p:nvSpPr>
        <p:spPr>
          <a:xfrm>
            <a:off x="502920" y="1879760"/>
            <a:ext cx="4435475" cy="4975066"/>
          </a:xfrm>
          <a:prstGeom prst="rect">
            <a:avLst/>
          </a:prstGeom>
        </p:spPr>
        <p:txBody>
          <a:bodyPr/>
          <a:lstStyle/>
          <a:p>
            <a:pPr marL="377190" indent="-377190">
              <a:buFont typeface="Times New Roman" pitchFamily="18" charset="0"/>
              <a:buChar char="•"/>
            </a:pPr>
            <a:r>
              <a:rPr lang="en-US" sz="3520">
                <a:latin typeface="Times New Roman" pitchFamily="18" charset="0"/>
              </a:rPr>
              <a:t>School records</a:t>
            </a:r>
          </a:p>
          <a:p>
            <a:pPr marL="377190" indent="-377190">
              <a:buFont typeface="Times New Roman" pitchFamily="18" charset="0"/>
              <a:buChar char="•"/>
            </a:pPr>
            <a:r>
              <a:rPr lang="en-US" sz="3520">
                <a:latin typeface="Times New Roman" pitchFamily="18" charset="0"/>
              </a:rPr>
              <a:t>Medical records</a:t>
            </a:r>
          </a:p>
          <a:p>
            <a:pPr marL="377190" indent="-377190">
              <a:buFont typeface="Times New Roman" pitchFamily="18" charset="0"/>
              <a:buChar char="•"/>
            </a:pPr>
            <a:r>
              <a:rPr lang="en-US" sz="3520">
                <a:latin typeface="Times New Roman" pitchFamily="18" charset="0"/>
              </a:rPr>
              <a:t>Employment records</a:t>
            </a:r>
          </a:p>
          <a:p>
            <a:pPr marL="377190" indent="-377190">
              <a:buFont typeface="Times New Roman" pitchFamily="18" charset="0"/>
              <a:buChar char="•"/>
            </a:pPr>
            <a:r>
              <a:rPr lang="en-US" sz="3520">
                <a:latin typeface="Times New Roman" pitchFamily="18" charset="0"/>
              </a:rPr>
              <a:t>Social security number information</a:t>
            </a:r>
          </a:p>
          <a:p>
            <a:pPr marL="377190" indent="-377190">
              <a:buFont typeface="Times New Roman" pitchFamily="18" charset="0"/>
              <a:buChar char="•"/>
            </a:pPr>
            <a:r>
              <a:rPr lang="en-US" sz="3520">
                <a:latin typeface="Times New Roman" pitchFamily="18" charset="0"/>
              </a:rPr>
              <a:t>Health insurance</a:t>
            </a:r>
          </a:p>
          <a:p>
            <a:pPr marL="377190" indent="-377190">
              <a:buFont typeface="Times New Roman" pitchFamily="18" charset="0"/>
              <a:buChar char="•"/>
            </a:pPr>
            <a:endParaRPr lang="en-US" sz="3520">
              <a:latin typeface="Times New Roman" pitchFamily="18" charset="0"/>
            </a:endParaRPr>
          </a:p>
        </p:txBody>
      </p:sp>
      <p:sp>
        <p:nvSpPr>
          <p:cNvPr id="758788" name="Rectangle 4"/>
          <p:cNvSpPr>
            <a:spLocks noGrp="1" noChangeArrowheads="1"/>
          </p:cNvSpPr>
          <p:nvPr>
            <p:ph type="body" sz="half" idx="2"/>
          </p:nvPr>
        </p:nvSpPr>
        <p:spPr>
          <a:xfrm>
            <a:off x="5116513" y="1879760"/>
            <a:ext cx="4435475" cy="4975066"/>
          </a:xfrm>
        </p:spPr>
        <p:txBody>
          <a:bodyPr>
            <a:normAutofit lnSpcReduction="10000"/>
          </a:bodyPr>
          <a:lstStyle/>
          <a:p>
            <a:pPr marL="377190" indent="-377190" defTabSz="1005840">
              <a:buFont typeface="Times New Roman" pitchFamily="18" charset="0"/>
              <a:buChar char="•"/>
            </a:pPr>
            <a:r>
              <a:rPr lang="en-US" sz="3520">
                <a:latin typeface="Times New Roman" pitchFamily="18" charset="0"/>
              </a:rPr>
              <a:t>Children’s birth certificates</a:t>
            </a:r>
          </a:p>
          <a:p>
            <a:pPr marL="377190" indent="-377190" defTabSz="1005840">
              <a:buFont typeface="Times New Roman" pitchFamily="18" charset="0"/>
              <a:buChar char="•"/>
            </a:pPr>
            <a:r>
              <a:rPr lang="en-US" sz="3520">
                <a:latin typeface="Times New Roman" pitchFamily="18" charset="0"/>
              </a:rPr>
              <a:t>Letters and other mail addressed to the victim and to the abuser at the same address</a:t>
            </a:r>
          </a:p>
          <a:p>
            <a:pPr marL="377190" indent="-377190" defTabSz="1005840">
              <a:buFont typeface="Times New Roman" pitchFamily="18" charset="0"/>
              <a:buChar char="•"/>
            </a:pPr>
            <a:r>
              <a:rPr lang="en-US" sz="3520">
                <a:latin typeface="Times New Roman" pitchFamily="18" charset="0"/>
              </a:rPr>
              <a:t>Copy of I-130 petition</a:t>
            </a:r>
          </a:p>
        </p:txBody>
      </p:sp>
      <p:sp>
        <p:nvSpPr>
          <p:cNvPr id="3" name="Footer Placeholder 2"/>
          <p:cNvSpPr>
            <a:spLocks noGrp="1"/>
          </p:cNvSpPr>
          <p:nvPr>
            <p:ph type="ftr" sz="quarter" idx="11"/>
          </p:nvPr>
        </p:nvSpPr>
        <p:spPr>
          <a:xfrm>
            <a:off x="725082" y="7106285"/>
            <a:ext cx="4639399" cy="401638"/>
          </a:xfrm>
        </p:spPr>
        <p:txBody>
          <a:bodyPr/>
          <a:lstStyle/>
          <a:p>
            <a:r>
              <a:rPr lang="en-US" smtClean="0">
                <a:solidFill>
                  <a:srgbClr val="FFFFFF"/>
                </a:solidFill>
              </a:rPr>
              <a:t>National Immigrant Women's Advocacy Project at the American University Washington College of Law</a:t>
            </a:r>
            <a:endParaRPr lang="en-US" dirty="0">
              <a:solidFill>
                <a:srgbClr val="FFFFFF"/>
              </a:solidFill>
            </a:endParaRPr>
          </a:p>
        </p:txBody>
      </p:sp>
      <p:sp>
        <p:nvSpPr>
          <p:cNvPr id="4" name="Slide Number Placeholder 3"/>
          <p:cNvSpPr>
            <a:spLocks noGrp="1"/>
          </p:cNvSpPr>
          <p:nvPr>
            <p:ph type="sldNum" sz="quarter" idx="4294967295"/>
          </p:nvPr>
        </p:nvSpPr>
        <p:spPr/>
        <p:txBody>
          <a:bodyPr/>
          <a:lstStyle/>
          <a:p>
            <a:fld id="{8BD5A89E-EE04-4CF9-8E43-8E43FBB44819}" type="slidenum">
              <a:rPr lang="en-US" smtClean="0">
                <a:solidFill>
                  <a:srgbClr val="FFFFFF"/>
                </a:solidFill>
              </a:rPr>
              <a:pPr/>
              <a:t>127</a:t>
            </a:fld>
            <a:endParaRPr lang="en-US">
              <a:solidFill>
                <a:srgbClr val="FFFFFF"/>
              </a:solidFill>
            </a:endParaRPr>
          </a:p>
        </p:txBody>
      </p:sp>
    </p:spTree>
    <p:extLst>
      <p:ext uri="{BB962C8B-B14F-4D97-AF65-F5344CB8AC3E}">
        <p14:creationId xmlns:p14="http://schemas.microsoft.com/office/powerpoint/2010/main" val="9697974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p:cNvSpPr>
          <p:nvPr>
            <p:ph type="title"/>
          </p:nvPr>
        </p:nvSpPr>
        <p:spPr/>
        <p:txBody>
          <a:bodyPr>
            <a:normAutofit fontScale="90000"/>
          </a:bodyPr>
          <a:lstStyle/>
          <a:p>
            <a:r>
              <a:rPr lang="en-US" smtClean="0"/>
              <a:t>Catch-all Provisions Preventing Immigration Related Abuse</a:t>
            </a:r>
            <a:endParaRPr lang="en-US" dirty="0" smtClean="0"/>
          </a:p>
        </p:txBody>
      </p:sp>
      <p:sp>
        <p:nvSpPr>
          <p:cNvPr id="988164" name="Rectangle 3"/>
          <p:cNvSpPr>
            <a:spLocks noGrp="1"/>
          </p:cNvSpPr>
          <p:nvPr>
            <p:ph idx="1"/>
          </p:nvPr>
        </p:nvSpPr>
        <p:spPr/>
        <p:txBody>
          <a:bodyPr>
            <a:normAutofit fontScale="92500"/>
          </a:bodyPr>
          <a:lstStyle/>
          <a:p>
            <a:r>
              <a:rPr lang="en-US" dirty="0" smtClean="0"/>
              <a:t>Defendant must obtain prior court approval before contacting any government agency (immigration officials, CPS, IRS, Welfare etc.) concerning the petitioner except </a:t>
            </a:r>
          </a:p>
          <a:p>
            <a:pPr lvl="1"/>
            <a:r>
              <a:rPr lang="en-US" dirty="0" smtClean="0"/>
              <a:t>Police emergency</a:t>
            </a:r>
          </a:p>
          <a:p>
            <a:pPr lvl="1"/>
            <a:r>
              <a:rPr lang="en-US" dirty="0" smtClean="0"/>
              <a:t>Subpoena</a:t>
            </a:r>
          </a:p>
          <a:p>
            <a:r>
              <a:rPr lang="en-US" dirty="0" smtClean="0"/>
              <a:t>Cooperate in and not withdraw  any case he has filed for petitioner with immigration authorities (e.g. work visa holders, I-130s)</a:t>
            </a:r>
          </a:p>
          <a:p>
            <a:endParaRPr lang="en-US" dirty="0"/>
          </a:p>
        </p:txBody>
      </p:sp>
      <p:sp>
        <p:nvSpPr>
          <p:cNvPr id="11" name="Footer Placeholder 10"/>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sp>
        <p:nvSpPr>
          <p:cNvPr id="12" name="Slide Number Placeholder 11"/>
          <p:cNvSpPr>
            <a:spLocks noGrp="1"/>
          </p:cNvSpPr>
          <p:nvPr>
            <p:ph type="sldNum" sz="quarter" idx="4294967295"/>
          </p:nvPr>
        </p:nvSpPr>
        <p:spPr/>
        <p:txBody>
          <a:bodyPr/>
          <a:lstStyle/>
          <a:p>
            <a:fld id="{1A50396C-FE02-4311-B322-68675A4BE6A3}" type="datetime1">
              <a:rPr lang="en-US" smtClean="0"/>
              <a:pPr/>
              <a:t>10/25/2017</a:t>
            </a:fld>
            <a:r>
              <a:rPr lang="en-US" smtClean="0"/>
              <a:t> … </a:t>
            </a:r>
            <a:fld id="{E77C2DE5-39DB-4C4F-BE89-18CE69556DED}" type="slidenum">
              <a:rPr lang="en-US" smtClean="0"/>
              <a:pPr/>
              <a:t>128</a:t>
            </a:fld>
            <a:endParaRPr lang="en-US" dirty="0"/>
          </a:p>
        </p:txBody>
      </p:sp>
    </p:spTree>
    <p:extLst>
      <p:ext uri="{BB962C8B-B14F-4D97-AF65-F5344CB8AC3E}">
        <p14:creationId xmlns:p14="http://schemas.microsoft.com/office/powerpoint/2010/main" val="156454132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p:cNvSpPr>
          <p:nvPr>
            <p:ph type="title"/>
          </p:nvPr>
        </p:nvSpPr>
        <p:spPr/>
        <p:txBody>
          <a:bodyPr>
            <a:normAutofit fontScale="90000"/>
          </a:bodyPr>
          <a:lstStyle/>
          <a:p>
            <a:r>
              <a:rPr lang="en-US" smtClean="0"/>
              <a:t>Provisions that Deter Parental Kidnapping</a:t>
            </a:r>
            <a:endParaRPr lang="en-US" dirty="0"/>
          </a:p>
        </p:txBody>
      </p:sp>
      <p:sp>
        <p:nvSpPr>
          <p:cNvPr id="989187" name="Rectangle 3"/>
          <p:cNvSpPr>
            <a:spLocks noGrp="1"/>
          </p:cNvSpPr>
          <p:nvPr>
            <p:ph type="body" idx="1"/>
          </p:nvPr>
        </p:nvSpPr>
        <p:spPr/>
        <p:txBody>
          <a:bodyPr>
            <a:normAutofit lnSpcReduction="10000"/>
          </a:bodyPr>
          <a:lstStyle/>
          <a:p>
            <a:r>
              <a:rPr lang="en-US" smtClean="0"/>
              <a:t>Not remove the children from the court’s jurisdiction</a:t>
            </a:r>
          </a:p>
          <a:p>
            <a:r>
              <a:rPr lang="en-US" smtClean="0"/>
              <a:t>Turn over passports of parties and/or children</a:t>
            </a:r>
          </a:p>
          <a:p>
            <a:r>
              <a:rPr lang="en-US" smtClean="0"/>
              <a:t>Sign statement that no visa or passport should be issued to children absent court order.</a:t>
            </a:r>
          </a:p>
          <a:p>
            <a:r>
              <a:rPr lang="en-US" smtClean="0"/>
              <a:t>Supervised visitation</a:t>
            </a:r>
          </a:p>
          <a:p>
            <a:r>
              <a:rPr lang="en-US" smtClean="0"/>
              <a:t>Bond</a:t>
            </a:r>
          </a:p>
          <a:p>
            <a:endParaRPr lang="en-US" dirty="0"/>
          </a:p>
        </p:txBody>
      </p:sp>
      <p:sp>
        <p:nvSpPr>
          <p:cNvPr id="9" name="Footer Placeholder 8"/>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sp>
        <p:nvSpPr>
          <p:cNvPr id="10" name="Slide Number Placeholder 9"/>
          <p:cNvSpPr>
            <a:spLocks noGrp="1"/>
          </p:cNvSpPr>
          <p:nvPr>
            <p:ph type="sldNum" sz="quarter" idx="4294967295"/>
          </p:nvPr>
        </p:nvSpPr>
        <p:spPr/>
        <p:txBody>
          <a:bodyPr/>
          <a:lstStyle/>
          <a:p>
            <a:fld id="{1A50396C-FE02-4311-B322-68675A4BE6A3}" type="datetime1">
              <a:rPr lang="en-US" smtClean="0"/>
              <a:pPr/>
              <a:t>10/25/2017</a:t>
            </a:fld>
            <a:r>
              <a:rPr lang="en-US" smtClean="0"/>
              <a:t> … </a:t>
            </a:r>
            <a:fld id="{E77C2DE5-39DB-4C4F-BE89-18CE69556DED}" type="slidenum">
              <a:rPr lang="en-US" smtClean="0"/>
              <a:pPr/>
              <a:t>129</a:t>
            </a:fld>
            <a:endParaRPr lang="en-US" dirty="0"/>
          </a:p>
        </p:txBody>
      </p:sp>
    </p:spTree>
    <p:extLst>
      <p:ext uri="{BB962C8B-B14F-4D97-AF65-F5344CB8AC3E}">
        <p14:creationId xmlns:p14="http://schemas.microsoft.com/office/powerpoint/2010/main" val="3724394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defRPr/>
            </a:pPr>
            <a:r>
              <a:rPr lang="en-US" altLang="en-US">
                <a:effectLst>
                  <a:outerShdw blurRad="38100" dist="38100" dir="2700000" algn="tl">
                    <a:srgbClr val="C0C0C0"/>
                  </a:outerShdw>
                </a:effectLst>
                <a:latin typeface="Cambria" charset="0"/>
              </a:rPr>
              <a:t>Immigration Related Abuse</a:t>
            </a:r>
          </a:p>
        </p:txBody>
      </p:sp>
      <p:sp>
        <p:nvSpPr>
          <p:cNvPr id="48131" name="Content Placeholder 2"/>
          <p:cNvSpPr>
            <a:spLocks noGrp="1"/>
          </p:cNvSpPr>
          <p:nvPr>
            <p:ph idx="1"/>
          </p:nvPr>
        </p:nvSpPr>
        <p:spPr>
          <a:xfrm>
            <a:off x="419100" y="1706879"/>
            <a:ext cx="9052560" cy="4861560"/>
          </a:xfrm>
        </p:spPr>
        <p:txBody>
          <a:bodyPr/>
          <a:lstStyle/>
          <a:p>
            <a:pPr marL="377190" lvl="1" indent="-377190">
              <a:buFont typeface="Arial" panose="020B0604020202020204" pitchFamily="34" charset="0"/>
              <a:buChar char="•"/>
            </a:pPr>
            <a:r>
              <a:rPr lang="en-US" altLang="en-US">
                <a:ea typeface="ＭＳ Ｐゴシック" panose="020B0600070205080204" pitchFamily="34" charset="-128"/>
              </a:rPr>
              <a:t>Refusal to file immigration papers on spouse/child/parent’s behalf</a:t>
            </a:r>
          </a:p>
          <a:p>
            <a:pPr marL="377190" lvl="1" indent="-377190">
              <a:buFont typeface="Arial" panose="020B0604020202020204" pitchFamily="34" charset="0"/>
              <a:buChar char="•"/>
            </a:pPr>
            <a:r>
              <a:rPr lang="en-US" altLang="en-US">
                <a:ea typeface="ＭＳ Ｐゴシック" panose="020B0600070205080204" pitchFamily="34" charset="-128"/>
              </a:rPr>
              <a:t>Threats or taking steps to withdraw an immigration case filed on the survivor’s behalf</a:t>
            </a:r>
          </a:p>
          <a:p>
            <a:pPr marL="817245" lvl="2" indent="-377190"/>
            <a:r>
              <a:rPr lang="en-US" altLang="en-US">
                <a:ea typeface="ＭＳ Ｐゴシック" panose="020B0600070205080204" pitchFamily="34" charset="-128"/>
              </a:rPr>
              <a:t>Family or work based visas</a:t>
            </a:r>
          </a:p>
          <a:p>
            <a:pPr marL="377190" lvl="1" indent="-377190">
              <a:buFont typeface="Arial" panose="020B0604020202020204" pitchFamily="34" charset="0"/>
              <a:buChar char="•"/>
            </a:pPr>
            <a:r>
              <a:rPr lang="en-US" altLang="en-US">
                <a:ea typeface="ＭＳ Ｐゴシック" panose="020B0600070205080204" pitchFamily="34" charset="-128"/>
              </a:rPr>
              <a:t>Forcing survivor to work with false documents</a:t>
            </a:r>
          </a:p>
          <a:p>
            <a:pPr marL="377190" lvl="1" indent="-377190">
              <a:buFont typeface="Arial" panose="020B0604020202020204" pitchFamily="34" charset="0"/>
              <a:buChar char="•"/>
            </a:pPr>
            <a:r>
              <a:rPr lang="en-US" altLang="en-US">
                <a:ea typeface="ＭＳ Ｐゴシック" panose="020B0600070205080204" pitchFamily="34" charset="-128"/>
              </a:rPr>
              <a:t>Threats/attempts to have her deported</a:t>
            </a:r>
          </a:p>
          <a:p>
            <a:pPr marL="377190" lvl="1" indent="-377190">
              <a:buFont typeface="Arial" panose="020B0604020202020204" pitchFamily="34" charset="0"/>
              <a:buChar char="•"/>
            </a:pPr>
            <a:r>
              <a:rPr lang="en-US" altLang="en-US">
                <a:ea typeface="ＭＳ Ｐゴシック" panose="020B0600070205080204" pitchFamily="34" charset="-128"/>
              </a:rPr>
              <a:t>Calls to DHS to turn her in – have her case denied</a:t>
            </a:r>
          </a:p>
          <a:p>
            <a:endParaRPr lang="en-US" altLang="en-US">
              <a:ea typeface="ＭＳ Ｐゴシック" panose="020B0600070205080204" pitchFamily="34" charset="-128"/>
            </a:endParaRPr>
          </a:p>
        </p:txBody>
      </p:sp>
      <p:sp>
        <p:nvSpPr>
          <p:cNvPr id="4813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41724898" indent="-41221978">
              <a:defRPr>
                <a:solidFill>
                  <a:schemeClr val="tx1"/>
                </a:solidFill>
                <a:latin typeface="Arial" panose="020B0604020202020204" pitchFamily="34" charset="0"/>
                <a:cs typeface="Arial" panose="020B0604020202020204" pitchFamily="34" charset="0"/>
              </a:defRPr>
            </a:lvl2pPr>
            <a:lvl3pPr marL="1257300" indent="-251460">
              <a:defRPr>
                <a:solidFill>
                  <a:schemeClr val="tx1"/>
                </a:solidFill>
                <a:latin typeface="Arial" panose="020B0604020202020204" pitchFamily="34" charset="0"/>
                <a:cs typeface="Arial" panose="020B0604020202020204" pitchFamily="34" charset="0"/>
              </a:defRPr>
            </a:lvl3pPr>
            <a:lvl4pPr marL="1760220" indent="-251460">
              <a:defRPr>
                <a:solidFill>
                  <a:schemeClr val="tx1"/>
                </a:solidFill>
                <a:latin typeface="Arial" panose="020B0604020202020204" pitchFamily="34" charset="0"/>
                <a:cs typeface="Arial" panose="020B0604020202020204" pitchFamily="34" charset="0"/>
              </a:defRPr>
            </a:lvl4pPr>
            <a:lvl5pPr marL="2263140" indent="-251460">
              <a:defRPr>
                <a:solidFill>
                  <a:schemeClr val="tx1"/>
                </a:solidFill>
                <a:latin typeface="Arial" panose="020B0604020202020204" pitchFamily="34" charset="0"/>
                <a:cs typeface="Arial" panose="020B0604020202020204" pitchFamily="34" charset="0"/>
              </a:defRPr>
            </a:lvl5pPr>
            <a:lvl6pPr marL="276606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6898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7190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7482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05840" rtl="0" eaLnBrk="1" fontAlgn="base" latinLnBrk="0" hangingPunct="1">
              <a:lnSpc>
                <a:spcPct val="100000"/>
              </a:lnSpc>
              <a:spcBef>
                <a:spcPct val="0"/>
              </a:spcBef>
              <a:spcAft>
                <a:spcPct val="0"/>
              </a:spcAft>
              <a:buClrTx/>
              <a:buSzTx/>
              <a:buFontTx/>
              <a:buNone/>
              <a:tabLst/>
              <a:defRPr/>
            </a:pPr>
            <a:r>
              <a:rPr kumimoji="0" lang="en-US" altLang="en-US" sz="1320" b="0" i="0" u="none" strike="noStrike" kern="1200" cap="none" spc="0" normalizeH="0" baseline="0" noProof="0">
                <a:ln>
                  <a:noFill/>
                </a:ln>
                <a:solidFill>
                  <a:srgbClr val="FFFFFF"/>
                </a:solidFill>
                <a:effectLst/>
                <a:uLnTx/>
                <a:uFillTx/>
                <a:latin typeface="Cambria" panose="02040503050406030204" pitchFamily="18" charset="0"/>
                <a:ea typeface="ＭＳ Ｐゴシック"/>
                <a:cs typeface="Arial" panose="020B0604020202020204" pitchFamily="34" charset="0"/>
              </a:rPr>
              <a:t>National Immigrant Women's Advocacy Project,  </a:t>
            </a:r>
          </a:p>
          <a:p>
            <a:pPr marL="0" marR="0" lvl="0" indent="0" algn="r" defTabSz="1005840" rtl="0" eaLnBrk="1" fontAlgn="base" latinLnBrk="0" hangingPunct="1">
              <a:lnSpc>
                <a:spcPct val="100000"/>
              </a:lnSpc>
              <a:spcBef>
                <a:spcPct val="0"/>
              </a:spcBef>
              <a:spcAft>
                <a:spcPct val="0"/>
              </a:spcAft>
              <a:buClrTx/>
              <a:buSzTx/>
              <a:buFontTx/>
              <a:buNone/>
              <a:tabLst/>
              <a:defRPr/>
            </a:pPr>
            <a:r>
              <a:rPr kumimoji="0" lang="en-US" altLang="en-US" sz="1320" b="0" i="0" u="none" strike="noStrike" kern="1200" cap="none" spc="0" normalizeH="0" baseline="0" noProof="0">
                <a:ln>
                  <a:noFill/>
                </a:ln>
                <a:solidFill>
                  <a:srgbClr val="FFFFFF"/>
                </a:solidFill>
                <a:effectLst/>
                <a:uLnTx/>
                <a:uFillTx/>
                <a:latin typeface="Cambria" panose="02040503050406030204" pitchFamily="18" charset="0"/>
                <a:ea typeface="ＭＳ Ｐゴシック"/>
                <a:cs typeface="Arial" panose="020B0604020202020204" pitchFamily="34" charset="0"/>
              </a:rPr>
              <a:t>American University Washington College of Law</a:t>
            </a:r>
          </a:p>
        </p:txBody>
      </p:sp>
      <p:sp>
        <p:nvSpPr>
          <p:cNvPr id="48133" name="Slide Number Placeholder 4"/>
          <p:cNvSpPr txBox="1">
            <a:spLocks/>
          </p:cNvSpPr>
          <p:nvPr/>
        </p:nvSpPr>
        <p:spPr bwMode="auto">
          <a:xfrm>
            <a:off x="7208520" y="7106287"/>
            <a:ext cx="234696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altLang="en-US" sz="1320" b="0" i="0" u="none" strike="noStrike" kern="1200" cap="none" spc="0" normalizeH="0" baseline="0" noProof="0">
                <a:ln>
                  <a:noFill/>
                </a:ln>
                <a:solidFill>
                  <a:srgbClr val="FFFFFF"/>
                </a:solidFill>
                <a:effectLst/>
                <a:uLnTx/>
                <a:uFillTx/>
                <a:latin typeface="Cambria" panose="02040503050406030204" pitchFamily="18" charset="0"/>
                <a:ea typeface="ＭＳ Ｐゴシック"/>
                <a:cs typeface="Arial" panose="020B0604020202020204" pitchFamily="34" charset="0"/>
              </a:rPr>
              <a:t>		</a:t>
            </a:r>
            <a:fld id="{EDC9F0FE-E624-403D-B6D8-DF9E46A5C4D4}" type="slidenum">
              <a:rPr kumimoji="0" lang="en-US" altLang="en-US" sz="1320" b="0" i="0" u="none" strike="noStrike" kern="1200" cap="none" spc="0" normalizeH="0" baseline="0" noProof="0">
                <a:ln>
                  <a:noFill/>
                </a:ln>
                <a:solidFill>
                  <a:srgbClr val="FFFFFF"/>
                </a:solidFill>
                <a:effectLst/>
                <a:uLnTx/>
                <a:uFillTx/>
                <a:latin typeface="Cambria" panose="02040503050406030204" pitchFamily="18" charset="0"/>
                <a:ea typeface="ＭＳ Ｐゴシック"/>
                <a:cs typeface="Arial" panose="020B0604020202020204" pitchFamily="34" charset="0"/>
              </a:rPr>
              <a:pPr marL="0" marR="0" lvl="0" indent="0" algn="ctr" defTabSz="1005840" rtl="0" eaLnBrk="1" fontAlgn="auto" latinLnBrk="0" hangingPunct="1">
                <a:lnSpc>
                  <a:spcPct val="100000"/>
                </a:lnSpc>
                <a:spcBef>
                  <a:spcPts val="0"/>
                </a:spcBef>
                <a:spcAft>
                  <a:spcPts val="0"/>
                </a:spcAft>
                <a:buClrTx/>
                <a:buSzTx/>
                <a:buFontTx/>
                <a:buNone/>
                <a:tabLst/>
                <a:defRPr/>
              </a:pPr>
              <a:t>13</a:t>
            </a:fld>
            <a:endParaRPr kumimoji="0" lang="en-US" altLang="en-US" sz="1320" b="0" i="0" u="none" strike="noStrike" kern="1200" cap="none" spc="0" normalizeH="0" baseline="0" noProof="0">
              <a:ln>
                <a:noFill/>
              </a:ln>
              <a:solidFill>
                <a:srgbClr val="FFFFFF"/>
              </a:solidFill>
              <a:effectLst/>
              <a:uLnTx/>
              <a:uFillTx/>
              <a:latin typeface="Cambria" panose="02040503050406030204" pitchFamily="18" charset="0"/>
              <a:ea typeface="ＭＳ Ｐゴシック"/>
              <a:cs typeface="Arial" panose="020B0604020202020204" pitchFamily="34" charset="0"/>
            </a:endParaRPr>
          </a:p>
        </p:txBody>
      </p:sp>
    </p:spTree>
    <p:extLst>
      <p:ext uri="{BB962C8B-B14F-4D97-AF65-F5344CB8AC3E}">
        <p14:creationId xmlns:p14="http://schemas.microsoft.com/office/powerpoint/2010/main" val="35263473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1" name="Rectangle 2"/>
          <p:cNvSpPr>
            <a:spLocks noGrp="1"/>
          </p:cNvSpPr>
          <p:nvPr>
            <p:ph type="title"/>
          </p:nvPr>
        </p:nvSpPr>
        <p:spPr/>
        <p:txBody>
          <a:bodyPr/>
          <a:lstStyle/>
          <a:p>
            <a:r>
              <a:rPr lang="en-US" smtClean="0"/>
              <a:t>Important Economic Provisions</a:t>
            </a:r>
            <a:endParaRPr lang="en-US" dirty="0" smtClean="0"/>
          </a:p>
        </p:txBody>
      </p:sp>
      <p:sp>
        <p:nvSpPr>
          <p:cNvPr id="990212" name="Rectangle 3"/>
          <p:cNvSpPr>
            <a:spLocks noGrp="1"/>
          </p:cNvSpPr>
          <p:nvPr>
            <p:ph idx="1"/>
          </p:nvPr>
        </p:nvSpPr>
        <p:spPr/>
        <p:txBody>
          <a:bodyPr>
            <a:normAutofit fontScale="77500" lnSpcReduction="20000"/>
          </a:bodyPr>
          <a:lstStyle/>
          <a:p>
            <a:r>
              <a:rPr lang="en-US" smtClean="0"/>
              <a:t>Maintain medical, car, house insurance, mortgage, rent, utility and/or debt payments </a:t>
            </a:r>
          </a:p>
          <a:p>
            <a:r>
              <a:rPr lang="en-US" smtClean="0"/>
              <a:t>Child support and spousal support</a:t>
            </a:r>
          </a:p>
          <a:p>
            <a:r>
              <a:rPr lang="en-US" smtClean="0"/>
              <a:t>Injunctions against third party institutions not to respond to acts by the abuser that would harm her (banks, retirement funds, utility companies)</a:t>
            </a:r>
          </a:p>
          <a:p>
            <a:r>
              <a:rPr lang="en-US" smtClean="0"/>
              <a:t>Taxes</a:t>
            </a:r>
          </a:p>
          <a:p>
            <a:pPr lvl="1"/>
            <a:r>
              <a:rPr lang="en-US" smtClean="0"/>
              <a:t>Turn over income tax statements </a:t>
            </a:r>
          </a:p>
          <a:p>
            <a:pPr lvl="1"/>
            <a:r>
              <a:rPr lang="en-US" smtClean="0"/>
              <a:t>Victim named trustee for receipt of tax return funds, respondent ordered to sign check</a:t>
            </a:r>
          </a:p>
          <a:p>
            <a:pPr lvl="1"/>
            <a:r>
              <a:rPr lang="en-US" smtClean="0"/>
              <a:t>Victim awarded exclusive right to claim children as tax exemptions</a:t>
            </a:r>
          </a:p>
          <a:p>
            <a:pPr lvl="1"/>
            <a:r>
              <a:rPr lang="en-US" smtClean="0"/>
              <a:t>Respondent pays victim ½ of return</a:t>
            </a:r>
          </a:p>
          <a:p>
            <a:endParaRPr lang="en-US"/>
          </a:p>
        </p:txBody>
      </p:sp>
      <p:sp>
        <p:nvSpPr>
          <p:cNvPr id="11" name="Footer Placeholder 10"/>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sp>
        <p:nvSpPr>
          <p:cNvPr id="12" name="Slide Number Placeholder 11"/>
          <p:cNvSpPr>
            <a:spLocks noGrp="1"/>
          </p:cNvSpPr>
          <p:nvPr>
            <p:ph type="sldNum" sz="quarter" idx="4294967295"/>
          </p:nvPr>
        </p:nvSpPr>
        <p:spPr/>
        <p:txBody>
          <a:bodyPr/>
          <a:lstStyle/>
          <a:p>
            <a:fld id="{1A50396C-FE02-4311-B322-68675A4BE6A3}" type="datetime1">
              <a:rPr lang="en-US" smtClean="0"/>
              <a:pPr/>
              <a:t>10/25/2017</a:t>
            </a:fld>
            <a:r>
              <a:rPr lang="en-US" smtClean="0"/>
              <a:t> … </a:t>
            </a:r>
            <a:fld id="{E77C2DE5-39DB-4C4F-BE89-18CE69556DED}" type="slidenum">
              <a:rPr lang="en-US" smtClean="0"/>
              <a:pPr/>
              <a:t>130</a:t>
            </a:fld>
            <a:endParaRPr lang="en-US" dirty="0"/>
          </a:p>
        </p:txBody>
      </p:sp>
    </p:spTree>
    <p:extLst>
      <p:ext uri="{BB962C8B-B14F-4D97-AF65-F5344CB8AC3E}">
        <p14:creationId xmlns:p14="http://schemas.microsoft.com/office/powerpoint/2010/main" val="368384552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161" y="204953"/>
            <a:ext cx="9147175" cy="1103586"/>
          </a:xfrm>
        </p:spPr>
        <p:txBody>
          <a:bodyPr/>
          <a:lstStyle/>
          <a:p>
            <a:pPr algn="ctr"/>
            <a:r>
              <a:rPr lang="en-US" sz="6000" dirty="0">
                <a:solidFill>
                  <a:srgbClr val="C00000"/>
                </a:solidFill>
                <a:latin typeface="Cambria" panose="02040503050406030204" pitchFamily="18" charset="0"/>
              </a:rPr>
              <a:t>Resources</a:t>
            </a:r>
            <a:endParaRPr lang="en-US" dirty="0">
              <a:solidFill>
                <a:srgbClr val="C00000"/>
              </a:solidFill>
              <a:latin typeface="Cambria" panose="02040503050406030204" pitchFamily="18" charset="0"/>
            </a:endParaRPr>
          </a:p>
        </p:txBody>
      </p:sp>
      <p:sp>
        <p:nvSpPr>
          <p:cNvPr id="3" name="Content Placeholder 2"/>
          <p:cNvSpPr>
            <a:spLocks noGrp="1"/>
          </p:cNvSpPr>
          <p:nvPr>
            <p:ph idx="1"/>
          </p:nvPr>
        </p:nvSpPr>
        <p:spPr>
          <a:xfrm>
            <a:off x="399099" y="1261245"/>
            <a:ext cx="9147175" cy="5316847"/>
          </a:xfrm>
        </p:spPr>
        <p:txBody>
          <a:bodyPr>
            <a:normAutofit lnSpcReduction="10000"/>
          </a:bodyPr>
          <a:lstStyle/>
          <a:p>
            <a:pPr>
              <a:lnSpc>
                <a:spcPct val="90000"/>
              </a:lnSpc>
              <a:buClr>
                <a:srgbClr val="33CCCC"/>
              </a:buClr>
              <a:buSzPct val="99000"/>
              <a:buFont typeface="Lucida Sans Unicode" pitchFamily="34" charset="0"/>
              <a:buChar char="‣"/>
            </a:pPr>
            <a:r>
              <a:rPr lang="en-US" sz="2800" b="1" dirty="0">
                <a:latin typeface="Cambria" panose="02040503050406030204" pitchFamily="18" charset="0"/>
                <a:cs typeface="Arial" pitchFamily="34" charset="0"/>
              </a:rPr>
              <a:t>Technical Assistance </a:t>
            </a:r>
          </a:p>
          <a:p>
            <a:pPr lvl="1">
              <a:lnSpc>
                <a:spcPct val="90000"/>
              </a:lnSpc>
              <a:buClr>
                <a:srgbClr val="33CCCC"/>
              </a:buClr>
              <a:buSzPct val="99000"/>
              <a:buFont typeface="Lucida Sans Unicode" pitchFamily="34" charset="0"/>
              <a:buChar char="‣"/>
            </a:pPr>
            <a:r>
              <a:rPr lang="en-US" sz="2800" dirty="0">
                <a:latin typeface="Cambria" panose="02040503050406030204" pitchFamily="18" charset="0"/>
                <a:cs typeface="Arial" pitchFamily="34" charset="0"/>
              </a:rPr>
              <a:t>Call: 202.274.4457</a:t>
            </a:r>
          </a:p>
          <a:p>
            <a:pPr lvl="1">
              <a:lnSpc>
                <a:spcPct val="90000"/>
              </a:lnSpc>
              <a:buClr>
                <a:srgbClr val="33CCCC"/>
              </a:buClr>
              <a:buSzPct val="99000"/>
              <a:buFont typeface="Lucida Sans Unicode" pitchFamily="34" charset="0"/>
              <a:buChar char="‣"/>
            </a:pPr>
            <a:r>
              <a:rPr lang="en-US" sz="2800" dirty="0">
                <a:latin typeface="Cambria" panose="02040503050406030204" pitchFamily="18" charset="0"/>
                <a:cs typeface="Arial" pitchFamily="34" charset="0"/>
              </a:rPr>
              <a:t>Email: niwap@wcl.american.edu</a:t>
            </a:r>
          </a:p>
          <a:p>
            <a:pPr>
              <a:lnSpc>
                <a:spcPct val="90000"/>
              </a:lnSpc>
              <a:buClr>
                <a:srgbClr val="33CCCC"/>
              </a:buClr>
              <a:buSzPct val="99000"/>
              <a:buFont typeface="Lucida Sans Unicode" pitchFamily="34" charset="0"/>
              <a:buChar char="‣"/>
            </a:pPr>
            <a:r>
              <a:rPr lang="en-US" sz="2800" b="1" dirty="0">
                <a:latin typeface="Cambria" panose="02040503050406030204" pitchFamily="18" charset="0"/>
                <a:cs typeface="Arial" pitchFamily="34" charset="0"/>
              </a:rPr>
              <a:t>Materials on U visa and Immigrant Victims Legal Rights</a:t>
            </a:r>
          </a:p>
          <a:p>
            <a:pPr lvl="1">
              <a:lnSpc>
                <a:spcPct val="90000"/>
              </a:lnSpc>
              <a:buClr>
                <a:srgbClr val="33CCCC"/>
              </a:buClr>
              <a:buSzPct val="99000"/>
              <a:buFont typeface="Lucida Sans Unicode" pitchFamily="34" charset="0"/>
              <a:buChar char="‣"/>
            </a:pPr>
            <a:r>
              <a:rPr lang="en-US" sz="2800" dirty="0">
                <a:latin typeface="Cambria" panose="02040503050406030204" pitchFamily="18" charset="0"/>
                <a:cs typeface="Arial" pitchFamily="34" charset="0"/>
              </a:rPr>
              <a:t>Visit </a:t>
            </a:r>
            <a:r>
              <a:rPr lang="en-US" sz="2800" dirty="0">
                <a:latin typeface="Cambria" panose="02040503050406030204" pitchFamily="18" charset="0"/>
                <a:cs typeface="Arial" pitchFamily="34" charset="0"/>
                <a:hlinkClick r:id="rId3"/>
              </a:rPr>
              <a:t>http://niwaplibrary.wcl.american.edu</a:t>
            </a:r>
            <a:endParaRPr lang="en-US" sz="2800" dirty="0">
              <a:latin typeface="Cambria" panose="02040503050406030204" pitchFamily="18" charset="0"/>
              <a:cs typeface="Arial" pitchFamily="34" charset="0"/>
            </a:endParaRPr>
          </a:p>
          <a:p>
            <a:pPr lvl="1">
              <a:lnSpc>
                <a:spcPct val="90000"/>
              </a:lnSpc>
              <a:buClr>
                <a:srgbClr val="33CCCC"/>
              </a:buClr>
              <a:buSzPct val="99000"/>
              <a:buFont typeface="Lucida Sans Unicode" pitchFamily="34" charset="0"/>
              <a:buChar char="‣"/>
            </a:pPr>
            <a:r>
              <a:rPr lang="en-US" sz="2800" dirty="0">
                <a:latin typeface="Cambria" panose="02040503050406030204" pitchFamily="18" charset="0"/>
                <a:cs typeface="Arial" pitchFamily="34" charset="0"/>
              </a:rPr>
              <a:t>U Visa Certification Toolkit </a:t>
            </a:r>
          </a:p>
          <a:p>
            <a:pPr lvl="1">
              <a:lnSpc>
                <a:spcPct val="90000"/>
              </a:lnSpc>
              <a:buClr>
                <a:srgbClr val="33CCCC"/>
              </a:buClr>
              <a:buSzPct val="99000"/>
              <a:buFont typeface="Lucida Sans Unicode" pitchFamily="34" charset="0"/>
              <a:buChar char="‣"/>
            </a:pPr>
            <a:r>
              <a:rPr lang="en-US" sz="2800" dirty="0">
                <a:latin typeface="Cambria" panose="02040503050406030204" pitchFamily="18" charset="0"/>
                <a:cs typeface="Arial" pitchFamily="34" charset="0"/>
              </a:rPr>
              <a:t>DHS Answers to Law Enforcement Reasons for Not Certifying</a:t>
            </a:r>
          </a:p>
          <a:p>
            <a:pPr lvl="1">
              <a:lnSpc>
                <a:spcPct val="90000"/>
              </a:lnSpc>
              <a:buClr>
                <a:srgbClr val="33CCCC"/>
              </a:buClr>
              <a:buSzPct val="99000"/>
              <a:buFont typeface="Lucida Sans Unicode" pitchFamily="34" charset="0"/>
              <a:buChar char="‣"/>
            </a:pPr>
            <a:r>
              <a:rPr lang="en-US" sz="2800" dirty="0">
                <a:latin typeface="Cambria" panose="02040503050406030204" pitchFamily="18" charset="0"/>
                <a:cs typeface="Arial" pitchFamily="34" charset="0"/>
              </a:rPr>
              <a:t>USCIS Q &amp; A on U Visa Certification</a:t>
            </a:r>
          </a:p>
          <a:p>
            <a:pPr lvl="1">
              <a:lnSpc>
                <a:spcPct val="90000"/>
              </a:lnSpc>
              <a:buClr>
                <a:srgbClr val="33CCCC"/>
              </a:buClr>
              <a:buSzPct val="99000"/>
              <a:buFont typeface="Lucida Sans Unicode" pitchFamily="34" charset="0"/>
              <a:buChar char="‣"/>
            </a:pPr>
            <a:r>
              <a:rPr lang="en-US" sz="2800" dirty="0">
                <a:latin typeface="Cambria" panose="02040503050406030204" pitchFamily="18" charset="0"/>
                <a:cs typeface="Arial" pitchFamily="34" charset="0"/>
              </a:rPr>
              <a:t>Roll call training videos</a:t>
            </a:r>
          </a:p>
          <a:p>
            <a:pPr lvl="1">
              <a:lnSpc>
                <a:spcPct val="90000"/>
              </a:lnSpc>
              <a:buClr>
                <a:srgbClr val="33CCCC"/>
              </a:buClr>
              <a:buSzPct val="99000"/>
              <a:buFont typeface="Lucida Sans Unicode" pitchFamily="34" charset="0"/>
              <a:buChar char="‣"/>
            </a:pPr>
            <a:r>
              <a:rPr lang="en-US" sz="2800" dirty="0">
                <a:latin typeface="Cambria" panose="02040503050406030204" pitchFamily="18" charset="0"/>
                <a:cs typeface="Arial" pitchFamily="34" charset="0"/>
              </a:rPr>
              <a:t>All available at: </a:t>
            </a:r>
            <a:r>
              <a:rPr lang="en-US" sz="2800" dirty="0">
                <a:latin typeface="Cambria" panose="02040503050406030204" pitchFamily="18" charset="0"/>
                <a:cs typeface="Arial" pitchFamily="34" charset="0"/>
                <a:hlinkClick r:id="rId4"/>
              </a:rPr>
              <a:t>www.http://niwap.org/lawenforcement</a:t>
            </a:r>
            <a:r>
              <a:rPr lang="en-US" sz="2800" dirty="0">
                <a:latin typeface="Cambria" panose="02040503050406030204" pitchFamily="18" charset="0"/>
                <a:cs typeface="Arial" pitchFamily="34" charset="0"/>
              </a:rPr>
              <a:t> </a:t>
            </a:r>
          </a:p>
          <a:p>
            <a:endParaRPr lang="en-US" dirty="0">
              <a:latin typeface="Cambria" panose="02040503050406030204" pitchFamily="18" charset="0"/>
            </a:endParaRPr>
          </a:p>
        </p:txBody>
      </p:sp>
      <p:sp>
        <p:nvSpPr>
          <p:cNvPr id="4" name="TextBox 3"/>
          <p:cNvSpPr txBox="1"/>
          <p:nvPr/>
        </p:nvSpPr>
        <p:spPr>
          <a:xfrm>
            <a:off x="2721168" y="7017749"/>
            <a:ext cx="5552501"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131</a:t>
            </a:fld>
            <a:endParaRPr lang="en-US" altLang="en-US" dirty="0">
              <a:solidFill>
                <a:schemeClr val="bg1"/>
              </a:solidFill>
            </a:endParaRPr>
          </a:p>
        </p:txBody>
      </p:sp>
    </p:spTree>
    <p:extLst>
      <p:ext uri="{BB962C8B-B14F-4D97-AF65-F5344CB8AC3E}">
        <p14:creationId xmlns:p14="http://schemas.microsoft.com/office/powerpoint/2010/main" val="3601414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4" descr="C:\Documents and Settings\psaintfort\Local Settings\Temporary Internet Files\Content.IE5\Q7D7BSL7\MC900349996[1].wmf"/>
          <p:cNvPicPr>
            <a:picLocks noChangeAspect="1" noChangeArrowheads="1"/>
          </p:cNvPicPr>
          <p:nvPr/>
        </p:nvPicPr>
        <p:blipFill>
          <a:blip r:embed="rId3"/>
          <a:srcRect/>
          <a:stretch>
            <a:fillRect/>
          </a:stretch>
        </p:blipFill>
        <p:spPr bwMode="auto">
          <a:xfrm>
            <a:off x="6829428" y="3820772"/>
            <a:ext cx="1526299" cy="2245726"/>
          </a:xfrm>
          <a:prstGeom prst="rect">
            <a:avLst/>
          </a:prstGeom>
          <a:noFill/>
          <a:ln w="9525">
            <a:noFill/>
            <a:miter lim="800000"/>
            <a:headEnd/>
            <a:tailEnd/>
          </a:ln>
        </p:spPr>
      </p:pic>
      <p:sp>
        <p:nvSpPr>
          <p:cNvPr id="98306" name="Rectangle 2"/>
          <p:cNvSpPr>
            <a:spLocks noGrp="1"/>
          </p:cNvSpPr>
          <p:nvPr>
            <p:ph type="title"/>
          </p:nvPr>
        </p:nvSpPr>
        <p:spPr/>
        <p:txBody>
          <a:bodyPr>
            <a:normAutofit fontScale="90000"/>
          </a:bodyPr>
          <a:lstStyle/>
          <a:p>
            <a:pPr algn="ctr">
              <a:defRPr/>
            </a:pPr>
            <a:r>
              <a:rPr lang="en-US" sz="6000" dirty="0">
                <a:solidFill>
                  <a:srgbClr val="C00000"/>
                </a:solidFill>
                <a:effectLst>
                  <a:outerShdw blurRad="38100" dist="38100" dir="2700000" algn="tl">
                    <a:srgbClr val="000000">
                      <a:alpha val="43137"/>
                    </a:srgbClr>
                  </a:outerShdw>
                </a:effectLst>
                <a:latin typeface="Cambria" pitchFamily="18" charset="0"/>
                <a:ea typeface="ＭＳ Ｐゴシック" charset="-128"/>
              </a:rPr>
              <a:t>Evaluations</a:t>
            </a:r>
            <a:r>
              <a:rPr lang="en-US" sz="3600" dirty="0">
                <a:solidFill>
                  <a:schemeClr val="tx1"/>
                </a:solidFill>
                <a:effectLst>
                  <a:outerShdw blurRad="38100" dist="38100" dir="2700000" algn="tl">
                    <a:srgbClr val="000000">
                      <a:alpha val="43137"/>
                    </a:srgbClr>
                  </a:outerShdw>
                </a:effectLst>
                <a:latin typeface="Cambria" pitchFamily="18" charset="0"/>
                <a:ea typeface="ＭＳ Ｐゴシック" charset="-128"/>
              </a:rPr>
              <a:t/>
            </a:r>
            <a:br>
              <a:rPr lang="en-US" sz="3600" dirty="0">
                <a:solidFill>
                  <a:schemeClr val="tx1"/>
                </a:solidFill>
                <a:effectLst>
                  <a:outerShdw blurRad="38100" dist="38100" dir="2700000" algn="tl">
                    <a:srgbClr val="000000">
                      <a:alpha val="43137"/>
                    </a:srgbClr>
                  </a:outerShdw>
                </a:effectLst>
                <a:latin typeface="Cambria" pitchFamily="18" charset="0"/>
                <a:ea typeface="ＭＳ Ｐゴシック" charset="-128"/>
              </a:rPr>
            </a:br>
            <a:endParaRPr lang="en-US" sz="3600" dirty="0">
              <a:solidFill>
                <a:schemeClr val="tx1"/>
              </a:solidFill>
              <a:effectLst>
                <a:outerShdw blurRad="38100" dist="38100" dir="2700000" algn="tl">
                  <a:srgbClr val="000000">
                    <a:alpha val="43137"/>
                  </a:srgbClr>
                </a:outerShdw>
              </a:effectLst>
              <a:latin typeface="Cambria" pitchFamily="18" charset="0"/>
              <a:ea typeface="ＭＳ Ｐゴシック" charset="-128"/>
            </a:endParaRPr>
          </a:p>
        </p:txBody>
      </p:sp>
      <p:sp>
        <p:nvSpPr>
          <p:cNvPr id="98307" name="Rectangle 3"/>
          <p:cNvSpPr>
            <a:spLocks noGrp="1"/>
          </p:cNvSpPr>
          <p:nvPr>
            <p:ph idx="1"/>
          </p:nvPr>
        </p:nvSpPr>
        <p:spPr>
          <a:xfrm>
            <a:off x="383333" y="1762680"/>
            <a:ext cx="9147175" cy="4515864"/>
          </a:xfrm>
        </p:spPr>
        <p:txBody>
          <a:bodyPr/>
          <a:lstStyle/>
          <a:p>
            <a:pPr>
              <a:defRPr/>
            </a:pPr>
            <a:r>
              <a:rPr lang="en-US" sz="3600" dirty="0">
                <a:latin typeface="Cambria" pitchFamily="18" charset="0"/>
                <a:ea typeface="ＭＳ Ｐゴシック" charset="-128"/>
              </a:rPr>
              <a:t>Evaluations are in your training packet</a:t>
            </a:r>
          </a:p>
          <a:p>
            <a:pPr>
              <a:defRPr/>
            </a:pPr>
            <a:r>
              <a:rPr lang="en-US" sz="3600" dirty="0">
                <a:latin typeface="Cambria" pitchFamily="18" charset="0"/>
                <a:ea typeface="ＭＳ Ｐゴシック" charset="-128"/>
              </a:rPr>
              <a:t>Certificates</a:t>
            </a:r>
          </a:p>
        </p:txBody>
      </p:sp>
      <p:sp>
        <p:nvSpPr>
          <p:cNvPr id="108548" name="Slide Number Placeholder 3"/>
          <p:cNvSpPr>
            <a:spLocks noGrp="1"/>
          </p:cNvSpPr>
          <p:nvPr>
            <p:ph type="sldNum" sz="quarter" idx="11"/>
          </p:nvPr>
        </p:nvSpPr>
        <p:spPr bwMode="auto">
          <a:noFill/>
          <a:ln>
            <a:miter lim="800000"/>
            <a:headEnd/>
            <a:tailEnd/>
          </a:ln>
        </p:spPr>
        <p:txBody>
          <a:bodyPr/>
          <a:lstStyle/>
          <a:p>
            <a:fld id="{423118A2-0166-436C-85A9-29EDBD7268C9}" type="slidenum">
              <a:rPr lang="en-US" smtClean="0">
                <a:ea typeface="ＭＳ Ｐゴシック"/>
                <a:cs typeface="ＭＳ Ｐゴシック"/>
              </a:rPr>
              <a:pPr/>
              <a:t>132</a:t>
            </a:fld>
            <a:endParaRPr lang="en-US" dirty="0">
              <a:ea typeface="ＭＳ Ｐゴシック"/>
              <a:cs typeface="ＭＳ Ｐゴシック"/>
            </a:endParaRPr>
          </a:p>
        </p:txBody>
      </p:sp>
      <p:sp>
        <p:nvSpPr>
          <p:cNvPr id="2" name="TextBox 1"/>
          <p:cNvSpPr txBox="1"/>
          <p:nvPr/>
        </p:nvSpPr>
        <p:spPr>
          <a:xfrm>
            <a:off x="2677099" y="6995711"/>
            <a:ext cx="5387248"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238296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additive="base">
                                        <p:cTn id="7" dur="500" fill="hold"/>
                                        <p:tgtEl>
                                          <p:spTgt spid="98306"/>
                                        </p:tgtEl>
                                        <p:attrNameLst>
                                          <p:attrName>ppt_x</p:attrName>
                                        </p:attrNameLst>
                                      </p:cBhvr>
                                      <p:tavLst>
                                        <p:tav tm="0">
                                          <p:val>
                                            <p:strVal val="1+#ppt_w/2"/>
                                          </p:val>
                                        </p:tav>
                                        <p:tav tm="100000">
                                          <p:val>
                                            <p:strVal val="#ppt_x"/>
                                          </p:val>
                                        </p:tav>
                                      </p:tavLst>
                                    </p:anim>
                                    <p:anim calcmode="lin" valueType="num">
                                      <p:cBhvr additive="base">
                                        <p:cTn id="8" dur="500" fill="hold"/>
                                        <p:tgtEl>
                                          <p:spTgt spid="9830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8307">
                                            <p:txEl>
                                              <p:pRg st="0" end="0"/>
                                            </p:txEl>
                                          </p:spTgt>
                                        </p:tgtEl>
                                        <p:attrNameLst>
                                          <p:attrName>style.visibility</p:attrName>
                                        </p:attrNameLst>
                                      </p:cBhvr>
                                      <p:to>
                                        <p:strVal val="visible"/>
                                      </p:to>
                                    </p:set>
                                    <p:anim calcmode="lin" valueType="num">
                                      <p:cBhvr additive="base">
                                        <p:cTn id="11"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830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8307">
                                            <p:txEl>
                                              <p:pRg st="1" end="1"/>
                                            </p:txEl>
                                          </p:spTgt>
                                        </p:tgtEl>
                                        <p:attrNameLst>
                                          <p:attrName>style.visibility</p:attrName>
                                        </p:attrNameLst>
                                      </p:cBhvr>
                                      <p:to>
                                        <p:strVal val="visible"/>
                                      </p:to>
                                    </p:set>
                                    <p:anim calcmode="lin" valueType="num">
                                      <p:cBhvr additive="base">
                                        <p:cTn id="15" dur="500" fill="hold"/>
                                        <p:tgtEl>
                                          <p:spTgt spid="98307">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830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P spid="98307"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US" dirty="0">
                <a:solidFill>
                  <a:srgbClr val="C00000"/>
                </a:solidFill>
              </a:rPr>
              <a:t>Thank You!</a:t>
            </a:r>
          </a:p>
        </p:txBody>
      </p:sp>
      <p:sp>
        <p:nvSpPr>
          <p:cNvPr id="2" name="TextBox 1"/>
          <p:cNvSpPr txBox="1"/>
          <p:nvPr/>
        </p:nvSpPr>
        <p:spPr>
          <a:xfrm>
            <a:off x="2776251" y="7039782"/>
            <a:ext cx="5453349"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3" name="Slide Number Placeholder 2"/>
          <p:cNvSpPr>
            <a:spLocks noGrp="1"/>
          </p:cNvSpPr>
          <p:nvPr>
            <p:ph type="sldNum" sz="quarter" idx="11"/>
          </p:nvPr>
        </p:nvSpPr>
        <p:spPr/>
        <p:txBody>
          <a:bodyPr/>
          <a:lstStyle/>
          <a:p>
            <a:pPr>
              <a:defRPr/>
            </a:pPr>
            <a:fld id="{467BCD49-9957-4719-8A13-EC30D936773C}" type="slidenum">
              <a:rPr lang="en-US" altLang="en-US" smtClean="0">
                <a:solidFill>
                  <a:schemeClr val="bg1"/>
                </a:solidFill>
              </a:rPr>
              <a:pPr>
                <a:defRPr/>
              </a:pPr>
              <a:t>133</a:t>
            </a:fld>
            <a:endParaRPr lang="en-US" altLang="en-US" dirty="0">
              <a:solidFill>
                <a:schemeClr val="bg1"/>
              </a:solidFill>
            </a:endParaRPr>
          </a:p>
        </p:txBody>
      </p:sp>
    </p:spTree>
    <p:extLst>
      <p:ext uri="{BB962C8B-B14F-4D97-AF65-F5344CB8AC3E}">
        <p14:creationId xmlns:p14="http://schemas.microsoft.com/office/powerpoint/2010/main" val="1366870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p:cNvSpPr>
          <p:nvPr>
            <p:ph type="title"/>
          </p:nvPr>
        </p:nvSpPr>
        <p:spPr/>
        <p:txBody>
          <a:bodyPr wrap="square" numCol="1" anchorCtr="0" compatLnSpc="1">
            <a:prstTxWarp prst="textNoShape">
              <a:avLst/>
            </a:prstTxWarp>
            <a:normAutofit fontScale="90000"/>
          </a:bodyPr>
          <a:lstStyle/>
          <a:p>
            <a:pPr>
              <a:defRPr/>
            </a:pPr>
            <a:r>
              <a:rPr lang="en-US" altLang="en-US" sz="4400">
                <a:effectLst>
                  <a:outerShdw blurRad="38100" dist="38100" dir="2700000" algn="tl">
                    <a:srgbClr val="C0C0C0"/>
                  </a:outerShdw>
                </a:effectLst>
                <a:latin typeface="Cambria" charset="0"/>
              </a:rPr>
              <a:t>Coercive Control Over </a:t>
            </a:r>
            <a:br>
              <a:rPr lang="en-US" altLang="en-US" sz="4400">
                <a:effectLst>
                  <a:outerShdw blurRad="38100" dist="38100" dir="2700000" algn="tl">
                    <a:srgbClr val="C0C0C0"/>
                  </a:outerShdw>
                </a:effectLst>
                <a:latin typeface="Cambria" charset="0"/>
              </a:rPr>
            </a:br>
            <a:r>
              <a:rPr lang="en-US" altLang="en-US" sz="4400">
                <a:effectLst>
                  <a:outerShdw blurRad="38100" dist="38100" dir="2700000" algn="tl">
                    <a:srgbClr val="C0C0C0"/>
                  </a:outerShdw>
                </a:effectLst>
                <a:latin typeface="Cambria" charset="0"/>
              </a:rPr>
              <a:t>Immigration Status</a:t>
            </a:r>
          </a:p>
        </p:txBody>
      </p:sp>
      <p:sp>
        <p:nvSpPr>
          <p:cNvPr id="49155" name="Rectangle 3"/>
          <p:cNvSpPr>
            <a:spLocks noGrp="1"/>
          </p:cNvSpPr>
          <p:nvPr>
            <p:ph idx="1"/>
          </p:nvPr>
        </p:nvSpPr>
        <p:spPr/>
        <p:txBody>
          <a:bodyPr/>
          <a:lstStyle/>
          <a:p>
            <a:r>
              <a:rPr lang="en-US" altLang="en-US">
                <a:ea typeface="ＭＳ Ｐゴシック" panose="020B0600070205080204" pitchFamily="34" charset="-128"/>
              </a:rPr>
              <a:t>Among abusive spouses who could have filed legal immigration papers for survivors:</a:t>
            </a:r>
          </a:p>
          <a:p>
            <a:pPr lvl="1"/>
            <a:r>
              <a:rPr lang="en-US" altLang="en-US">
                <a:ea typeface="ＭＳ Ｐゴシック" panose="020B0600070205080204" pitchFamily="34" charset="-128"/>
              </a:rPr>
              <a:t>72.3% never file immigration papers</a:t>
            </a:r>
          </a:p>
          <a:p>
            <a:pPr lvl="1"/>
            <a:r>
              <a:rPr lang="en-US" altLang="en-US">
                <a:ea typeface="ＭＳ Ｐゴシック" panose="020B0600070205080204" pitchFamily="34" charset="-128"/>
              </a:rPr>
              <a:t>The 27.7% who did file had a mean delay of </a:t>
            </a:r>
            <a:r>
              <a:rPr lang="en-US" altLang="en-US" b="1">
                <a:ea typeface="ＭＳ Ｐゴシック" panose="020B0600070205080204" pitchFamily="34" charset="-128"/>
              </a:rPr>
              <a:t>3.97 years</a:t>
            </a:r>
            <a:r>
              <a:rPr lang="en-US" altLang="en-US">
                <a:ea typeface="ＭＳ Ｐゴシック" panose="020B0600070205080204" pitchFamily="34" charset="-128"/>
              </a:rPr>
              <a:t>.</a:t>
            </a:r>
          </a:p>
          <a:p>
            <a:r>
              <a:rPr lang="en-US" altLang="en-US">
                <a:ea typeface="ＭＳ Ｐゴシック" panose="020B0600070205080204" pitchFamily="34" charset="-128"/>
              </a:rPr>
              <a:t>65% of immigrant survivors report some form of immigration related abuse (NIJ, 2003)</a:t>
            </a:r>
          </a:p>
          <a:p>
            <a:pPr>
              <a:buFont typeface="Arial" panose="020B0604020202020204" pitchFamily="34" charset="0"/>
              <a:buNone/>
            </a:pPr>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49156" name="TextBox 2"/>
          <p:cNvSpPr txBox="1">
            <a:spLocks noChangeArrowheads="1"/>
          </p:cNvSpPr>
          <p:nvPr/>
        </p:nvSpPr>
        <p:spPr bwMode="auto">
          <a:xfrm>
            <a:off x="670566" y="6233160"/>
            <a:ext cx="8974701"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1005840" rtl="0" eaLnBrk="1" fontAlgn="auto" latinLnBrk="0" hangingPunct="1">
              <a:lnSpc>
                <a:spcPct val="100000"/>
              </a:lnSpc>
              <a:spcBef>
                <a:spcPts val="0"/>
              </a:spcBef>
              <a:spcAft>
                <a:spcPts val="0"/>
              </a:spcAft>
              <a:buClrTx/>
              <a:buSzTx/>
              <a:buFontTx/>
              <a:buNone/>
              <a:tabLst/>
              <a:defRPr/>
            </a:pPr>
            <a:r>
              <a:rPr kumimoji="0" lang="en-US" altLang="en-US" sz="1320" b="0" i="0" u="none" strike="noStrike" kern="1200" cap="none" spc="0" normalizeH="0" baseline="0" noProof="0">
                <a:ln>
                  <a:noFill/>
                </a:ln>
                <a:solidFill>
                  <a:srgbClr val="292934"/>
                </a:solidFill>
                <a:effectLst/>
                <a:uLnTx/>
                <a:uFillTx/>
                <a:latin typeface="Cambria" panose="02040503050406030204" pitchFamily="18" charset="0"/>
                <a:ea typeface="ＭＳ Ｐゴシック"/>
                <a:cs typeface="Arial" panose="020B0604020202020204" pitchFamily="34" charset="0"/>
              </a:rPr>
              <a:t>*</a:t>
            </a:r>
            <a:r>
              <a:rPr kumimoji="0" lang="nn-NO" altLang="en-US" sz="1320" b="0" i="0" u="none" strike="noStrike" kern="1200" cap="none" spc="0" normalizeH="0" baseline="0" noProof="0">
                <a:ln>
                  <a:noFill/>
                </a:ln>
                <a:solidFill>
                  <a:srgbClr val="292934"/>
                </a:solidFill>
                <a:effectLst/>
                <a:uLnTx/>
                <a:uFillTx/>
                <a:latin typeface="Cambria" panose="02040503050406030204" pitchFamily="18" charset="0"/>
                <a:ea typeface="ＭＳ Ｐゴシック"/>
                <a:cs typeface="Arial" panose="020B0604020202020204" pitchFamily="34" charset="0"/>
              </a:rPr>
              <a:t>Edna Erez and Nawal Ammar, </a:t>
            </a:r>
            <a:r>
              <a:rPr kumimoji="0" lang="en-US" altLang="en-US" sz="1320" b="0" i="0" u="none" strike="noStrike" kern="1200" cap="none" spc="0" normalizeH="0" baseline="0" noProof="0">
                <a:ln>
                  <a:noFill/>
                </a:ln>
                <a:solidFill>
                  <a:srgbClr val="292934"/>
                </a:solidFill>
                <a:effectLst/>
                <a:uLnTx/>
                <a:uFillTx/>
                <a:latin typeface="Cambria" panose="02040503050406030204" pitchFamily="18" charset="0"/>
                <a:ea typeface="ＭＳ Ｐゴシック"/>
                <a:cs typeface="Arial" panose="020B0604020202020204" pitchFamily="34" charset="0"/>
              </a:rPr>
              <a:t>Violence Against Immigrant Women and Systemic Responses: An Exploratory Study (2003)</a:t>
            </a:r>
          </a:p>
        </p:txBody>
      </p:sp>
      <p:sp>
        <p:nvSpPr>
          <p:cNvPr id="4915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41724898" indent="-41221978">
              <a:defRPr>
                <a:solidFill>
                  <a:schemeClr val="tx1"/>
                </a:solidFill>
                <a:latin typeface="Arial" panose="020B0604020202020204" pitchFamily="34" charset="0"/>
                <a:cs typeface="Arial" panose="020B0604020202020204" pitchFamily="34" charset="0"/>
              </a:defRPr>
            </a:lvl2pPr>
            <a:lvl3pPr marL="1257300" indent="-251460">
              <a:defRPr>
                <a:solidFill>
                  <a:schemeClr val="tx1"/>
                </a:solidFill>
                <a:latin typeface="Arial" panose="020B0604020202020204" pitchFamily="34" charset="0"/>
                <a:cs typeface="Arial" panose="020B0604020202020204" pitchFamily="34" charset="0"/>
              </a:defRPr>
            </a:lvl3pPr>
            <a:lvl4pPr marL="1760220" indent="-251460">
              <a:defRPr>
                <a:solidFill>
                  <a:schemeClr val="tx1"/>
                </a:solidFill>
                <a:latin typeface="Arial" panose="020B0604020202020204" pitchFamily="34" charset="0"/>
                <a:cs typeface="Arial" panose="020B0604020202020204" pitchFamily="34" charset="0"/>
              </a:defRPr>
            </a:lvl4pPr>
            <a:lvl5pPr marL="2263140" indent="-251460">
              <a:defRPr>
                <a:solidFill>
                  <a:schemeClr val="tx1"/>
                </a:solidFill>
                <a:latin typeface="Arial" panose="020B0604020202020204" pitchFamily="34" charset="0"/>
                <a:cs typeface="Arial" panose="020B0604020202020204" pitchFamily="34" charset="0"/>
              </a:defRPr>
            </a:lvl5pPr>
            <a:lvl6pPr marL="276606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6898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7190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7482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05840" rtl="0" eaLnBrk="1" fontAlgn="base" latinLnBrk="0" hangingPunct="1">
              <a:lnSpc>
                <a:spcPct val="100000"/>
              </a:lnSpc>
              <a:spcBef>
                <a:spcPct val="0"/>
              </a:spcBef>
              <a:spcAft>
                <a:spcPct val="0"/>
              </a:spcAft>
              <a:buClrTx/>
              <a:buSzTx/>
              <a:buFontTx/>
              <a:buNone/>
              <a:tabLst/>
              <a:defRPr/>
            </a:pPr>
            <a:r>
              <a:rPr kumimoji="0" lang="en-US" altLang="en-US" sz="1320" b="0" i="0" u="none" strike="noStrike" kern="1200" cap="none" spc="0" normalizeH="0" baseline="0" noProof="0">
                <a:ln>
                  <a:noFill/>
                </a:ln>
                <a:solidFill>
                  <a:srgbClr val="FFFFFF"/>
                </a:solidFill>
                <a:effectLst/>
                <a:uLnTx/>
                <a:uFillTx/>
                <a:latin typeface="Cambria" panose="02040503050406030204" pitchFamily="18" charset="0"/>
                <a:ea typeface="ＭＳ Ｐゴシック"/>
                <a:cs typeface="Arial" panose="020B0604020202020204" pitchFamily="34" charset="0"/>
              </a:rPr>
              <a:t>National Immigrant Women's Advocacy Project,  </a:t>
            </a:r>
          </a:p>
          <a:p>
            <a:pPr marL="0" marR="0" lvl="0" indent="0" algn="r" defTabSz="1005840" rtl="0" eaLnBrk="1" fontAlgn="base" latinLnBrk="0" hangingPunct="1">
              <a:lnSpc>
                <a:spcPct val="100000"/>
              </a:lnSpc>
              <a:spcBef>
                <a:spcPct val="0"/>
              </a:spcBef>
              <a:spcAft>
                <a:spcPct val="0"/>
              </a:spcAft>
              <a:buClrTx/>
              <a:buSzTx/>
              <a:buFontTx/>
              <a:buNone/>
              <a:tabLst/>
              <a:defRPr/>
            </a:pPr>
            <a:r>
              <a:rPr kumimoji="0" lang="en-US" altLang="en-US" sz="1320" b="0" i="0" u="none" strike="noStrike" kern="1200" cap="none" spc="0" normalizeH="0" baseline="0" noProof="0">
                <a:ln>
                  <a:noFill/>
                </a:ln>
                <a:solidFill>
                  <a:srgbClr val="FFFFFF"/>
                </a:solidFill>
                <a:effectLst/>
                <a:uLnTx/>
                <a:uFillTx/>
                <a:latin typeface="Cambria" panose="02040503050406030204" pitchFamily="18" charset="0"/>
                <a:ea typeface="ＭＳ Ｐゴシック"/>
                <a:cs typeface="Arial" panose="020B0604020202020204" pitchFamily="34" charset="0"/>
              </a:rPr>
              <a:t>American University Washington College of Law</a:t>
            </a:r>
          </a:p>
        </p:txBody>
      </p:sp>
      <p:sp>
        <p:nvSpPr>
          <p:cNvPr id="49158" name="Slide Number Placeholder 4"/>
          <p:cNvSpPr txBox="1">
            <a:spLocks/>
          </p:cNvSpPr>
          <p:nvPr/>
        </p:nvSpPr>
        <p:spPr bwMode="auto">
          <a:xfrm>
            <a:off x="7208520" y="7106287"/>
            <a:ext cx="234696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altLang="en-US" sz="1320" b="0" i="0" u="none" strike="noStrike" kern="1200" cap="none" spc="0" normalizeH="0" baseline="0" noProof="0">
                <a:ln>
                  <a:noFill/>
                </a:ln>
                <a:solidFill>
                  <a:srgbClr val="FFFFFF"/>
                </a:solidFill>
                <a:effectLst/>
                <a:uLnTx/>
                <a:uFillTx/>
                <a:latin typeface="Cambria" panose="02040503050406030204" pitchFamily="18" charset="0"/>
                <a:ea typeface="ＭＳ Ｐゴシック"/>
                <a:cs typeface="Arial" panose="020B0604020202020204" pitchFamily="34" charset="0"/>
              </a:rPr>
              <a:t>		</a:t>
            </a:r>
            <a:fld id="{9159C7C4-CFE6-4936-8B8A-3E7A1EA0396D}" type="slidenum">
              <a:rPr kumimoji="0" lang="en-US" altLang="en-US" sz="1320" b="0" i="0" u="none" strike="noStrike" kern="1200" cap="none" spc="0" normalizeH="0" baseline="0" noProof="0">
                <a:ln>
                  <a:noFill/>
                </a:ln>
                <a:solidFill>
                  <a:srgbClr val="FFFFFF"/>
                </a:solidFill>
                <a:effectLst/>
                <a:uLnTx/>
                <a:uFillTx/>
                <a:latin typeface="Cambria" panose="02040503050406030204" pitchFamily="18" charset="0"/>
                <a:ea typeface="ＭＳ Ｐゴシック"/>
                <a:cs typeface="Arial" panose="020B0604020202020204" pitchFamily="34" charset="0"/>
              </a:rPr>
              <a:pPr marL="0" marR="0" lvl="0" indent="0" algn="ctr" defTabSz="1005840" rtl="0" eaLnBrk="1" fontAlgn="auto" latinLnBrk="0" hangingPunct="1">
                <a:lnSpc>
                  <a:spcPct val="100000"/>
                </a:lnSpc>
                <a:spcBef>
                  <a:spcPts val="0"/>
                </a:spcBef>
                <a:spcAft>
                  <a:spcPts val="0"/>
                </a:spcAft>
                <a:buClrTx/>
                <a:buSzTx/>
                <a:buFontTx/>
                <a:buNone/>
                <a:tabLst/>
                <a:defRPr/>
              </a:pPr>
              <a:t>14</a:t>
            </a:fld>
            <a:endParaRPr kumimoji="0" lang="en-US" altLang="en-US" sz="1320" b="0" i="0" u="none" strike="noStrike" kern="1200" cap="none" spc="0" normalizeH="0" baseline="0" noProof="0">
              <a:ln>
                <a:noFill/>
              </a:ln>
              <a:solidFill>
                <a:srgbClr val="FFFFFF"/>
              </a:solidFill>
              <a:effectLst/>
              <a:uLnTx/>
              <a:uFillTx/>
              <a:latin typeface="Cambria" panose="02040503050406030204" pitchFamily="18" charset="0"/>
              <a:ea typeface="ＭＳ Ｐゴシック"/>
              <a:cs typeface="Arial" panose="020B0604020202020204" pitchFamily="34" charset="0"/>
            </a:endParaRPr>
          </a:p>
        </p:txBody>
      </p:sp>
    </p:spTree>
    <p:extLst>
      <p:ext uri="{BB962C8B-B14F-4D97-AF65-F5344CB8AC3E}">
        <p14:creationId xmlns:p14="http://schemas.microsoft.com/office/powerpoint/2010/main" val="1992627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p:cNvSpPr>
          <p:nvPr>
            <p:ph type="title"/>
          </p:nvPr>
        </p:nvSpPr>
        <p:spPr/>
        <p:txBody>
          <a:bodyPr wrap="square" numCol="1" anchorCtr="0" compatLnSpc="1">
            <a:prstTxWarp prst="textNoShape">
              <a:avLst/>
            </a:prstTxWarp>
            <a:normAutofit fontScale="90000"/>
          </a:bodyPr>
          <a:lstStyle/>
          <a:p>
            <a:pPr>
              <a:defRPr/>
            </a:pPr>
            <a:r>
              <a:rPr lang="en-US" altLang="en-US" sz="4400">
                <a:effectLst>
                  <a:outerShdw blurRad="38100" dist="38100" dir="2700000" algn="tl">
                    <a:srgbClr val="C0C0C0"/>
                  </a:outerShdw>
                </a:effectLst>
                <a:latin typeface="Cambria" charset="0"/>
              </a:rPr>
              <a:t>Connection Between Abuse and Control Over Immigration Status</a:t>
            </a:r>
          </a:p>
        </p:txBody>
      </p:sp>
      <p:sp>
        <p:nvSpPr>
          <p:cNvPr id="50179" name="Rectangle 3"/>
          <p:cNvSpPr>
            <a:spLocks noGrp="1"/>
          </p:cNvSpPr>
          <p:nvPr>
            <p:ph idx="1"/>
          </p:nvPr>
        </p:nvSpPr>
        <p:spPr/>
        <p:txBody>
          <a:bodyPr/>
          <a:lstStyle/>
          <a:p>
            <a:r>
              <a:rPr lang="en-US" altLang="en-US" smtClean="0">
                <a:ea typeface="ＭＳ Ｐゴシック" panose="020B0600070205080204" pitchFamily="34" charset="-128"/>
              </a:rPr>
              <a:t>Abuse rates among immigrant women </a:t>
            </a:r>
          </a:p>
          <a:p>
            <a:pPr lvl="1"/>
            <a:r>
              <a:rPr lang="en-US" altLang="en-US" smtClean="0">
                <a:ea typeface="ＭＳ Ｐゴシック" panose="020B0600070205080204" pitchFamily="34" charset="-128"/>
              </a:rPr>
              <a:t>Lifetime as high as 49.8%</a:t>
            </a:r>
          </a:p>
          <a:p>
            <a:pPr lvl="1"/>
            <a:r>
              <a:rPr lang="en-US" altLang="en-US" smtClean="0">
                <a:ea typeface="ＭＳ Ｐゴシック" panose="020B0600070205080204" pitchFamily="34" charset="-128"/>
              </a:rPr>
              <a:t>Those married to citizens and lawful permanent residents – 50.8%</a:t>
            </a:r>
          </a:p>
          <a:p>
            <a:pPr lvl="1"/>
            <a:r>
              <a:rPr lang="en-US" altLang="en-US" smtClean="0">
                <a:ea typeface="ＭＳ Ｐゴシック" panose="020B0600070205080204" pitchFamily="34" charset="-128"/>
              </a:rPr>
              <a:t>U.S. citizen spouse/ former spouse abuse rate rises to 59.5%</a:t>
            </a:r>
          </a:p>
          <a:p>
            <a:r>
              <a:rPr lang="en-US" altLang="en-US" smtClean="0">
                <a:ea typeface="ＭＳ Ｐゴシック" panose="020B0600070205080204" pitchFamily="34" charset="-128"/>
              </a:rPr>
              <a:t>Almost three times the national average</a:t>
            </a:r>
          </a:p>
        </p:txBody>
      </p:sp>
      <p:sp>
        <p:nvSpPr>
          <p:cNvPr id="50180" name="Footer Placeholder 3"/>
          <p:cNvSpPr>
            <a:spLocks noGrp="1"/>
          </p:cNvSpPr>
          <p:nvPr>
            <p:ph type="ftr" sz="quarter" idx="11"/>
          </p:nvPr>
        </p:nvSpPr>
        <p:spPr bwMode="auto">
          <a:xfrm>
            <a:off x="3352800" y="7106285"/>
            <a:ext cx="4023360" cy="401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41724898" indent="-41221978">
              <a:defRPr>
                <a:solidFill>
                  <a:schemeClr val="tx1"/>
                </a:solidFill>
                <a:latin typeface="Arial" panose="020B0604020202020204" pitchFamily="34" charset="0"/>
                <a:cs typeface="Arial" panose="020B0604020202020204" pitchFamily="34" charset="0"/>
              </a:defRPr>
            </a:lvl2pPr>
            <a:lvl3pPr marL="1257300" indent="-251460">
              <a:defRPr>
                <a:solidFill>
                  <a:schemeClr val="tx1"/>
                </a:solidFill>
                <a:latin typeface="Arial" panose="020B0604020202020204" pitchFamily="34" charset="0"/>
                <a:cs typeface="Arial" panose="020B0604020202020204" pitchFamily="34" charset="0"/>
              </a:defRPr>
            </a:lvl3pPr>
            <a:lvl4pPr marL="1760220" indent="-251460">
              <a:defRPr>
                <a:solidFill>
                  <a:schemeClr val="tx1"/>
                </a:solidFill>
                <a:latin typeface="Arial" panose="020B0604020202020204" pitchFamily="34" charset="0"/>
                <a:cs typeface="Arial" panose="020B0604020202020204" pitchFamily="34" charset="0"/>
              </a:defRPr>
            </a:lvl4pPr>
            <a:lvl5pPr marL="2263140" indent="-251460">
              <a:defRPr>
                <a:solidFill>
                  <a:schemeClr val="tx1"/>
                </a:solidFill>
                <a:latin typeface="Arial" panose="020B0604020202020204" pitchFamily="34" charset="0"/>
                <a:cs typeface="Arial" panose="020B0604020202020204" pitchFamily="34" charset="0"/>
              </a:defRPr>
            </a:lvl5pPr>
            <a:lvl6pPr marL="276606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6898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7190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74820" indent="-2514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dirty="0" smtClean="0">
                <a:solidFill>
                  <a:schemeClr val="bg1"/>
                </a:solidFill>
                <a:latin typeface="Cambria" panose="02040503050406030204" pitchFamily="18" charset="0"/>
              </a:rPr>
              <a:t>National Immigrant Women's Advocacy Project at the American University Washington College of Law</a:t>
            </a:r>
          </a:p>
        </p:txBody>
      </p:sp>
      <p:sp>
        <p:nvSpPr>
          <p:cNvPr id="50181" name="Slide Number Placeholder 4"/>
          <p:cNvSpPr txBox="1">
            <a:spLocks/>
          </p:cNvSpPr>
          <p:nvPr/>
        </p:nvSpPr>
        <p:spPr bwMode="auto">
          <a:xfrm>
            <a:off x="8130540" y="6987540"/>
            <a:ext cx="1592580" cy="52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320" dirty="0">
                <a:solidFill>
                  <a:schemeClr val="bg1"/>
                </a:solidFill>
                <a:latin typeface="Cambria" panose="02040503050406030204" pitchFamily="18" charset="0"/>
              </a:rPr>
              <a:t>		</a:t>
            </a:r>
          </a:p>
          <a:p>
            <a:pPr algn="ctr" eaLnBrk="1" hangingPunct="1"/>
            <a:r>
              <a:rPr lang="en-US" altLang="en-US" sz="1320" dirty="0">
                <a:solidFill>
                  <a:schemeClr val="bg1"/>
                </a:solidFill>
                <a:latin typeface="Cambria" panose="02040503050406030204" pitchFamily="18" charset="0"/>
              </a:rPr>
              <a:t>		</a:t>
            </a:r>
            <a:fld id="{18854B98-82B5-4F96-BC56-BAA0A4068332}" type="slidenum">
              <a:rPr lang="en-US" altLang="en-US" sz="1320">
                <a:solidFill>
                  <a:schemeClr val="bg1"/>
                </a:solidFill>
                <a:latin typeface="Cambria" panose="02040503050406030204" pitchFamily="18" charset="0"/>
              </a:rPr>
              <a:pPr algn="ctr" eaLnBrk="1" hangingPunct="1"/>
              <a:t>15</a:t>
            </a:fld>
            <a:endParaRPr lang="en-US" altLang="en-US" sz="1320" dirty="0">
              <a:solidFill>
                <a:schemeClr val="bg1"/>
              </a:solidFill>
              <a:latin typeface="Cambria" panose="02040503050406030204" pitchFamily="18" charset="0"/>
            </a:endParaRPr>
          </a:p>
        </p:txBody>
      </p:sp>
      <p:sp>
        <p:nvSpPr>
          <p:cNvPr id="2" name="Slide Number Placeholder 1"/>
          <p:cNvSpPr>
            <a:spLocks noGrp="1"/>
          </p:cNvSpPr>
          <p:nvPr>
            <p:ph type="sldNum" sz="quarter" idx="11"/>
          </p:nvPr>
        </p:nvSpPr>
        <p:spPr/>
        <p:txBody>
          <a:bodyPr/>
          <a:lstStyle/>
          <a:p>
            <a:fld id="{6A63AC35-3821-42BC-BDAE-2B923C128E1A}" type="slidenum">
              <a:rPr lang="en-US" altLang="en-US" smtClean="0"/>
              <a:pPr/>
              <a:t>15</a:t>
            </a:fld>
            <a:endParaRPr lang="en-US" altLang="en-US" dirty="0"/>
          </a:p>
        </p:txBody>
      </p:sp>
    </p:spTree>
    <p:extLst>
      <p:ext uri="{BB962C8B-B14F-4D97-AF65-F5344CB8AC3E}">
        <p14:creationId xmlns:p14="http://schemas.microsoft.com/office/powerpoint/2010/main" val="573340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5"/>
          <p:cNvSpPr>
            <a:spLocks noGrp="1"/>
          </p:cNvSpPr>
          <p:nvPr>
            <p:ph type="sldNum" sz="quarter" idx="11"/>
          </p:nvPr>
        </p:nvSpPr>
        <p:spPr bwMode="auto">
          <a:xfrm>
            <a:off x="7712078" y="7204075"/>
            <a:ext cx="2346325" cy="414338"/>
          </a:xfrm>
          <a:noFill/>
          <a:ln>
            <a:miter lim="800000"/>
            <a:headEnd/>
            <a:tailEnd/>
          </a:ln>
        </p:spPr>
        <p:txBody>
          <a:bodyPr/>
          <a:lstStyle/>
          <a:p>
            <a:fld id="{7AAF8840-1082-4BD9-A1D2-CF14935DB4A1}" type="slidenum">
              <a:rPr lang="en-US" smtClean="0">
                <a:ea typeface="ＭＳ Ｐゴシック"/>
                <a:cs typeface="ＭＳ Ｐゴシック"/>
              </a:rPr>
              <a:pPr/>
              <a:t>16</a:t>
            </a:fld>
            <a:endParaRPr lang="en-US" dirty="0">
              <a:ea typeface="ＭＳ Ｐゴシック"/>
              <a:cs typeface="ＭＳ Ｐゴシック"/>
            </a:endParaRPr>
          </a:p>
        </p:txBody>
      </p:sp>
      <p:sp>
        <p:nvSpPr>
          <p:cNvPr id="66562" name="Rectangle 2"/>
          <p:cNvSpPr>
            <a:spLocks noGrp="1"/>
          </p:cNvSpPr>
          <p:nvPr>
            <p:ph type="title" idx="4294967295"/>
          </p:nvPr>
        </p:nvSpPr>
        <p:spPr>
          <a:xfrm>
            <a:off x="614859" y="1103533"/>
            <a:ext cx="9147175" cy="4362450"/>
          </a:xfrm>
          <a:prstGeom prst="rect">
            <a:avLst/>
          </a:prstGeom>
        </p:spPr>
        <p:txBody>
          <a:bodyPr lIns="91429" tIns="45715" rIns="91429" bIns="45715"/>
          <a:lstStyle/>
          <a:p>
            <a:pPr algn="ctr">
              <a:defRPr/>
            </a:pPr>
            <a:r>
              <a:rPr lang="en-US" dirty="0">
                <a:solidFill>
                  <a:srgbClr val="C00000"/>
                </a:solidFill>
                <a:effectLst>
                  <a:outerShdw blurRad="38100" dist="38100" dir="2700000" algn="tl">
                    <a:srgbClr val="C0C0C0"/>
                  </a:outerShdw>
                </a:effectLst>
                <a:latin typeface="Cambria" pitchFamily="18" charset="0"/>
                <a:ea typeface="ＭＳ Ｐゴシック"/>
                <a:cs typeface="Arial" charset="0"/>
              </a:rPr>
              <a:t>What barriers and fears prevent immigrant victims from reporting crime?</a:t>
            </a:r>
            <a:br>
              <a:rPr lang="en-US" dirty="0">
                <a:solidFill>
                  <a:srgbClr val="C00000"/>
                </a:solidFill>
                <a:effectLst>
                  <a:outerShdw blurRad="38100" dist="38100" dir="2700000" algn="tl">
                    <a:srgbClr val="C0C0C0"/>
                  </a:outerShdw>
                </a:effectLst>
                <a:latin typeface="Cambria" pitchFamily="18" charset="0"/>
                <a:ea typeface="ＭＳ Ｐゴシック"/>
                <a:cs typeface="Arial" charset="0"/>
              </a:rPr>
            </a:br>
            <a:r>
              <a:rPr lang="en-US" dirty="0">
                <a:solidFill>
                  <a:srgbClr val="C00000"/>
                </a:solidFill>
                <a:effectLst>
                  <a:outerShdw blurRad="38100" dist="38100" dir="2700000" algn="tl">
                    <a:srgbClr val="C0C0C0"/>
                  </a:outerShdw>
                </a:effectLst>
                <a:latin typeface="Cambria" pitchFamily="18" charset="0"/>
                <a:ea typeface="ＭＳ Ｐゴシック"/>
                <a:cs typeface="Arial" charset="0"/>
              </a:rPr>
              <a:t/>
            </a:r>
            <a:br>
              <a:rPr lang="en-US" dirty="0">
                <a:solidFill>
                  <a:srgbClr val="C00000"/>
                </a:solidFill>
                <a:effectLst>
                  <a:outerShdw blurRad="38100" dist="38100" dir="2700000" algn="tl">
                    <a:srgbClr val="C0C0C0"/>
                  </a:outerShdw>
                </a:effectLst>
                <a:latin typeface="Cambria" pitchFamily="18" charset="0"/>
                <a:ea typeface="ＭＳ Ｐゴシック"/>
                <a:cs typeface="Arial" charset="0"/>
              </a:rPr>
            </a:br>
            <a:endParaRPr lang="en-US" dirty="0">
              <a:solidFill>
                <a:srgbClr val="C00000"/>
              </a:solidFill>
              <a:effectLst>
                <a:outerShdw blurRad="38100" dist="38100" dir="2700000" algn="tl">
                  <a:srgbClr val="C0C0C0"/>
                </a:outerShdw>
              </a:effectLst>
              <a:latin typeface="Cambria" pitchFamily="18" charset="0"/>
              <a:ea typeface="ＭＳ Ｐゴシック"/>
              <a:cs typeface="Arial" charset="0"/>
            </a:endParaRPr>
          </a:p>
        </p:txBody>
      </p:sp>
      <p:sp>
        <p:nvSpPr>
          <p:cNvPr id="2" name="TextBox 1"/>
          <p:cNvSpPr txBox="1"/>
          <p:nvPr/>
        </p:nvSpPr>
        <p:spPr>
          <a:xfrm>
            <a:off x="2555914" y="7027280"/>
            <a:ext cx="6059277" cy="492443"/>
          </a:xfrm>
          <a:prstGeom prst="rect">
            <a:avLst/>
          </a:prstGeom>
          <a:noFill/>
        </p:spPr>
        <p:txBody>
          <a:bodyPr wrap="square" rtlCol="0">
            <a:spAutoFit/>
          </a:bodyPr>
          <a:lstStyle/>
          <a:p>
            <a:pPr lvl="0" algn="ctr" fontAlgn="auto">
              <a:spcBef>
                <a:spcPts val="0"/>
              </a:spcBef>
              <a:spcAft>
                <a:spcPts val="0"/>
              </a:spcAft>
              <a:defRPr/>
            </a:pPr>
            <a:r>
              <a:rPr lang="en-US" sz="1300" dirty="0">
                <a:solidFill>
                  <a:srgbClr val="FFFFFF"/>
                </a:solidFill>
                <a:latin typeface="Cambria" pitchFamily="18" charset="0"/>
                <a:cs typeface="+mn-cs"/>
              </a:rPr>
              <a:t>National Immigrant Women's Advocacy Project at the American University Washington College of Law</a:t>
            </a:r>
          </a:p>
        </p:txBody>
      </p:sp>
    </p:spTree>
    <p:extLst>
      <p:ext uri="{BB962C8B-B14F-4D97-AF65-F5344CB8AC3E}">
        <p14:creationId xmlns:p14="http://schemas.microsoft.com/office/powerpoint/2010/main" val="187961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6000" dirty="0">
                <a:solidFill>
                  <a:srgbClr val="C00000"/>
                </a:solidFill>
                <a:latin typeface="Cambria"/>
                <a:cs typeface="Cambria"/>
              </a:rPr>
              <a:t>If they report…</a:t>
            </a:r>
          </a:p>
        </p:txBody>
      </p:sp>
      <p:sp>
        <p:nvSpPr>
          <p:cNvPr id="3" name="Content Placeholder 2"/>
          <p:cNvSpPr>
            <a:spLocks noGrp="1"/>
          </p:cNvSpPr>
          <p:nvPr>
            <p:ph idx="1"/>
          </p:nvPr>
        </p:nvSpPr>
        <p:spPr/>
        <p:txBody>
          <a:bodyPr>
            <a:normAutofit/>
          </a:bodyPr>
          <a:lstStyle/>
          <a:p>
            <a:pPr marL="0" indent="-457146"/>
            <a:r>
              <a:rPr lang="en-US" sz="4000" dirty="0">
                <a:latin typeface="Cambria" panose="02040503050406030204" pitchFamily="18" charset="0"/>
              </a:rPr>
              <a:t>They will be deported</a:t>
            </a:r>
          </a:p>
          <a:p>
            <a:pPr marL="0" indent="-457146"/>
            <a:r>
              <a:rPr lang="en-US" sz="4000" dirty="0">
                <a:latin typeface="Cambria" panose="02040503050406030204" pitchFamily="18" charset="0"/>
              </a:rPr>
              <a:t>Offender will </a:t>
            </a:r>
            <a:r>
              <a:rPr lang="en-US" sz="4000" dirty="0"/>
              <a:t>retaliate </a:t>
            </a:r>
          </a:p>
          <a:p>
            <a:pPr marL="891472" lvl="2" indent="-457146"/>
            <a:r>
              <a:rPr lang="en-US" dirty="0">
                <a:latin typeface="Cambria" panose="02040503050406030204" pitchFamily="18" charset="0"/>
              </a:rPr>
              <a:t>Harm them</a:t>
            </a:r>
          </a:p>
          <a:p>
            <a:pPr marL="891472" lvl="2" indent="-457146"/>
            <a:r>
              <a:rPr lang="en-US" dirty="0"/>
              <a:t>Harm family members, children</a:t>
            </a:r>
            <a:endParaRPr lang="en-US" dirty="0">
              <a:latin typeface="Cambria" panose="02040503050406030204" pitchFamily="18" charset="0"/>
            </a:endParaRPr>
          </a:p>
          <a:p>
            <a:pPr marL="0" indent="-457146"/>
            <a:r>
              <a:rPr lang="en-US" sz="4000" dirty="0">
                <a:latin typeface="Cambria" panose="02040503050406030204" pitchFamily="18" charset="0"/>
              </a:rPr>
              <a:t>Nothing will happen</a:t>
            </a:r>
          </a:p>
          <a:p>
            <a:pPr marL="0" indent="-457146"/>
            <a:r>
              <a:rPr lang="en-US" sz="4000" dirty="0"/>
              <a:t>Cannot communicate with officers</a:t>
            </a:r>
            <a:endParaRPr lang="en-US" sz="4000" dirty="0">
              <a:latin typeface="Cambria" panose="02040503050406030204" pitchFamily="18" charset="0"/>
            </a:endParaRPr>
          </a:p>
        </p:txBody>
      </p:sp>
      <p:sp>
        <p:nvSpPr>
          <p:cNvPr id="5" name="Rectangle 4"/>
          <p:cNvSpPr/>
          <p:nvPr/>
        </p:nvSpPr>
        <p:spPr>
          <a:xfrm>
            <a:off x="3043410" y="7029345"/>
            <a:ext cx="5029200" cy="492443"/>
          </a:xfrm>
          <a:prstGeom prst="rect">
            <a:avLst/>
          </a:prstGeom>
        </p:spPr>
        <p:txBody>
          <a:bodyPr>
            <a:spAutoFit/>
          </a:bodyPr>
          <a:lstStyle/>
          <a:p>
            <a:pPr lvl="0" algn="ctr" fontAlgn="auto">
              <a:spcBef>
                <a:spcPts val="0"/>
              </a:spcBef>
              <a:spcAft>
                <a:spcPts val="0"/>
              </a:spcAft>
              <a:defRPr/>
            </a:pPr>
            <a:r>
              <a:rPr lang="en-US" sz="1300" dirty="0">
                <a:solidFill>
                  <a:srgbClr val="FFFFFF"/>
                </a:solidFill>
                <a:latin typeface="Cambria" pitchFamily="18" charset="0"/>
                <a:cs typeface="+mn-cs"/>
              </a:rPr>
              <a:t>National Immigrant Women's Advocacy Project at the American University Washington College of Law</a:t>
            </a:r>
          </a:p>
        </p:txBody>
      </p:sp>
      <p:sp>
        <p:nvSpPr>
          <p:cNvPr id="4" name="Slide Number Placeholder 3"/>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17</a:t>
            </a:fld>
            <a:endParaRPr lang="en-US" altLang="en-US" dirty="0">
              <a:solidFill>
                <a:schemeClr val="bg1"/>
              </a:solidFill>
            </a:endParaRPr>
          </a:p>
        </p:txBody>
      </p:sp>
    </p:spTree>
    <p:extLst>
      <p:ext uri="{BB962C8B-B14F-4D97-AF65-F5344CB8AC3E}">
        <p14:creationId xmlns:p14="http://schemas.microsoft.com/office/powerpoint/2010/main" val="3789671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idx="4294967295"/>
          </p:nvPr>
        </p:nvSpPr>
        <p:spPr>
          <a:xfrm>
            <a:off x="502924" y="457473"/>
            <a:ext cx="9147175" cy="1071562"/>
          </a:xfrm>
          <a:prstGeom prst="rect">
            <a:avLst/>
          </a:prstGeom>
          <a:noFill/>
          <a:ln>
            <a:noFill/>
          </a:ln>
        </p:spPr>
        <p:txBody>
          <a:bodyPr lIns="101870" tIns="50935" rIns="101870" bIns="50935" anchor="ctr">
            <a:normAutofit/>
          </a:bodyPr>
          <a:lstStyle/>
          <a:p>
            <a:pPr algn="ctr">
              <a:defRPr/>
            </a:pPr>
            <a:r>
              <a:rPr lang="en-US" sz="4800" dirty="0">
                <a:solidFill>
                  <a:srgbClr val="C00000"/>
                </a:solidFill>
                <a:effectLst>
                  <a:outerShdw blurRad="38100" dist="38100" dir="2700000" algn="tl">
                    <a:srgbClr val="000000">
                      <a:alpha val="43137"/>
                    </a:srgbClr>
                  </a:outerShdw>
                </a:effectLst>
                <a:latin typeface="Cambria" pitchFamily="18" charset="0"/>
                <a:cs typeface="Arial" charset="0"/>
              </a:rPr>
              <a:t>Fears &amp; Misconceptions</a:t>
            </a:r>
          </a:p>
        </p:txBody>
      </p:sp>
      <p:sp>
        <p:nvSpPr>
          <p:cNvPr id="2" name="TextBox 1"/>
          <p:cNvSpPr txBox="1"/>
          <p:nvPr/>
        </p:nvSpPr>
        <p:spPr>
          <a:xfrm>
            <a:off x="502920" y="1713432"/>
            <a:ext cx="4693920" cy="5394045"/>
          </a:xfrm>
          <a:prstGeom prst="rect">
            <a:avLst/>
          </a:prstGeom>
          <a:noFill/>
        </p:spPr>
        <p:txBody>
          <a:bodyPr lIns="101858" tIns="50929" rIns="101858" bIns="50929">
            <a:spAutoFit/>
          </a:bodyPr>
          <a:lstStyle/>
          <a:p>
            <a:pPr marL="231693" indent="-231693" defTabSz="290411">
              <a:spcBef>
                <a:spcPts val="669"/>
              </a:spcBef>
              <a:buClr>
                <a:srgbClr val="00CCFF"/>
              </a:buClr>
              <a:buFontTx/>
              <a:buChar char="‣"/>
              <a:defRPr/>
            </a:pPr>
            <a:r>
              <a:rPr lang="en-US" sz="2800" dirty="0">
                <a:latin typeface="Cambria" pitchFamily="18" charset="0"/>
                <a:cs typeface="Arial" charset="0"/>
              </a:rPr>
              <a:t>Do not trust police/prosecutors</a:t>
            </a:r>
          </a:p>
          <a:p>
            <a:pPr marL="231693" indent="-231693" defTabSz="290411">
              <a:spcBef>
                <a:spcPts val="669"/>
              </a:spcBef>
              <a:buClr>
                <a:srgbClr val="00CCFF"/>
              </a:buClr>
              <a:buFontTx/>
              <a:buChar char="‣"/>
              <a:defRPr/>
            </a:pPr>
            <a:r>
              <a:rPr lang="en-US" sz="2800" dirty="0">
                <a:latin typeface="Cambria" pitchFamily="18" charset="0"/>
                <a:cs typeface="Arial" charset="0"/>
              </a:rPr>
              <a:t>Economic survival</a:t>
            </a:r>
          </a:p>
          <a:p>
            <a:pPr marL="231693" indent="-231693" defTabSz="290411">
              <a:spcBef>
                <a:spcPts val="669"/>
              </a:spcBef>
              <a:buClr>
                <a:srgbClr val="00CCFF"/>
              </a:buClr>
              <a:buFontTx/>
              <a:buChar char="‣"/>
              <a:defRPr/>
            </a:pPr>
            <a:r>
              <a:rPr lang="en-US" sz="2800" dirty="0">
                <a:latin typeface="Cambria" pitchFamily="18" charset="0"/>
                <a:cs typeface="Arial" charset="0"/>
              </a:rPr>
              <a:t>Pressures from both families</a:t>
            </a:r>
          </a:p>
          <a:p>
            <a:pPr marL="231693" indent="-231693" defTabSz="290411">
              <a:spcBef>
                <a:spcPts val="669"/>
              </a:spcBef>
              <a:buClr>
                <a:srgbClr val="00CCFF"/>
              </a:buClr>
              <a:buFontTx/>
              <a:buChar char="‣"/>
              <a:defRPr/>
            </a:pPr>
            <a:r>
              <a:rPr lang="en-US" sz="2800" dirty="0">
                <a:latin typeface="Cambria" pitchFamily="18" charset="0"/>
                <a:cs typeface="Arial" charset="0"/>
              </a:rPr>
              <a:t>Fear of abandoning the home/community</a:t>
            </a:r>
          </a:p>
          <a:p>
            <a:pPr marL="231693" indent="-231693" defTabSz="290411">
              <a:spcBef>
                <a:spcPts val="669"/>
              </a:spcBef>
              <a:buClr>
                <a:srgbClr val="00CCFF"/>
              </a:buClr>
              <a:buFontTx/>
              <a:buChar char="‣"/>
              <a:defRPr/>
            </a:pPr>
            <a:r>
              <a:rPr lang="en-US" sz="2800" dirty="0">
                <a:latin typeface="Cambria" pitchFamily="18" charset="0"/>
                <a:cs typeface="Arial" charset="0"/>
              </a:rPr>
              <a:t>Fear of losing children</a:t>
            </a:r>
          </a:p>
          <a:p>
            <a:pPr marL="231693" indent="-231693" defTabSz="290411">
              <a:spcBef>
                <a:spcPts val="446"/>
              </a:spcBef>
              <a:buClr>
                <a:srgbClr val="33CCCC"/>
              </a:buClr>
              <a:buFont typeface="Lucida Sans Unicode" pitchFamily="34" charset="0"/>
              <a:buChar char="‣"/>
              <a:defRPr/>
            </a:pPr>
            <a:r>
              <a:rPr lang="en-US" sz="2800" dirty="0">
                <a:latin typeface="Cambria" pitchFamily="18" charset="0"/>
                <a:cs typeface="Arial" charset="0"/>
              </a:rPr>
              <a:t>Religious factors </a:t>
            </a:r>
          </a:p>
          <a:p>
            <a:pPr marL="231693" indent="-231693" defTabSz="290411">
              <a:spcBef>
                <a:spcPts val="446"/>
              </a:spcBef>
              <a:buClr>
                <a:srgbClr val="33CCCC"/>
              </a:buClr>
              <a:buFont typeface="Lucida Sans Unicode" pitchFamily="34" charset="0"/>
              <a:buChar char="‣"/>
              <a:defRPr/>
            </a:pPr>
            <a:r>
              <a:rPr lang="en-US" sz="2800" dirty="0">
                <a:latin typeface="Cambria" pitchFamily="18" charset="0"/>
                <a:cs typeface="Arial" charset="0"/>
              </a:rPr>
              <a:t>Fear of unknown</a:t>
            </a:r>
          </a:p>
          <a:p>
            <a:pPr marL="231693" indent="-231693" defTabSz="290411">
              <a:spcBef>
                <a:spcPts val="669"/>
              </a:spcBef>
              <a:buClr>
                <a:srgbClr val="00CCFF"/>
              </a:buClr>
              <a:buFontTx/>
              <a:buChar char="‣"/>
              <a:defRPr/>
            </a:pPr>
            <a:endParaRPr lang="en-US" sz="2800" dirty="0">
              <a:latin typeface="Cambria" pitchFamily="18" charset="0"/>
              <a:cs typeface="Arial" charset="0"/>
            </a:endParaRPr>
          </a:p>
        </p:txBody>
      </p:sp>
      <p:sp>
        <p:nvSpPr>
          <p:cNvPr id="5" name="TextBox 4"/>
          <p:cNvSpPr txBox="1"/>
          <p:nvPr/>
        </p:nvSpPr>
        <p:spPr>
          <a:xfrm>
            <a:off x="5448300" y="1755712"/>
            <a:ext cx="4358640" cy="3857727"/>
          </a:xfrm>
          <a:prstGeom prst="rect">
            <a:avLst/>
          </a:prstGeom>
          <a:noFill/>
        </p:spPr>
        <p:txBody>
          <a:bodyPr lIns="101858" tIns="50929" rIns="101858" bIns="50929">
            <a:spAutoFit/>
          </a:bodyPr>
          <a:lstStyle/>
          <a:p>
            <a:pPr marL="231693" indent="-231693" defTabSz="290411">
              <a:spcBef>
                <a:spcPts val="446"/>
              </a:spcBef>
              <a:buClr>
                <a:srgbClr val="33CCCC"/>
              </a:buClr>
              <a:buFont typeface="Lucida Sans Unicode" pitchFamily="34" charset="0"/>
              <a:buChar char="‣"/>
              <a:defRPr/>
            </a:pPr>
            <a:r>
              <a:rPr lang="en-US" sz="2800" dirty="0" smtClean="0">
                <a:latin typeface="Cambria" pitchFamily="18" charset="0"/>
                <a:cs typeface="Arial" charset="0"/>
              </a:rPr>
              <a:t>Fear of deportation</a:t>
            </a:r>
          </a:p>
          <a:p>
            <a:pPr marL="231693" indent="-231693" defTabSz="290411">
              <a:spcBef>
                <a:spcPts val="446"/>
              </a:spcBef>
              <a:buClr>
                <a:srgbClr val="33CCCC"/>
              </a:buClr>
              <a:buFont typeface="Lucida Sans Unicode" pitchFamily="34" charset="0"/>
              <a:buChar char="‣"/>
              <a:defRPr/>
            </a:pPr>
            <a:r>
              <a:rPr lang="en-US" sz="2800" dirty="0" smtClean="0">
                <a:latin typeface="Cambria" pitchFamily="18" charset="0"/>
                <a:cs typeface="Arial" charset="0"/>
              </a:rPr>
              <a:t>Dangers </a:t>
            </a:r>
            <a:r>
              <a:rPr lang="en-US" sz="2800" dirty="0">
                <a:latin typeface="Cambria" pitchFamily="18" charset="0"/>
                <a:cs typeface="Arial" charset="0"/>
              </a:rPr>
              <a:t>in the home country 			</a:t>
            </a:r>
          </a:p>
          <a:p>
            <a:pPr marL="739635" lvl="1" indent="-231693" defTabSz="290411">
              <a:spcBef>
                <a:spcPts val="446"/>
              </a:spcBef>
              <a:buClr>
                <a:srgbClr val="33CCCC"/>
              </a:buClr>
              <a:buFont typeface="Lucida Sans Unicode" pitchFamily="34" charset="0"/>
              <a:buChar char="‣"/>
              <a:defRPr/>
            </a:pPr>
            <a:r>
              <a:rPr lang="en-US" sz="2800" dirty="0">
                <a:latin typeface="Cambria" pitchFamily="18" charset="0"/>
                <a:cs typeface="Arial" charset="0"/>
              </a:rPr>
              <a:t>Retaliation</a:t>
            </a:r>
          </a:p>
          <a:p>
            <a:pPr marL="739635" lvl="1" indent="-231693" defTabSz="290411">
              <a:spcBef>
                <a:spcPts val="446"/>
              </a:spcBef>
              <a:buClr>
                <a:srgbClr val="33CCCC"/>
              </a:buClr>
              <a:buFont typeface="Lucida Sans Unicode" pitchFamily="34" charset="0"/>
              <a:buChar char="‣"/>
              <a:defRPr/>
            </a:pPr>
            <a:r>
              <a:rPr lang="en-US" sz="2800" dirty="0">
                <a:latin typeface="Cambria" pitchFamily="18" charset="0"/>
                <a:cs typeface="Arial" charset="0"/>
              </a:rPr>
              <a:t>Ostracism</a:t>
            </a:r>
          </a:p>
          <a:p>
            <a:pPr marL="739635" lvl="1" indent="-231693" defTabSz="290411">
              <a:spcBef>
                <a:spcPts val="446"/>
              </a:spcBef>
              <a:buClr>
                <a:srgbClr val="33CCCC"/>
              </a:buClr>
              <a:buFont typeface="Lucida Sans Unicode" pitchFamily="34" charset="0"/>
              <a:buChar char="‣"/>
              <a:defRPr/>
            </a:pPr>
            <a:r>
              <a:rPr lang="en-US" sz="2800" dirty="0">
                <a:latin typeface="Cambria" pitchFamily="18" charset="0"/>
                <a:cs typeface="Arial" charset="0"/>
              </a:rPr>
              <a:t>Police</a:t>
            </a:r>
          </a:p>
          <a:p>
            <a:pPr marL="739635" lvl="1" indent="-231693" defTabSz="290411">
              <a:spcBef>
                <a:spcPts val="446"/>
              </a:spcBef>
              <a:buClr>
                <a:srgbClr val="33CCCC"/>
              </a:buClr>
              <a:buFont typeface="Lucida Sans Unicode" pitchFamily="34" charset="0"/>
              <a:buChar char="‣"/>
              <a:defRPr/>
            </a:pPr>
            <a:r>
              <a:rPr lang="en-US" sz="2800" dirty="0">
                <a:latin typeface="Cambria" pitchFamily="18" charset="0"/>
                <a:cs typeface="Arial" charset="0"/>
              </a:rPr>
              <a:t>Political instability</a:t>
            </a:r>
          </a:p>
          <a:p>
            <a:pPr marL="739635" lvl="1" indent="-231693" defTabSz="290411">
              <a:spcBef>
                <a:spcPts val="446"/>
              </a:spcBef>
              <a:buClr>
                <a:srgbClr val="33CCCC"/>
              </a:buClr>
              <a:buFont typeface="Lucida Sans Unicode" pitchFamily="34" charset="0"/>
              <a:buChar char="‣"/>
              <a:defRPr/>
            </a:pPr>
            <a:r>
              <a:rPr lang="en-US" sz="2800" dirty="0">
                <a:latin typeface="Cambria" pitchFamily="18" charset="0"/>
                <a:cs typeface="Arial" charset="0"/>
              </a:rPr>
              <a:t>Gender barriers</a:t>
            </a:r>
          </a:p>
        </p:txBody>
      </p:sp>
      <p:sp>
        <p:nvSpPr>
          <p:cNvPr id="3" name="TextBox 2"/>
          <p:cNvSpPr txBox="1"/>
          <p:nvPr/>
        </p:nvSpPr>
        <p:spPr>
          <a:xfrm>
            <a:off x="2644052" y="7107477"/>
            <a:ext cx="5805889"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3A1E813A-9B15-4EB2-B959-A6DE746F25CC}" type="slidenum">
              <a:rPr lang="en-US" altLang="en-US" smtClean="0">
                <a:solidFill>
                  <a:schemeClr val="bg1"/>
                </a:solidFill>
              </a:rPr>
              <a:pPr>
                <a:defRPr/>
              </a:pPr>
              <a:t>18</a:t>
            </a:fld>
            <a:endParaRPr lang="en-US" altLang="en-US" dirty="0">
              <a:solidFill>
                <a:schemeClr val="bg1"/>
              </a:solidFill>
            </a:endParaRPr>
          </a:p>
        </p:txBody>
      </p:sp>
    </p:spTree>
    <p:extLst>
      <p:ext uri="{BB962C8B-B14F-4D97-AF65-F5344CB8AC3E}">
        <p14:creationId xmlns:p14="http://schemas.microsoft.com/office/powerpoint/2010/main" val="284091863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802" y="336965"/>
            <a:ext cx="9147175" cy="1870513"/>
          </a:xfrm>
        </p:spPr>
        <p:txBody>
          <a:bodyPr anchor="ctr"/>
          <a:lstStyle/>
          <a:p>
            <a:r>
              <a:rPr lang="en-US" dirty="0"/>
              <a:t>Major Challenges in  working with Immigrant Victims of Crime</a:t>
            </a:r>
          </a:p>
        </p:txBody>
      </p:sp>
      <p:sp>
        <p:nvSpPr>
          <p:cNvPr id="3" name="Content Placeholder 2"/>
          <p:cNvSpPr>
            <a:spLocks noGrp="1"/>
          </p:cNvSpPr>
          <p:nvPr>
            <p:ph idx="1"/>
          </p:nvPr>
        </p:nvSpPr>
        <p:spPr>
          <a:xfrm>
            <a:off x="383334" y="2655595"/>
            <a:ext cx="9147175" cy="3812136"/>
          </a:xfrm>
        </p:spPr>
        <p:txBody>
          <a:bodyPr>
            <a:normAutofit fontScale="92500" lnSpcReduction="20000"/>
          </a:bodyPr>
          <a:lstStyle/>
          <a:p>
            <a:pPr marL="636535" indent="-514290">
              <a:buFont typeface="+mj-lt"/>
              <a:buAutoNum type="arabicPeriod"/>
            </a:pPr>
            <a:r>
              <a:rPr lang="en-US" sz="4000" dirty="0"/>
              <a:t> Fear of Deportation </a:t>
            </a:r>
          </a:p>
          <a:p>
            <a:pPr marL="636535" indent="-514290">
              <a:buFont typeface="+mj-lt"/>
              <a:buAutoNum type="arabicPeriod"/>
            </a:pPr>
            <a:r>
              <a:rPr lang="en-US" sz="4000" dirty="0"/>
              <a:t>Language</a:t>
            </a:r>
          </a:p>
          <a:p>
            <a:pPr marL="636535" indent="-514290">
              <a:buFont typeface="+mj-lt"/>
              <a:buAutoNum type="arabicPeriod"/>
            </a:pPr>
            <a:r>
              <a:rPr lang="en-US" sz="4000" dirty="0"/>
              <a:t>Lack of knowledge of legal rights </a:t>
            </a:r>
          </a:p>
          <a:p>
            <a:pPr marL="636535" indent="-514290">
              <a:buFont typeface="+mj-lt"/>
              <a:buAutoNum type="arabicPeriod"/>
            </a:pPr>
            <a:r>
              <a:rPr lang="en-US" sz="4000" dirty="0"/>
              <a:t>Do not trust that police/prosecutors will help them</a:t>
            </a:r>
          </a:p>
          <a:p>
            <a:pPr marL="636535" indent="-514290">
              <a:buFont typeface="+mj-lt"/>
              <a:buAutoNum type="arabicPeriod"/>
            </a:pPr>
            <a:r>
              <a:rPr lang="en-US" sz="4000" dirty="0"/>
              <a:t>Lack of reporting and/or cooperation as the case moves forward</a:t>
            </a:r>
          </a:p>
        </p:txBody>
      </p:sp>
      <p:sp>
        <p:nvSpPr>
          <p:cNvPr id="4" name="TextBox 3"/>
          <p:cNvSpPr txBox="1"/>
          <p:nvPr/>
        </p:nvSpPr>
        <p:spPr>
          <a:xfrm>
            <a:off x="2456762" y="7149947"/>
            <a:ext cx="6158429"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7" name="Rectangle 6"/>
          <p:cNvSpPr/>
          <p:nvPr/>
        </p:nvSpPr>
        <p:spPr>
          <a:xfrm>
            <a:off x="9180878" y="7280755"/>
            <a:ext cx="699261" cy="246221"/>
          </a:xfrm>
          <a:prstGeom prst="rect">
            <a:avLst/>
          </a:prstGeom>
        </p:spPr>
        <p:txBody>
          <a:bodyPr wrap="square">
            <a:spAutoFit/>
          </a:bodyPr>
          <a:lstStyle/>
          <a:p>
            <a:r>
              <a:rPr lang="en-US" sz="1000" dirty="0">
                <a:solidFill>
                  <a:schemeClr val="bg1"/>
                </a:solidFill>
              </a:rPr>
              <a:t>14</a:t>
            </a:r>
          </a:p>
        </p:txBody>
      </p:sp>
      <p:sp>
        <p:nvSpPr>
          <p:cNvPr id="5" name="Slide Number Placeholder 4"/>
          <p:cNvSpPr>
            <a:spLocks noGrp="1"/>
          </p:cNvSpPr>
          <p:nvPr>
            <p:ph type="sldNum" sz="quarter" idx="11"/>
          </p:nvPr>
        </p:nvSpPr>
        <p:spPr>
          <a:xfrm>
            <a:off x="7441710" y="7196961"/>
            <a:ext cx="2346960" cy="413808"/>
          </a:xfrm>
        </p:spPr>
        <p:txBody>
          <a:bodyPr/>
          <a:lstStyle/>
          <a:p>
            <a:pPr>
              <a:defRPr/>
            </a:pPr>
            <a:endParaRPr lang="en-US" altLang="en-US" dirty="0">
              <a:solidFill>
                <a:schemeClr val="bg1"/>
              </a:solidFill>
            </a:endParaRPr>
          </a:p>
        </p:txBody>
      </p:sp>
    </p:spTree>
    <p:extLst>
      <p:ext uri="{BB962C8B-B14F-4D97-AF65-F5344CB8AC3E}">
        <p14:creationId xmlns:p14="http://schemas.microsoft.com/office/powerpoint/2010/main" val="1525380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prstGeom prst="rect">
            <a:avLst/>
          </a:prstGeom>
        </p:spPr>
        <p:txBody>
          <a:bodyPr>
            <a:normAutofit fontScale="90000"/>
          </a:bodyPr>
          <a:lstStyle/>
          <a:p>
            <a:r>
              <a:rPr lang="en-US" sz="2500" dirty="0">
                <a:solidFill>
                  <a:schemeClr val="tx1"/>
                </a:solidFill>
                <a:latin typeface="Cambria" pitchFamily="18" charset="0"/>
                <a:ea typeface="ＭＳ Ｐゴシック"/>
                <a:cs typeface="Arial" charset="0"/>
              </a:rPr>
              <a:t/>
            </a:r>
            <a:br>
              <a:rPr lang="en-US" sz="2500" dirty="0">
                <a:solidFill>
                  <a:schemeClr val="tx1"/>
                </a:solidFill>
                <a:latin typeface="Cambria" pitchFamily="18" charset="0"/>
                <a:ea typeface="ＭＳ Ｐゴシック"/>
                <a:cs typeface="Arial" charset="0"/>
              </a:rPr>
            </a:br>
            <a:r>
              <a:rPr lang="en-US" sz="2500" dirty="0">
                <a:solidFill>
                  <a:schemeClr val="tx1"/>
                </a:solidFill>
                <a:latin typeface="Cambria" pitchFamily="18" charset="0"/>
                <a:ea typeface="ＭＳ Ｐゴシック"/>
                <a:cs typeface="Arial" charset="0"/>
              </a:rPr>
              <a:t/>
            </a:r>
            <a:br>
              <a:rPr lang="en-US" sz="2500" dirty="0">
                <a:solidFill>
                  <a:schemeClr val="tx1"/>
                </a:solidFill>
                <a:latin typeface="Cambria" pitchFamily="18" charset="0"/>
                <a:ea typeface="ＭＳ Ｐゴシック"/>
                <a:cs typeface="Arial" charset="0"/>
              </a:rPr>
            </a:br>
            <a:r>
              <a:rPr lang="en-US" sz="2500" dirty="0">
                <a:solidFill>
                  <a:schemeClr val="tx1"/>
                </a:solidFill>
                <a:latin typeface="Arial" charset="0"/>
                <a:ea typeface="ＭＳ Ｐゴシック"/>
                <a:cs typeface="Arial" charset="0"/>
              </a:rPr>
              <a:t/>
            </a:r>
            <a:br>
              <a:rPr lang="en-US" sz="2500" dirty="0">
                <a:solidFill>
                  <a:schemeClr val="tx1"/>
                </a:solidFill>
                <a:latin typeface="Arial" charset="0"/>
                <a:ea typeface="ＭＳ Ｐゴシック"/>
                <a:cs typeface="Arial" charset="0"/>
              </a:rPr>
            </a:br>
            <a:endParaRPr lang="en-US" sz="2500" dirty="0">
              <a:solidFill>
                <a:schemeClr val="tx1"/>
              </a:solidFill>
              <a:latin typeface="Arial" charset="0"/>
              <a:ea typeface="ＭＳ Ｐゴシック"/>
              <a:cs typeface="Arial" charset="0"/>
            </a:endParaRPr>
          </a:p>
        </p:txBody>
      </p:sp>
      <p:sp>
        <p:nvSpPr>
          <p:cNvPr id="3" name="Content Placeholder 2"/>
          <p:cNvSpPr>
            <a:spLocks noGrp="1"/>
          </p:cNvSpPr>
          <p:nvPr>
            <p:ph idx="1"/>
          </p:nvPr>
        </p:nvSpPr>
        <p:spPr>
          <a:xfrm>
            <a:off x="430630" y="1276355"/>
            <a:ext cx="9147175" cy="5144083"/>
          </a:xfrm>
        </p:spPr>
        <p:txBody>
          <a:bodyPr/>
          <a:lstStyle/>
          <a:p>
            <a:pPr marL="122244" indent="0" algn="ctr">
              <a:buNone/>
            </a:pPr>
            <a:r>
              <a:rPr lang="en-US" sz="3200" b="1" dirty="0">
                <a:solidFill>
                  <a:schemeClr val="accent4"/>
                </a:solidFill>
                <a:latin typeface="Cambria" panose="02040503050406030204" pitchFamily="18" charset="0"/>
              </a:rPr>
              <a:t>This project was supported by Grant No. 2014-TA-AX-K030 awarded by the Office on Violence Against Women, U.S. Department of Justice. The opinions, findings, conclusions and recommendations expressed in this publication are those of the author and do not necessarily reflect the view of the Department of Justice, Office on Violence Against </a:t>
            </a:r>
            <a:r>
              <a:rPr lang="en-US" sz="3200" b="1" dirty="0" err="1" smtClean="0">
                <a:solidFill>
                  <a:schemeClr val="accent4"/>
                </a:solidFill>
                <a:latin typeface="Cambria" panose="02040503050406030204" pitchFamily="18" charset="0"/>
              </a:rPr>
              <a:t>Wome</a:t>
            </a:r>
            <a:endParaRPr lang="en-US" sz="3200" b="1" dirty="0">
              <a:solidFill>
                <a:schemeClr val="accent4"/>
              </a:solidFill>
              <a:latin typeface="Cambria" panose="02040503050406030204" pitchFamily="18" charset="0"/>
            </a:endParaRPr>
          </a:p>
        </p:txBody>
      </p:sp>
      <p:sp>
        <p:nvSpPr>
          <p:cNvPr id="12290" name="Slide Number Placeholder 3"/>
          <p:cNvSpPr>
            <a:spLocks noGrp="1"/>
          </p:cNvSpPr>
          <p:nvPr>
            <p:ph type="sldNum" sz="quarter" idx="11"/>
          </p:nvPr>
        </p:nvSpPr>
        <p:spPr bwMode="auto">
          <a:noFill/>
          <a:ln>
            <a:miter lim="800000"/>
            <a:headEnd/>
            <a:tailEnd/>
          </a:ln>
        </p:spPr>
        <p:txBody>
          <a:bodyPr/>
          <a:lstStyle/>
          <a:p>
            <a:fld id="{B857AFEB-1946-4B1D-935D-FB1DCD6A5FE3}" type="slidenum">
              <a:rPr lang="en-US" smtClean="0">
                <a:ea typeface="ＭＳ Ｐゴシック"/>
                <a:cs typeface="ＭＳ Ｐゴシック"/>
              </a:rPr>
              <a:pPr/>
              <a:t>2</a:t>
            </a:fld>
            <a:endParaRPr lang="en-US" dirty="0">
              <a:ea typeface="ＭＳ Ｐゴシック"/>
              <a:cs typeface="ＭＳ Ｐゴシック"/>
            </a:endParaRPr>
          </a:p>
        </p:txBody>
      </p:sp>
      <p:sp>
        <p:nvSpPr>
          <p:cNvPr id="2" name="TextBox 1"/>
          <p:cNvSpPr txBox="1"/>
          <p:nvPr/>
        </p:nvSpPr>
        <p:spPr>
          <a:xfrm>
            <a:off x="2622014" y="7203867"/>
            <a:ext cx="5221996"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1587602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849" y="1184775"/>
            <a:ext cx="8549640" cy="1666028"/>
          </a:xfrm>
        </p:spPr>
        <p:txBody>
          <a:bodyPr>
            <a:normAutofit/>
          </a:bodyPr>
          <a:lstStyle/>
          <a:p>
            <a:r>
              <a:rPr lang="en-US" sz="6000" dirty="0"/>
              <a:t>Language Access</a:t>
            </a:r>
          </a:p>
        </p:txBody>
      </p:sp>
      <p:sp>
        <p:nvSpPr>
          <p:cNvPr id="3" name="Subtitle 2"/>
          <p:cNvSpPr>
            <a:spLocks noGrp="1"/>
          </p:cNvSpPr>
          <p:nvPr>
            <p:ph type="subTitle" idx="1"/>
          </p:nvPr>
        </p:nvSpPr>
        <p:spPr>
          <a:xfrm>
            <a:off x="1445698" y="3379602"/>
            <a:ext cx="7040880" cy="1986280"/>
          </a:xfrm>
        </p:spPr>
        <p:txBody>
          <a:bodyPr>
            <a:normAutofit fontScale="92500" lnSpcReduction="10000"/>
          </a:bodyPr>
          <a:lstStyle/>
          <a:p>
            <a:r>
              <a:rPr lang="en-US" dirty="0">
                <a:solidFill>
                  <a:schemeClr val="tx1"/>
                </a:solidFill>
              </a:rPr>
              <a:t>Best Practices to successfully investigate and prosecute cases involving non-English speaking victims</a:t>
            </a:r>
          </a:p>
        </p:txBody>
      </p:sp>
      <p:sp>
        <p:nvSpPr>
          <p:cNvPr id="4" name="TextBox 3"/>
          <p:cNvSpPr txBox="1"/>
          <p:nvPr/>
        </p:nvSpPr>
        <p:spPr>
          <a:xfrm>
            <a:off x="2610998" y="7094863"/>
            <a:ext cx="554148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6" name="Slide Number Placeholder 5"/>
          <p:cNvSpPr>
            <a:spLocks noGrp="1"/>
          </p:cNvSpPr>
          <p:nvPr>
            <p:ph type="sldNum" sz="quarter" idx="11"/>
          </p:nvPr>
        </p:nvSpPr>
        <p:spPr>
          <a:xfrm>
            <a:off x="7430694" y="7260117"/>
            <a:ext cx="2346960" cy="413808"/>
          </a:xfrm>
        </p:spPr>
        <p:txBody>
          <a:bodyPr/>
          <a:lstStyle/>
          <a:p>
            <a:pPr>
              <a:defRPr/>
            </a:pPr>
            <a:fld id="{467BCD49-9957-4719-8A13-EC30D936773C}" type="slidenum">
              <a:rPr lang="en-US" altLang="en-US" smtClean="0">
                <a:solidFill>
                  <a:schemeClr val="bg1"/>
                </a:solidFill>
              </a:rPr>
              <a:pPr>
                <a:defRPr/>
              </a:pPr>
              <a:t>20</a:t>
            </a:fld>
            <a:endParaRPr lang="en-US" altLang="en-US" dirty="0">
              <a:solidFill>
                <a:schemeClr val="bg1"/>
              </a:solidFill>
            </a:endParaRPr>
          </a:p>
        </p:txBody>
      </p:sp>
    </p:spTree>
    <p:extLst>
      <p:ext uri="{BB962C8B-B14F-4D97-AF65-F5344CB8AC3E}">
        <p14:creationId xmlns:p14="http://schemas.microsoft.com/office/powerpoint/2010/main" val="1304908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7828-3667-43D7-8976-65236BA81164}"/>
              </a:ext>
            </a:extLst>
          </p:cNvPr>
          <p:cNvSpPr>
            <a:spLocks noGrp="1"/>
          </p:cNvSpPr>
          <p:nvPr>
            <p:ph type="title"/>
          </p:nvPr>
        </p:nvSpPr>
        <p:spPr>
          <a:xfrm>
            <a:off x="901065" y="1895115"/>
            <a:ext cx="8549640" cy="1498283"/>
          </a:xfrm>
        </p:spPr>
        <p:txBody>
          <a:bodyPr>
            <a:normAutofit fontScale="90000"/>
          </a:bodyPr>
          <a:lstStyle/>
          <a:p>
            <a:r>
              <a:rPr lang="en-US" dirty="0" smtClean="0"/>
              <a:t>What Countries Do immigrants in your jurisdiction come from?</a:t>
            </a:r>
            <a:endParaRPr lang="en-US" dirty="0"/>
          </a:p>
        </p:txBody>
      </p:sp>
      <p:pic>
        <p:nvPicPr>
          <p:cNvPr id="7" name="Picture 6">
            <a:extLst>
              <a:ext uri="{FF2B5EF4-FFF2-40B4-BE49-F238E27FC236}">
                <a16:creationId xmlns:a16="http://schemas.microsoft.com/office/drawing/2014/main" id="{DDA7D933-83A1-4CE1-A10D-3E636DDE1D6F}"/>
              </a:ext>
            </a:extLst>
          </p:cNvPr>
          <p:cNvPicPr>
            <a:picLocks noChangeAspect="1"/>
          </p:cNvPicPr>
          <p:nvPr/>
        </p:nvPicPr>
        <p:blipFill>
          <a:blip r:embed="rId2"/>
          <a:stretch>
            <a:fillRect/>
          </a:stretch>
        </p:blipFill>
        <p:spPr>
          <a:xfrm>
            <a:off x="3604260" y="4474821"/>
            <a:ext cx="3143250" cy="1634490"/>
          </a:xfrm>
          <a:prstGeom prst="rect">
            <a:avLst/>
          </a:prstGeom>
        </p:spPr>
      </p:pic>
      <p:sp>
        <p:nvSpPr>
          <p:cNvPr id="3" name="Text Placeholder 2">
            <a:extLst>
              <a:ext uri="{FF2B5EF4-FFF2-40B4-BE49-F238E27FC236}">
                <a16:creationId xmlns:a16="http://schemas.microsoft.com/office/drawing/2014/main" id="{514D57E1-06D1-494B-9478-9A3E638CA9FE}"/>
              </a:ext>
            </a:extLst>
          </p:cNvPr>
          <p:cNvSpPr>
            <a:spLocks noGrp="1"/>
          </p:cNvSpPr>
          <p:nvPr>
            <p:ph type="body" idx="1"/>
          </p:nvPr>
        </p:nvSpPr>
        <p:spPr>
          <a:xfrm>
            <a:off x="1005840" y="4459106"/>
            <a:ext cx="8549640" cy="1650206"/>
          </a:xfrm>
        </p:spPr>
        <p:txBody>
          <a:bodyPr/>
          <a:lstStyle/>
          <a:p>
            <a:endParaRPr lang="en-US" dirty="0"/>
          </a:p>
        </p:txBody>
      </p:sp>
      <p:sp>
        <p:nvSpPr>
          <p:cNvPr id="4" name="Footer Placeholder 3">
            <a:extLst>
              <a:ext uri="{FF2B5EF4-FFF2-40B4-BE49-F238E27FC236}">
                <a16:creationId xmlns:a16="http://schemas.microsoft.com/office/drawing/2014/main" id="{D8CE19A5-14A0-4F82-8315-F1385E9500AF}"/>
              </a:ext>
            </a:extLst>
          </p:cNvPr>
          <p:cNvSpPr>
            <a:spLocks noGrp="1"/>
          </p:cNvSpPr>
          <p:nvPr>
            <p:ph type="ftr" sz="quarter" idx="10"/>
          </p:nvPr>
        </p:nvSpPr>
        <p:spPr/>
        <p:txBody>
          <a:bodyPr/>
          <a:lstStyle/>
          <a:p>
            <a:pPr>
              <a:defRPr/>
            </a:pPr>
            <a:r>
              <a:rPr lang="en-US"/>
              <a:t>National Immigrant Women's Advocacy Project at the American University Washington College of Law</a:t>
            </a:r>
          </a:p>
        </p:txBody>
      </p:sp>
      <p:sp>
        <p:nvSpPr>
          <p:cNvPr id="5" name="Slide Number Placeholder 4">
            <a:extLst>
              <a:ext uri="{FF2B5EF4-FFF2-40B4-BE49-F238E27FC236}">
                <a16:creationId xmlns:a16="http://schemas.microsoft.com/office/drawing/2014/main" id="{DE6BFC5A-8E90-494E-970D-B588BFD511FF}"/>
              </a:ext>
            </a:extLst>
          </p:cNvPr>
          <p:cNvSpPr>
            <a:spLocks noGrp="1"/>
          </p:cNvSpPr>
          <p:nvPr>
            <p:ph type="sldNum" sz="quarter" idx="11"/>
          </p:nvPr>
        </p:nvSpPr>
        <p:spPr/>
        <p:txBody>
          <a:bodyPr/>
          <a:lstStyle/>
          <a:p>
            <a:fld id="{6237224E-C997-4B22-927C-C432D6D08463}" type="slidenum">
              <a:rPr lang="en-US" altLang="en-US" smtClean="0"/>
              <a:pPr/>
              <a:t>21</a:t>
            </a:fld>
            <a:endParaRPr lang="en-US" altLang="en-US" dirty="0"/>
          </a:p>
        </p:txBody>
      </p:sp>
      <p:sp>
        <p:nvSpPr>
          <p:cNvPr id="6" name="Rectangle 5">
            <a:extLst>
              <a:ext uri="{FF2B5EF4-FFF2-40B4-BE49-F238E27FC236}">
                <a16:creationId xmlns:a16="http://schemas.microsoft.com/office/drawing/2014/main" id="{E3EA3FAD-6448-47B3-B713-E2408589AD5B}"/>
              </a:ext>
            </a:extLst>
          </p:cNvPr>
          <p:cNvSpPr/>
          <p:nvPr/>
        </p:nvSpPr>
        <p:spPr>
          <a:xfrm>
            <a:off x="2514600" y="3378369"/>
            <a:ext cx="5029200" cy="549381"/>
          </a:xfrm>
          <a:prstGeom prst="rect">
            <a:avLst/>
          </a:prstGeom>
        </p:spPr>
        <p:txBody>
          <a:bodyPr>
            <a:spAutoFit/>
          </a:bodyPr>
          <a:lstStyle/>
          <a:p>
            <a:endParaRPr lang="en-US" sz="2970" dirty="0"/>
          </a:p>
        </p:txBody>
      </p:sp>
    </p:spTree>
    <p:extLst>
      <p:ext uri="{BB962C8B-B14F-4D97-AF65-F5344CB8AC3E}">
        <p14:creationId xmlns:p14="http://schemas.microsoft.com/office/powerpoint/2010/main" val="37704717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Rafaela replace the following two slides with Illinois information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r>
              <a:rPr lang="en-US" smtClean="0"/>
              <a:t>08/06/2014 …</a:t>
            </a:r>
            <a:r>
              <a:rPr lang="en-US" altLang="en-US" smtClean="0">
                <a:solidFill>
                  <a:schemeClr val="bg1"/>
                </a:solidFill>
              </a:rPr>
              <a:t> </a:t>
            </a:r>
            <a:fld id="{4B342A12-00A5-4F57-9E97-D8C83B8EA008}" type="slidenum">
              <a:rPr lang="en-US" altLang="en-US" smtClean="0">
                <a:solidFill>
                  <a:schemeClr val="bg1"/>
                </a:solidFill>
              </a:rPr>
              <a:pPr>
                <a:defRPr/>
              </a:pPr>
              <a:t>22</a:t>
            </a:fld>
            <a:endParaRPr lang="en-US" altLang="en-US">
              <a:solidFill>
                <a:schemeClr val="bg1"/>
              </a:solidFill>
            </a:endParaRPr>
          </a:p>
        </p:txBody>
      </p:sp>
    </p:spTree>
    <p:extLst>
      <p:ext uri="{BB962C8B-B14F-4D97-AF65-F5344CB8AC3E}">
        <p14:creationId xmlns:p14="http://schemas.microsoft.com/office/powerpoint/2010/main" val="417962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a:xfrm>
            <a:off x="543906" y="480290"/>
            <a:ext cx="8878141" cy="594752"/>
          </a:xfrm>
        </p:spPr>
        <p:txBody>
          <a:bodyPr>
            <a:noAutofit/>
          </a:bodyPr>
          <a:lstStyle/>
          <a:p>
            <a:r>
              <a:rPr lang="en-US" altLang="en-US" sz="3495" dirty="0">
                <a:ea typeface="ＭＳ Ｐゴシック" panose="020B0600070205080204" pitchFamily="34" charset="-128"/>
                <a:cs typeface="Arial" panose="020B0604020202020204" pitchFamily="34" charset="0"/>
              </a:rPr>
              <a:t>Maryland Demographics (2015)*</a:t>
            </a:r>
          </a:p>
        </p:txBody>
      </p:sp>
      <p:sp>
        <p:nvSpPr>
          <p:cNvPr id="108547" name="Rectangle 3"/>
          <p:cNvSpPr>
            <a:spLocks noGrp="1"/>
          </p:cNvSpPr>
          <p:nvPr>
            <p:ph type="body" idx="4294967295"/>
          </p:nvPr>
        </p:nvSpPr>
        <p:spPr>
          <a:xfrm>
            <a:off x="774680" y="1230840"/>
            <a:ext cx="8878141" cy="5010114"/>
          </a:xfrm>
        </p:spPr>
        <p:txBody>
          <a:bodyPr>
            <a:normAutofit/>
          </a:bodyPr>
          <a:lstStyle/>
          <a:p>
            <a:pPr>
              <a:buSzPct val="68000"/>
              <a:buFont typeface="Wingdings" panose="05000000000000000000" pitchFamily="2" charset="2"/>
              <a:buChar char="v"/>
              <a:defRPr/>
            </a:pPr>
            <a:r>
              <a:rPr lang="en-US" sz="2640" dirty="0">
                <a:latin typeface="+mn-lt"/>
                <a:ea typeface="ＭＳ Ｐゴシック"/>
                <a:cs typeface="Arial" charset="0"/>
              </a:rPr>
              <a:t>Total foreign born population – 911,582</a:t>
            </a:r>
          </a:p>
          <a:p>
            <a:pPr>
              <a:buSzPct val="68000"/>
              <a:buFont typeface="Wingdings" panose="05000000000000000000" pitchFamily="2" charset="2"/>
              <a:buChar char="v"/>
              <a:defRPr/>
            </a:pPr>
            <a:r>
              <a:rPr lang="en-US" sz="2640" dirty="0">
                <a:latin typeface="+mn-lt"/>
                <a:ea typeface="ＭＳ Ｐゴシック"/>
                <a:cs typeface="Arial" charset="0"/>
              </a:rPr>
              <a:t>15.2% of the state’s 6 million people is foreign born </a:t>
            </a:r>
          </a:p>
          <a:p>
            <a:pPr lvl="2">
              <a:buSzPct val="68000"/>
              <a:buFont typeface="Courier New" panose="02070309020205020404" pitchFamily="49" charset="0"/>
              <a:buChar char="o"/>
              <a:defRPr/>
            </a:pPr>
            <a:r>
              <a:rPr lang="en-US" sz="1980" dirty="0">
                <a:latin typeface="+mn-lt"/>
                <a:ea typeface="ＭＳ Ｐゴシック"/>
                <a:cs typeface="Arial" charset="0"/>
              </a:rPr>
              <a:t>49.1% naturalized citizens</a:t>
            </a:r>
          </a:p>
          <a:p>
            <a:pPr lvl="2">
              <a:buSzPct val="68000"/>
              <a:buFont typeface="Courier New" panose="02070309020205020404" pitchFamily="49" charset="0"/>
              <a:buChar char="o"/>
              <a:defRPr/>
            </a:pPr>
            <a:r>
              <a:rPr lang="en-US" sz="1980" dirty="0">
                <a:latin typeface="+mn-lt"/>
                <a:ea typeface="ＭＳ Ｐゴシック"/>
                <a:cs typeface="Arial" charset="0"/>
              </a:rPr>
              <a:t>~27.7% undocumented </a:t>
            </a:r>
          </a:p>
          <a:p>
            <a:pPr marL="1005840" lvl="2" indent="0">
              <a:buSzPct val="68000"/>
              <a:buNone/>
              <a:defRPr/>
            </a:pPr>
            <a:r>
              <a:rPr lang="en-US" sz="1210" i="1" dirty="0">
                <a:latin typeface="+mn-lt"/>
                <a:ea typeface="ＭＳ Ｐゴシック"/>
                <a:cs typeface="Arial" charset="0"/>
              </a:rPr>
              <a:t>(</a:t>
            </a:r>
            <a:r>
              <a:rPr lang="en-US" sz="1210" i="1" dirty="0">
                <a:latin typeface="+mn-lt"/>
                <a:ea typeface="ＭＳ Ｐゴシック"/>
                <a:cs typeface="Arial" charset="0"/>
                <a:hlinkClick r:id="rId2"/>
              </a:rPr>
              <a:t>http://www.migrationpolicy.org/data/unauthorized-immigrant-population/state/MD</a:t>
            </a:r>
            <a:r>
              <a:rPr lang="en-US" sz="1210" i="1" dirty="0">
                <a:latin typeface="+mn-lt"/>
                <a:ea typeface="ＭＳ Ｐゴシック"/>
                <a:cs typeface="Arial" charset="0"/>
              </a:rPr>
              <a:t>) </a:t>
            </a:r>
          </a:p>
          <a:p>
            <a:pPr>
              <a:buSzPct val="68000"/>
              <a:buFont typeface="Wingdings" panose="05000000000000000000" pitchFamily="2" charset="2"/>
              <a:buChar char="v"/>
              <a:defRPr/>
            </a:pPr>
            <a:r>
              <a:rPr lang="en-US" sz="2640" dirty="0">
                <a:latin typeface="+mn-lt"/>
                <a:ea typeface="ＭＳ Ｐゴシック"/>
                <a:cs typeface="Arial" charset="0"/>
              </a:rPr>
              <a:t>75.9	% rise in immigrant population from 2000 to 2015</a:t>
            </a:r>
          </a:p>
          <a:p>
            <a:pPr>
              <a:buSzPct val="68000"/>
              <a:buFont typeface="Wingdings" panose="05000000000000000000" pitchFamily="2" charset="2"/>
              <a:buChar char="v"/>
              <a:defRPr/>
            </a:pPr>
            <a:r>
              <a:rPr lang="en-US" sz="2640" dirty="0">
                <a:latin typeface="+mn-lt"/>
                <a:ea typeface="ＭＳ Ｐゴシック"/>
                <a:cs typeface="Arial" charset="0"/>
              </a:rPr>
              <a:t>28.2% of children in the state under age 18 have 1 or more immigrant parents</a:t>
            </a:r>
          </a:p>
          <a:p>
            <a:pPr lvl="2">
              <a:buSzPct val="68000"/>
              <a:buFont typeface="Courier New" panose="02070309020205020404" pitchFamily="49" charset="0"/>
              <a:buChar char="o"/>
              <a:defRPr/>
            </a:pPr>
            <a:r>
              <a:rPr lang="en-US" sz="1980" dirty="0">
                <a:latin typeface="+mn-lt"/>
                <a:ea typeface="ＭＳ Ｐゴシック"/>
                <a:cs typeface="Arial" charset="0"/>
              </a:rPr>
              <a:t>88.7% of children with immigrant parents in the state are U.S. citizens</a:t>
            </a:r>
          </a:p>
          <a:p>
            <a:pPr>
              <a:lnSpc>
                <a:spcPct val="80000"/>
              </a:lnSpc>
              <a:buFontTx/>
              <a:buChar char="•"/>
              <a:defRPr/>
            </a:pPr>
            <a:endParaRPr lang="en-US" sz="1941" dirty="0">
              <a:latin typeface="+mn-lt"/>
              <a:ea typeface="ＭＳ Ｐゴシック" pitchFamily="34" charset="-128"/>
              <a:cs typeface="Arial" pitchFamily="34" charset="0"/>
            </a:endParaRPr>
          </a:p>
          <a:p>
            <a:pPr>
              <a:lnSpc>
                <a:spcPct val="80000"/>
              </a:lnSpc>
              <a:buFontTx/>
              <a:buChar char="•"/>
              <a:defRPr/>
            </a:pPr>
            <a:endParaRPr lang="en-US" sz="1941" dirty="0">
              <a:latin typeface="+mn-lt"/>
              <a:ea typeface="ＭＳ Ｐゴシック" pitchFamily="34" charset="-128"/>
              <a:cs typeface="Arial" pitchFamily="34" charset="0"/>
            </a:endParaRPr>
          </a:p>
        </p:txBody>
      </p:sp>
      <p:sp>
        <p:nvSpPr>
          <p:cNvPr id="5124" name="Slide Number Placeholder 3"/>
          <p:cNvSpPr txBox="1">
            <a:spLocks noGrp="1"/>
          </p:cNvSpPr>
          <p:nvPr/>
        </p:nvSpPr>
        <p:spPr bwMode="auto">
          <a:xfrm>
            <a:off x="7144731" y="7106491"/>
            <a:ext cx="2277316" cy="40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spcBef>
                <a:spcPct val="20000"/>
              </a:spcBef>
              <a:defRPr sz="2700" b="1">
                <a:solidFill>
                  <a:srgbClr val="7F7F7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r" eaLnBrk="1" hangingPunct="1">
              <a:spcBef>
                <a:spcPct val="0"/>
              </a:spcBef>
            </a:pPr>
            <a:fld id="{559C8561-C037-4BF0-9802-9839D96E4C8B}" type="slidenum">
              <a:rPr lang="en-US" altLang="en-US" sz="1165" b="0">
                <a:solidFill>
                  <a:srgbClr val="898989"/>
                </a:solidFill>
              </a:rPr>
              <a:pPr algn="r" eaLnBrk="1" hangingPunct="1">
                <a:spcBef>
                  <a:spcPct val="0"/>
                </a:spcBef>
              </a:pPr>
              <a:t>23</a:t>
            </a:fld>
            <a:endParaRPr lang="en-US" altLang="en-US" sz="1165" b="0">
              <a:solidFill>
                <a:srgbClr val="898989"/>
              </a:solidFill>
            </a:endParaRPr>
          </a:p>
        </p:txBody>
      </p:sp>
      <p:sp>
        <p:nvSpPr>
          <p:cNvPr id="5125" name="TextBox 1"/>
          <p:cNvSpPr txBox="1">
            <a:spLocks noChangeArrowheads="1"/>
          </p:cNvSpPr>
          <p:nvPr/>
        </p:nvSpPr>
        <p:spPr bwMode="auto">
          <a:xfrm>
            <a:off x="3268980" y="5478781"/>
            <a:ext cx="6153067" cy="45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165" i="1" dirty="0"/>
              <a:t>*Source: </a:t>
            </a:r>
            <a:r>
              <a:rPr lang="en-US" sz="1165" i="1" dirty="0">
                <a:hlinkClick r:id="rId3"/>
              </a:rPr>
              <a:t>http://www.migrationpolicy.org/data/state-profiles/state/demographics/MD</a:t>
            </a:r>
            <a:r>
              <a:rPr lang="en-US" sz="1165" i="1" dirty="0"/>
              <a:t>    </a:t>
            </a:r>
          </a:p>
          <a:p>
            <a:pPr eaLnBrk="1" hangingPunct="1"/>
            <a:r>
              <a:rPr lang="en-US" sz="1165" i="1" dirty="0"/>
              <a:t>(Oct. 2017)</a:t>
            </a:r>
          </a:p>
        </p:txBody>
      </p:sp>
      <p:sp>
        <p:nvSpPr>
          <p:cNvPr id="6" name="Footer Placeholder 3"/>
          <p:cNvSpPr>
            <a:spLocks noGrp="1"/>
          </p:cNvSpPr>
          <p:nvPr>
            <p:ph type="ftr" sz="quarter" idx="11"/>
          </p:nvPr>
        </p:nvSpPr>
        <p:spPr>
          <a:xfrm>
            <a:off x="2517682" y="7106491"/>
            <a:ext cx="4930588" cy="354386"/>
          </a:xfrm>
        </p:spPr>
        <p:txBody>
          <a:bodyPr/>
          <a:lstStyle/>
          <a:p>
            <a:r>
              <a:rPr lang="en-US" dirty="0" smtClean="0">
                <a:solidFill>
                  <a:srgbClr val="FFFFFF"/>
                </a:solidFill>
              </a:rPr>
              <a:t>National Immigrant Women's Advocacy Project at the American University Washington College of Law</a:t>
            </a:r>
            <a:endParaRPr lang="en-US" dirty="0">
              <a:solidFill>
                <a:srgbClr val="FFFFFF"/>
              </a:solidFill>
            </a:endParaRPr>
          </a:p>
        </p:txBody>
      </p:sp>
      <p:sp>
        <p:nvSpPr>
          <p:cNvPr id="2" name="Slide Number Placeholder 1"/>
          <p:cNvSpPr>
            <a:spLocks noGrp="1"/>
          </p:cNvSpPr>
          <p:nvPr>
            <p:ph type="sldNum" sz="quarter" idx="11"/>
          </p:nvPr>
        </p:nvSpPr>
        <p:spPr/>
        <p:txBody>
          <a:bodyPr/>
          <a:lstStyle/>
          <a:p>
            <a:fld id="{128E32AC-CE08-487E-84FE-97DC12229735}" type="slidenum">
              <a:rPr lang="en-US" altLang="en-US" smtClean="0"/>
              <a:pPr/>
              <a:t>23</a:t>
            </a:fld>
            <a:endParaRPr lang="en-US" altLang="en-US" dirty="0"/>
          </a:p>
        </p:txBody>
      </p:sp>
    </p:spTree>
    <p:extLst>
      <p:ext uri="{BB962C8B-B14F-4D97-AF65-F5344CB8AC3E}">
        <p14:creationId xmlns:p14="http://schemas.microsoft.com/office/powerpoint/2010/main" val="88969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p:cNvSpPr>
          <p:nvPr>
            <p:ph type="title"/>
          </p:nvPr>
        </p:nvSpPr>
        <p:spPr>
          <a:xfrm>
            <a:off x="403694" y="510736"/>
            <a:ext cx="9036843" cy="754996"/>
          </a:xfrm>
        </p:spPr>
        <p:txBody>
          <a:bodyPr>
            <a:noAutofit/>
          </a:bodyPr>
          <a:lstStyle/>
          <a:p>
            <a:r>
              <a:rPr lang="en-US" altLang="en-US" sz="3495" dirty="0">
                <a:ea typeface="ＭＳ Ｐゴシック" panose="020B0600070205080204" pitchFamily="34" charset="-128"/>
                <a:cs typeface="Arial" panose="020B0604020202020204" pitchFamily="34" charset="0"/>
              </a:rPr>
              <a:t>Maryland– Countries/Regions of Origin and Limited English Proficiency (2015)*</a:t>
            </a:r>
          </a:p>
        </p:txBody>
      </p:sp>
      <p:sp>
        <p:nvSpPr>
          <p:cNvPr id="6147" name="Rectangle 3"/>
          <p:cNvSpPr>
            <a:spLocks noChangeArrowheads="1"/>
          </p:cNvSpPr>
          <p:nvPr/>
        </p:nvSpPr>
        <p:spPr bwMode="auto">
          <a:xfrm>
            <a:off x="291064" y="1700174"/>
            <a:ext cx="4666563" cy="762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0" tIns="44371" rIns="88740" bIns="44371">
            <a:spAutoFit/>
          </a:bodyPr>
          <a:lstStyle>
            <a:lvl1pPr marL="406400" indent="-284163" algn="ctr">
              <a:spcBef>
                <a:spcPct val="20000"/>
              </a:spcBef>
              <a:defRPr sz="2700" b="1">
                <a:solidFill>
                  <a:srgbClr val="7F7F7F"/>
                </a:solidFill>
                <a:latin typeface="Arial" panose="020B0604020202020204" pitchFamily="34" charset="0"/>
                <a:ea typeface="ＭＳ Ｐゴシック" panose="020B0600070205080204" pitchFamily="34" charset="-128"/>
                <a:cs typeface="Arial" panose="020B0604020202020204" pitchFamily="34" charset="0"/>
              </a:defRPr>
            </a:lvl1pPr>
            <a:lvl2pPr marL="914400" indent="-284163"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l">
              <a:spcBef>
                <a:spcPts val="437"/>
              </a:spcBef>
              <a:buClr>
                <a:schemeClr val="accent1"/>
              </a:buClr>
              <a:buSzPct val="68000"/>
              <a:buFont typeface="Wingdings 3" panose="05040102010807070707" pitchFamily="18" charset="2"/>
              <a:buChar char=""/>
            </a:pPr>
            <a:r>
              <a:rPr lang="en-US" altLang="en-US" sz="2718" b="0" dirty="0">
                <a:solidFill>
                  <a:schemeClr val="tx1"/>
                </a:solidFill>
              </a:rPr>
              <a:t>Asia – </a:t>
            </a:r>
            <a:r>
              <a:rPr lang="en-US" altLang="en-US" sz="2718" b="0" dirty="0">
                <a:solidFill>
                  <a:schemeClr val="tx1"/>
                </a:solidFill>
                <a:latin typeface="+mj-lt"/>
              </a:rPr>
              <a:t>33.4%</a:t>
            </a:r>
          </a:p>
          <a:p>
            <a:pPr lvl="1" algn="l">
              <a:spcBef>
                <a:spcPts val="437"/>
              </a:spcBef>
              <a:buClr>
                <a:schemeClr val="accent1"/>
              </a:buClr>
              <a:buSzPct val="68000"/>
              <a:buFont typeface="Wingdings 3" panose="05040102010807070707" pitchFamily="18" charset="2"/>
              <a:buChar char=""/>
            </a:pPr>
            <a:r>
              <a:rPr lang="en-US" altLang="en-US" sz="2135" dirty="0"/>
              <a:t>India (7.0%) </a:t>
            </a:r>
          </a:p>
          <a:p>
            <a:pPr lvl="1" algn="l">
              <a:spcBef>
                <a:spcPts val="437"/>
              </a:spcBef>
              <a:buClr>
                <a:schemeClr val="accent1"/>
              </a:buClr>
              <a:buSzPct val="68000"/>
              <a:buFont typeface="Wingdings 3" panose="05040102010807070707" pitchFamily="18" charset="2"/>
              <a:buChar char=""/>
            </a:pPr>
            <a:r>
              <a:rPr lang="en-US" altLang="en-US" sz="2135" dirty="0"/>
              <a:t>China (6.1%)</a:t>
            </a:r>
          </a:p>
          <a:p>
            <a:pPr lvl="1" algn="l">
              <a:spcBef>
                <a:spcPts val="437"/>
              </a:spcBef>
              <a:buClr>
                <a:schemeClr val="accent1"/>
              </a:buClr>
              <a:buSzPct val="68000"/>
              <a:buFont typeface="Wingdings 3" panose="05040102010807070707" pitchFamily="18" charset="2"/>
              <a:buChar char=""/>
            </a:pPr>
            <a:r>
              <a:rPr lang="en-US" altLang="en-US" sz="2135" dirty="0"/>
              <a:t>Philippines (4.0%)</a:t>
            </a:r>
          </a:p>
          <a:p>
            <a:pPr lvl="1" algn="l">
              <a:spcBef>
                <a:spcPts val="437"/>
              </a:spcBef>
              <a:buClr>
                <a:schemeClr val="accent1"/>
              </a:buClr>
              <a:buSzPct val="68000"/>
              <a:buFont typeface="Wingdings 3" panose="05040102010807070707" pitchFamily="18" charset="2"/>
              <a:buChar char=""/>
            </a:pPr>
            <a:r>
              <a:rPr lang="en-US" altLang="en-US" sz="2135" dirty="0"/>
              <a:t>Korea (3.9%)</a:t>
            </a:r>
          </a:p>
          <a:p>
            <a:pPr lvl="1" algn="l">
              <a:spcBef>
                <a:spcPts val="437"/>
              </a:spcBef>
              <a:buClr>
                <a:schemeClr val="accent1"/>
              </a:buClr>
              <a:buSzPct val="68000"/>
              <a:buFont typeface="Wingdings 3" panose="05040102010807070707" pitchFamily="18" charset="2"/>
              <a:buChar char=""/>
            </a:pPr>
            <a:r>
              <a:rPr lang="en-US" altLang="en-US" sz="2135" dirty="0"/>
              <a:t>Vietnam (2.3%)</a:t>
            </a:r>
            <a:endParaRPr lang="en-US" altLang="en-US" sz="2135" dirty="0">
              <a:latin typeface="+mn-lt"/>
            </a:endParaRPr>
          </a:p>
          <a:p>
            <a:pPr algn="l">
              <a:spcBef>
                <a:spcPts val="437"/>
              </a:spcBef>
              <a:buClr>
                <a:schemeClr val="accent1"/>
              </a:buClr>
              <a:buSzPct val="68000"/>
              <a:buFont typeface="Wingdings 3" panose="05040102010807070707" pitchFamily="18" charset="2"/>
              <a:buChar char=""/>
            </a:pPr>
            <a:r>
              <a:rPr lang="en-US" altLang="en-US" sz="2718" b="0" dirty="0">
                <a:solidFill>
                  <a:schemeClr val="tx1"/>
                </a:solidFill>
              </a:rPr>
              <a:t>Africa</a:t>
            </a:r>
            <a:r>
              <a:rPr lang="en-US" altLang="en-US" sz="2718" b="0" dirty="0">
                <a:solidFill>
                  <a:schemeClr val="tx1"/>
                </a:solidFill>
                <a:latin typeface="+mj-lt"/>
              </a:rPr>
              <a:t> – 16.6%</a:t>
            </a:r>
          </a:p>
          <a:p>
            <a:pPr marL="134461" indent="0" algn="l">
              <a:spcBef>
                <a:spcPts val="437"/>
              </a:spcBef>
              <a:buClr>
                <a:schemeClr val="accent1"/>
              </a:buClr>
              <a:buSzPct val="68000"/>
            </a:pPr>
            <a:endParaRPr lang="en-US" altLang="en-US" sz="2135" dirty="0">
              <a:latin typeface="+mj-lt"/>
            </a:endParaRPr>
          </a:p>
          <a:p>
            <a:pPr algn="l">
              <a:spcBef>
                <a:spcPts val="437"/>
              </a:spcBef>
              <a:buClr>
                <a:schemeClr val="accent1"/>
              </a:buClr>
              <a:buSzPct val="68000"/>
              <a:buFont typeface="Wingdings 3" panose="05040102010807070707" pitchFamily="18" charset="2"/>
              <a:buChar char=""/>
            </a:pPr>
            <a:r>
              <a:rPr lang="en-US" altLang="en-US" sz="2640" b="0" dirty="0">
                <a:solidFill>
                  <a:schemeClr val="tx1"/>
                </a:solidFill>
              </a:rPr>
              <a:t>Latin America – </a:t>
            </a:r>
            <a:r>
              <a:rPr lang="en-US" altLang="en-US" sz="2640" b="0" dirty="0">
                <a:solidFill>
                  <a:schemeClr val="tx1"/>
                </a:solidFill>
                <a:latin typeface="+mj-lt"/>
              </a:rPr>
              <a:t>39.3%</a:t>
            </a:r>
          </a:p>
          <a:p>
            <a:pPr lvl="1" algn="l">
              <a:spcBef>
                <a:spcPts val="437"/>
              </a:spcBef>
              <a:buClr>
                <a:schemeClr val="accent1"/>
              </a:buClr>
              <a:buSzPct val="68000"/>
              <a:buFont typeface="Wingdings 3" panose="05040102010807070707" pitchFamily="18" charset="2"/>
              <a:buChar char=""/>
            </a:pPr>
            <a:r>
              <a:rPr lang="en-US" altLang="en-US" sz="1980" dirty="0"/>
              <a:t>El Salvador (13.2%)</a:t>
            </a:r>
          </a:p>
          <a:p>
            <a:pPr lvl="1" algn="l">
              <a:spcBef>
                <a:spcPts val="437"/>
              </a:spcBef>
              <a:buClr>
                <a:schemeClr val="accent1"/>
              </a:buClr>
              <a:buSzPct val="68000"/>
              <a:buFont typeface="Wingdings 3" panose="05040102010807070707" pitchFamily="18" charset="2"/>
              <a:buChar char=""/>
            </a:pPr>
            <a:r>
              <a:rPr lang="en-US" altLang="en-US" sz="1980" dirty="0"/>
              <a:t>Other Central America (7.1%)</a:t>
            </a:r>
          </a:p>
          <a:p>
            <a:pPr lvl="1" algn="l">
              <a:spcBef>
                <a:spcPts val="437"/>
              </a:spcBef>
              <a:buClr>
                <a:schemeClr val="accent1"/>
              </a:buClr>
              <a:buSzPct val="68000"/>
              <a:buFont typeface="Wingdings 3" panose="05040102010807070707" pitchFamily="18" charset="2"/>
              <a:buChar char=""/>
            </a:pPr>
            <a:r>
              <a:rPr lang="en-US" altLang="en-US" sz="1980" dirty="0"/>
              <a:t>Mexico (4.5%)</a:t>
            </a:r>
            <a:endParaRPr lang="en-US" altLang="en-US" sz="2640" dirty="0"/>
          </a:p>
          <a:p>
            <a:pPr algn="l">
              <a:spcBef>
                <a:spcPts val="437"/>
              </a:spcBef>
              <a:buClr>
                <a:schemeClr val="accent1"/>
              </a:buClr>
              <a:buSzPct val="68000"/>
              <a:buFont typeface="Wingdings 3" panose="05040102010807070707" pitchFamily="18" charset="2"/>
              <a:buChar char=""/>
            </a:pPr>
            <a:endParaRPr lang="en-US" altLang="en-US" sz="2135" b="0" dirty="0">
              <a:solidFill>
                <a:schemeClr val="tx1"/>
              </a:solidFill>
              <a:latin typeface="+mn-lt"/>
            </a:endParaRPr>
          </a:p>
          <a:p>
            <a:pPr lvl="1" algn="l">
              <a:spcBef>
                <a:spcPts val="437"/>
              </a:spcBef>
              <a:buClr>
                <a:schemeClr val="accent1"/>
              </a:buClr>
              <a:buSzPct val="68000"/>
              <a:buFont typeface="Wingdings 3" panose="05040102010807070707" pitchFamily="18" charset="2"/>
              <a:buChar char=""/>
            </a:pPr>
            <a:endParaRPr lang="en-US" altLang="en-US" sz="2135" dirty="0">
              <a:latin typeface="+mn-lt"/>
            </a:endParaRPr>
          </a:p>
          <a:p>
            <a:pPr lvl="1" algn="l">
              <a:spcBef>
                <a:spcPts val="437"/>
              </a:spcBef>
              <a:buClr>
                <a:schemeClr val="accent1"/>
              </a:buClr>
              <a:buSzPct val="68000"/>
              <a:buFont typeface="Wingdings 3" panose="05040102010807070707" pitchFamily="18" charset="2"/>
              <a:buChar char=""/>
            </a:pPr>
            <a:endParaRPr lang="en-US" altLang="en-US" sz="2135" dirty="0">
              <a:latin typeface="+mn-lt"/>
            </a:endParaRPr>
          </a:p>
          <a:p>
            <a:pPr marL="118648" indent="0" algn="l">
              <a:spcBef>
                <a:spcPts val="437"/>
              </a:spcBef>
              <a:buClr>
                <a:schemeClr val="accent1"/>
              </a:buClr>
              <a:buSzPct val="68000"/>
            </a:pPr>
            <a:endParaRPr lang="en-US" altLang="en-US" sz="2718" dirty="0">
              <a:latin typeface="+mn-lt"/>
            </a:endParaRPr>
          </a:p>
          <a:p>
            <a:pPr lvl="1" algn="l">
              <a:spcBef>
                <a:spcPts val="437"/>
              </a:spcBef>
              <a:buClr>
                <a:schemeClr val="accent1"/>
              </a:buClr>
              <a:buSzPct val="68000"/>
              <a:buFont typeface="Wingdings 3" panose="05040102010807070707" pitchFamily="18" charset="2"/>
              <a:buChar char=""/>
            </a:pPr>
            <a:endParaRPr lang="en-US" altLang="en-US" sz="2135" dirty="0">
              <a:latin typeface="+mn-lt"/>
            </a:endParaRPr>
          </a:p>
          <a:p>
            <a:pPr lvl="1" algn="l">
              <a:spcBef>
                <a:spcPts val="437"/>
              </a:spcBef>
              <a:buClr>
                <a:schemeClr val="accent1"/>
              </a:buClr>
              <a:buSzPct val="68000"/>
              <a:buFont typeface="Wingdings 3" panose="05040102010807070707" pitchFamily="18" charset="2"/>
              <a:buChar char=""/>
            </a:pPr>
            <a:endParaRPr lang="en-US" altLang="en-US" sz="2135" dirty="0">
              <a:latin typeface="+mn-lt"/>
            </a:endParaRPr>
          </a:p>
          <a:p>
            <a:pPr algn="l">
              <a:spcBef>
                <a:spcPts val="437"/>
              </a:spcBef>
              <a:buClr>
                <a:schemeClr val="accent1"/>
              </a:buClr>
              <a:buSzPct val="68000"/>
              <a:buFont typeface="Wingdings 3" panose="05040102010807070707" pitchFamily="18" charset="2"/>
              <a:buChar char=""/>
            </a:pPr>
            <a:endParaRPr lang="en-US" altLang="en-US" sz="2718" b="0" dirty="0">
              <a:solidFill>
                <a:schemeClr val="tx1"/>
              </a:solidFill>
              <a:latin typeface="+mn-lt"/>
            </a:endParaRPr>
          </a:p>
        </p:txBody>
      </p:sp>
      <p:sp>
        <p:nvSpPr>
          <p:cNvPr id="6148" name="Rectangle 4"/>
          <p:cNvSpPr>
            <a:spLocks noChangeArrowheads="1"/>
          </p:cNvSpPr>
          <p:nvPr/>
        </p:nvSpPr>
        <p:spPr bwMode="auto">
          <a:xfrm>
            <a:off x="4610100" y="1717274"/>
            <a:ext cx="5099307" cy="558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0" tIns="44371" rIns="88740" bIns="44371">
            <a:spAutoFit/>
          </a:bodyPr>
          <a:lstStyle>
            <a:lvl1pPr marL="406400" indent="-284163" algn="ctr">
              <a:spcBef>
                <a:spcPct val="20000"/>
              </a:spcBef>
              <a:defRPr sz="2700" b="1">
                <a:solidFill>
                  <a:srgbClr val="7F7F7F"/>
                </a:solidFill>
                <a:latin typeface="Arial" panose="020B0604020202020204" pitchFamily="34" charset="0"/>
                <a:ea typeface="ＭＳ Ｐゴシック" panose="020B0600070205080204" pitchFamily="34" charset="-128"/>
                <a:cs typeface="Arial" panose="020B0604020202020204" pitchFamily="34" charset="0"/>
              </a:defRPr>
            </a:lvl1pPr>
            <a:lvl2pPr marL="914400" indent="-284163"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l">
              <a:spcBef>
                <a:spcPts val="437"/>
              </a:spcBef>
              <a:buClr>
                <a:schemeClr val="accent1"/>
              </a:buClr>
              <a:buSzPct val="68000"/>
              <a:buFont typeface="Wingdings 3" panose="05040102010807070707" pitchFamily="18" charset="2"/>
              <a:buChar char=""/>
            </a:pPr>
            <a:r>
              <a:rPr lang="en-US" altLang="en-US" sz="2640" b="0" dirty="0">
                <a:solidFill>
                  <a:schemeClr val="tx1"/>
                </a:solidFill>
              </a:rPr>
              <a:t>Europe – </a:t>
            </a:r>
            <a:r>
              <a:rPr lang="en-US" altLang="en-US" sz="2640" b="0" dirty="0">
                <a:solidFill>
                  <a:schemeClr val="tx1"/>
                </a:solidFill>
                <a:latin typeface="+mj-lt"/>
              </a:rPr>
              <a:t>9.3%</a:t>
            </a:r>
          </a:p>
          <a:p>
            <a:pPr lvl="1" algn="l">
              <a:spcBef>
                <a:spcPts val="437"/>
              </a:spcBef>
              <a:buClr>
                <a:schemeClr val="accent1"/>
              </a:buClr>
              <a:buSzPct val="68000"/>
              <a:buFont typeface="Wingdings 3" panose="05040102010807070707" pitchFamily="18" charset="2"/>
              <a:buChar char=""/>
            </a:pPr>
            <a:r>
              <a:rPr lang="en-US" altLang="en-US" sz="2200" dirty="0"/>
              <a:t>Germany (1.5%)</a:t>
            </a:r>
          </a:p>
          <a:p>
            <a:pPr lvl="1" algn="l">
              <a:spcBef>
                <a:spcPts val="437"/>
              </a:spcBef>
              <a:buClr>
                <a:schemeClr val="accent1"/>
              </a:buClr>
              <a:buSzPct val="68000"/>
              <a:buFont typeface="Wingdings 3" panose="05040102010807070707" pitchFamily="18" charset="2"/>
              <a:buChar char=""/>
            </a:pPr>
            <a:r>
              <a:rPr lang="en-US" altLang="en-US" sz="2200" dirty="0"/>
              <a:t>United Kingdom (1.5%)</a:t>
            </a:r>
          </a:p>
          <a:p>
            <a:pPr algn="l">
              <a:spcBef>
                <a:spcPts val="437"/>
              </a:spcBef>
              <a:buClr>
                <a:schemeClr val="accent1"/>
              </a:buClr>
              <a:buSzPct val="68000"/>
              <a:buFont typeface="Wingdings 3" panose="05040102010807070707" pitchFamily="18" charset="2"/>
              <a:buChar char=""/>
            </a:pPr>
            <a:r>
              <a:rPr lang="en-US" altLang="en-US" sz="2200" b="0" dirty="0">
                <a:solidFill>
                  <a:schemeClr val="tx1"/>
                </a:solidFill>
              </a:rPr>
              <a:t>Canada 1.0%</a:t>
            </a:r>
          </a:p>
          <a:p>
            <a:pPr marL="134461" indent="0" algn="l">
              <a:spcBef>
                <a:spcPts val="437"/>
              </a:spcBef>
              <a:buClr>
                <a:schemeClr val="accent1"/>
              </a:buClr>
              <a:buSzPct val="68000"/>
            </a:pPr>
            <a:endParaRPr lang="en-US" altLang="en-US" sz="2200" b="0" dirty="0">
              <a:solidFill>
                <a:schemeClr val="tx1"/>
              </a:solidFill>
            </a:endParaRPr>
          </a:p>
          <a:p>
            <a:pPr marL="134461" indent="0" algn="l">
              <a:spcBef>
                <a:spcPts val="437"/>
              </a:spcBef>
              <a:buClr>
                <a:schemeClr val="accent1"/>
              </a:buClr>
              <a:buSzPct val="68000"/>
            </a:pPr>
            <a:r>
              <a:rPr lang="en-US" altLang="en-US" sz="2640" b="0" dirty="0">
                <a:solidFill>
                  <a:schemeClr val="tx1"/>
                </a:solidFill>
              </a:rPr>
              <a:t>Limited English Proficiency</a:t>
            </a:r>
          </a:p>
          <a:p>
            <a:pPr marL="134461" indent="0" algn="l">
              <a:spcBef>
                <a:spcPts val="437"/>
              </a:spcBef>
              <a:buClr>
                <a:schemeClr val="accent1"/>
              </a:buClr>
              <a:buSzPct val="68000"/>
            </a:pPr>
            <a:r>
              <a:rPr lang="en-US" altLang="en-US" sz="1980" b="0" dirty="0">
                <a:solidFill>
                  <a:schemeClr val="tx1"/>
                </a:solidFill>
              </a:rPr>
              <a:t>(Speak English less than very well)</a:t>
            </a:r>
          </a:p>
          <a:p>
            <a:pPr lvl="1" algn="l">
              <a:spcBef>
                <a:spcPts val="437"/>
              </a:spcBef>
              <a:buClr>
                <a:schemeClr val="accent1"/>
              </a:buClr>
              <a:buSzPct val="68000"/>
              <a:buFont typeface="Wingdings 3" panose="05040102010807070707" pitchFamily="18" charset="2"/>
              <a:buChar char=""/>
            </a:pPr>
            <a:r>
              <a:rPr lang="en-US" altLang="en-US" sz="2200" dirty="0"/>
              <a:t>Naturalized citizens 26% </a:t>
            </a:r>
          </a:p>
          <a:p>
            <a:pPr lvl="1" algn="l">
              <a:spcBef>
                <a:spcPts val="437"/>
              </a:spcBef>
              <a:buClr>
                <a:schemeClr val="accent1"/>
              </a:buClr>
              <a:buSzPct val="68000"/>
              <a:buFont typeface="Wingdings 3" panose="05040102010807070707" pitchFamily="18" charset="2"/>
              <a:buChar char=""/>
            </a:pPr>
            <a:r>
              <a:rPr lang="en-US" altLang="en-US" sz="2200" dirty="0"/>
              <a:t>Non-citizens 47%</a:t>
            </a:r>
          </a:p>
          <a:p>
            <a:pPr marL="693261" lvl="1" indent="0" algn="l">
              <a:spcBef>
                <a:spcPts val="437"/>
              </a:spcBef>
              <a:buClr>
                <a:schemeClr val="accent1"/>
              </a:buClr>
              <a:buSzPct val="68000"/>
              <a:buNone/>
            </a:pPr>
            <a:r>
              <a:rPr lang="en-US" altLang="en-US" sz="990" i="1" dirty="0"/>
              <a:t>Source: </a:t>
            </a:r>
            <a:r>
              <a:rPr lang="en-US" altLang="en-US" sz="990" i="1" dirty="0">
                <a:hlinkClick r:id="rId3"/>
              </a:rPr>
              <a:t>http://www.migrationpolicy.org/programs/data-hub/us-immigration-trends#lep</a:t>
            </a:r>
            <a:r>
              <a:rPr lang="en-US" altLang="en-US" sz="990" i="1" dirty="0"/>
              <a:t> (Oct. 2017)</a:t>
            </a:r>
          </a:p>
          <a:p>
            <a:pPr marL="693261" lvl="1" indent="0" algn="l">
              <a:spcBef>
                <a:spcPts val="437"/>
              </a:spcBef>
              <a:buClr>
                <a:schemeClr val="accent1"/>
              </a:buClr>
              <a:buSzPct val="68000"/>
              <a:buNone/>
            </a:pPr>
            <a:endParaRPr lang="en-US" altLang="en-US" sz="1980" dirty="0"/>
          </a:p>
          <a:p>
            <a:pPr marL="988923" lvl="1" indent="-377190" algn="l">
              <a:spcBef>
                <a:spcPts val="437"/>
              </a:spcBef>
              <a:buClr>
                <a:schemeClr val="accent1"/>
              </a:buClr>
              <a:buSzPct val="68000"/>
            </a:pPr>
            <a:endParaRPr lang="en-US" altLang="en-US" sz="2718" dirty="0">
              <a:latin typeface="+mn-lt"/>
            </a:endParaRPr>
          </a:p>
          <a:p>
            <a:pPr lvl="1" algn="l">
              <a:spcBef>
                <a:spcPts val="437"/>
              </a:spcBef>
              <a:buClr>
                <a:schemeClr val="accent1"/>
              </a:buClr>
              <a:buSzPct val="68000"/>
              <a:buFont typeface="Wingdings 3" panose="05040102010807070707" pitchFamily="18" charset="2"/>
              <a:buChar char=""/>
            </a:pPr>
            <a:endParaRPr lang="en-US" altLang="en-US" sz="2135" dirty="0">
              <a:latin typeface="+mn-lt"/>
            </a:endParaRPr>
          </a:p>
          <a:p>
            <a:pPr lvl="1" algn="l">
              <a:spcBef>
                <a:spcPts val="437"/>
              </a:spcBef>
              <a:buClr>
                <a:schemeClr val="accent1"/>
              </a:buClr>
              <a:buSzPct val="68000"/>
              <a:buFont typeface="Wingdings 3" panose="05040102010807070707" pitchFamily="18" charset="2"/>
              <a:buChar char=""/>
            </a:pPr>
            <a:endParaRPr lang="en-US" altLang="en-US" sz="2135" dirty="0">
              <a:latin typeface="+mn-lt"/>
            </a:endParaRPr>
          </a:p>
        </p:txBody>
      </p:sp>
      <p:sp>
        <p:nvSpPr>
          <p:cNvPr id="6149" name="TextBox 8"/>
          <p:cNvSpPr txBox="1">
            <a:spLocks noChangeArrowheads="1"/>
          </p:cNvSpPr>
          <p:nvPr/>
        </p:nvSpPr>
        <p:spPr bwMode="auto">
          <a:xfrm>
            <a:off x="4922115" y="5897881"/>
            <a:ext cx="5076770" cy="44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0" tIns="44371" rIns="88740" bIns="44371">
            <a:spAutoFit/>
          </a:bodyPr>
          <a:lstStyle>
            <a:lvl1pPr algn="ctr">
              <a:spcBef>
                <a:spcPct val="20000"/>
              </a:spcBef>
              <a:defRPr sz="2700" b="1">
                <a:solidFill>
                  <a:srgbClr val="7F7F7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gn="ctr">
              <a:spcBef>
                <a:spcPct val="20000"/>
              </a:spcBef>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algn="ctr" defTabSz="5080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l" eaLnBrk="1" hangingPunct="1">
              <a:spcBef>
                <a:spcPct val="0"/>
              </a:spcBef>
            </a:pPr>
            <a:r>
              <a:rPr lang="en-US" altLang="en-US" sz="1165" b="0" i="1" dirty="0">
                <a:solidFill>
                  <a:schemeClr val="tx1"/>
                </a:solidFill>
              </a:rPr>
              <a:t>*Source: </a:t>
            </a:r>
            <a:r>
              <a:rPr lang="en-US" altLang="en-US" sz="1165" b="0" i="1" dirty="0">
                <a:solidFill>
                  <a:schemeClr val="tx1"/>
                </a:solidFill>
                <a:hlinkClick r:id="rId4"/>
              </a:rPr>
              <a:t>http://www.migrationinformation.org/datahub/state.cfm?ID=MD</a:t>
            </a:r>
            <a:r>
              <a:rPr lang="en-US" altLang="en-US" sz="1165" b="0" i="1" dirty="0">
                <a:solidFill>
                  <a:schemeClr val="tx1"/>
                </a:solidFill>
              </a:rPr>
              <a:t>  </a:t>
            </a:r>
          </a:p>
          <a:p>
            <a:pPr algn="l" eaLnBrk="1" hangingPunct="1">
              <a:spcBef>
                <a:spcPct val="0"/>
              </a:spcBef>
            </a:pPr>
            <a:r>
              <a:rPr lang="en-US" altLang="en-US" sz="1165" b="0" i="1" dirty="0">
                <a:solidFill>
                  <a:schemeClr val="tx1"/>
                </a:solidFill>
              </a:rPr>
              <a:t> (Oct. 2017)</a:t>
            </a:r>
          </a:p>
        </p:txBody>
      </p:sp>
      <p:sp>
        <p:nvSpPr>
          <p:cNvPr id="6" name="Footer Placeholder 3"/>
          <p:cNvSpPr>
            <a:spLocks noGrp="1"/>
          </p:cNvSpPr>
          <p:nvPr>
            <p:ph type="ftr" sz="quarter" idx="11"/>
          </p:nvPr>
        </p:nvSpPr>
        <p:spPr>
          <a:xfrm>
            <a:off x="2536172" y="7067226"/>
            <a:ext cx="4930588" cy="354386"/>
          </a:xfrm>
        </p:spPr>
        <p:txBody>
          <a:bodyPr/>
          <a:lstStyle/>
          <a:p>
            <a:r>
              <a:rPr lang="en-US" dirty="0" smtClean="0">
                <a:solidFill>
                  <a:srgbClr val="FFFFFF"/>
                </a:solidFill>
              </a:rPr>
              <a:t>National Immigrant Women's Advocacy Project at the American University Washington College of Law</a:t>
            </a:r>
            <a:endParaRPr lang="en-US" dirty="0">
              <a:solidFill>
                <a:srgbClr val="FFFFFF"/>
              </a:solidFill>
            </a:endParaRPr>
          </a:p>
        </p:txBody>
      </p:sp>
      <p:sp>
        <p:nvSpPr>
          <p:cNvPr id="2" name="Slide Number Placeholder 1"/>
          <p:cNvSpPr>
            <a:spLocks noGrp="1"/>
          </p:cNvSpPr>
          <p:nvPr>
            <p:ph type="sldNum" sz="quarter" idx="11"/>
          </p:nvPr>
        </p:nvSpPr>
        <p:spPr/>
        <p:txBody>
          <a:bodyPr/>
          <a:lstStyle/>
          <a:p>
            <a:fld id="{3E027408-AB3A-49A3-8E4E-9A021760F2FD}" type="slidenum">
              <a:rPr lang="en-US" altLang="en-US" smtClean="0"/>
              <a:pPr/>
              <a:t>24</a:t>
            </a:fld>
            <a:endParaRPr lang="en-US" altLang="en-US" dirty="0"/>
          </a:p>
        </p:txBody>
      </p:sp>
    </p:spTree>
    <p:extLst>
      <p:ext uri="{BB962C8B-B14F-4D97-AF65-F5344CB8AC3E}">
        <p14:creationId xmlns:p14="http://schemas.microsoft.com/office/powerpoint/2010/main" val="1014117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of Language Access Laws</a:t>
            </a:r>
          </a:p>
        </p:txBody>
      </p:sp>
      <p:sp>
        <p:nvSpPr>
          <p:cNvPr id="3" name="Content Placeholder 2"/>
          <p:cNvSpPr>
            <a:spLocks noGrp="1"/>
          </p:cNvSpPr>
          <p:nvPr>
            <p:ph idx="1"/>
          </p:nvPr>
        </p:nvSpPr>
        <p:spPr>
          <a:xfrm>
            <a:off x="492288" y="1483952"/>
            <a:ext cx="9052560" cy="5008880"/>
          </a:xfrm>
        </p:spPr>
        <p:txBody>
          <a:bodyPr/>
          <a:lstStyle/>
          <a:p>
            <a:r>
              <a:rPr lang="en-US" sz="2400" dirty="0"/>
              <a:t>Title VI- No person in the United States shall, on the ground of race, color, or national origin, be excluded from participation in, be denied benefits of, or be subjected to  discrimination under any program or activity receiving financial aid assistance.</a:t>
            </a:r>
          </a:p>
          <a:p>
            <a:r>
              <a:rPr lang="en-US" sz="2400" dirty="0"/>
              <a:t>LEP Executive Order 13166 (2001)</a:t>
            </a:r>
          </a:p>
          <a:p>
            <a:pPr lvl="1"/>
            <a:r>
              <a:rPr lang="en-US" sz="1900" dirty="0"/>
              <a:t>Requires all agencies receiving any federal financial</a:t>
            </a:r>
            <a:br>
              <a:rPr lang="en-US" sz="1900" dirty="0"/>
            </a:br>
            <a:r>
              <a:rPr lang="en-US" sz="1900" dirty="0"/>
              <a:t>assistance to</a:t>
            </a:r>
          </a:p>
          <a:p>
            <a:pPr lvl="1"/>
            <a:r>
              <a:rPr lang="en-US" sz="1900" dirty="0"/>
              <a:t>Ensure meaningful language access</a:t>
            </a:r>
          </a:p>
          <a:p>
            <a:pPr lvl="1"/>
            <a:r>
              <a:rPr lang="en-US" sz="1900" dirty="0"/>
              <a:t>Develop and implement language access plans</a:t>
            </a:r>
          </a:p>
          <a:p>
            <a:pPr lvl="1"/>
            <a:r>
              <a:rPr lang="en-US" sz="1900" dirty="0"/>
              <a:t>“Where the denial or delay of access may have life or death</a:t>
            </a:r>
            <a:br>
              <a:rPr lang="en-US" sz="1900" dirty="0"/>
            </a:br>
            <a:r>
              <a:rPr lang="en-US" sz="1900" dirty="0"/>
              <a:t>or other serious implications, the importance of the full</a:t>
            </a:r>
            <a:br>
              <a:rPr lang="en-US" sz="1900" dirty="0"/>
            </a:br>
            <a:r>
              <a:rPr lang="en-US" sz="1900" dirty="0"/>
              <a:t>and effective delivery of LEP services is at its zenith.”</a:t>
            </a:r>
            <a:endParaRPr lang="en-US" dirty="0"/>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25</a:t>
            </a:fld>
            <a:endParaRPr lang="en-US" altLang="en-US" dirty="0">
              <a:solidFill>
                <a:schemeClr val="bg1"/>
              </a:solidFill>
            </a:endParaRPr>
          </a:p>
        </p:txBody>
      </p:sp>
    </p:spTree>
    <p:extLst>
      <p:ext uri="{BB962C8B-B14F-4D97-AF65-F5344CB8AC3E}">
        <p14:creationId xmlns:p14="http://schemas.microsoft.com/office/powerpoint/2010/main" val="326315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871" y="368728"/>
            <a:ext cx="9147175" cy="961696"/>
          </a:xfrm>
        </p:spPr>
        <p:txBody>
          <a:bodyPr>
            <a:noAutofit/>
          </a:bodyPr>
          <a:lstStyle/>
          <a:p>
            <a:pPr lvl="1" rtl="0">
              <a:spcBef>
                <a:spcPct val="0"/>
              </a:spcBef>
            </a:pPr>
            <a:r>
              <a:rPr lang="en-US" sz="4800" dirty="0">
                <a:solidFill>
                  <a:srgbClr val="C00000"/>
                </a:solidFill>
                <a:effectLst>
                  <a:outerShdw blurRad="38100" dist="38100" dir="2700000" algn="tl">
                    <a:srgbClr val="000000">
                      <a:alpha val="43137"/>
                    </a:srgbClr>
                  </a:outerShdw>
                </a:effectLst>
                <a:latin typeface="Cambria" panose="02040503050406030204" pitchFamily="18" charset="0"/>
              </a:rPr>
              <a:t>DOJ Model Guidance</a:t>
            </a:r>
            <a:r>
              <a:rPr lang="en-US" sz="4800" dirty="0">
                <a:solidFill>
                  <a:schemeClr val="tx1"/>
                </a:solidFill>
                <a:effectLst>
                  <a:outerShdw blurRad="38100" dist="38100" dir="2700000" algn="tl">
                    <a:srgbClr val="000000">
                      <a:alpha val="43137"/>
                    </a:srgbClr>
                  </a:outerShdw>
                </a:effectLst>
                <a:latin typeface="Cambria" panose="02040503050406030204" pitchFamily="18" charset="0"/>
              </a:rPr>
              <a:t/>
            </a:r>
            <a:br>
              <a:rPr lang="en-US" sz="4800" dirty="0">
                <a:solidFill>
                  <a:schemeClr val="tx1"/>
                </a:solidFill>
                <a:effectLst>
                  <a:outerShdw blurRad="38100" dist="38100" dir="2700000" algn="tl">
                    <a:srgbClr val="000000">
                      <a:alpha val="43137"/>
                    </a:srgbClr>
                  </a:outerShdw>
                </a:effectLst>
                <a:latin typeface="Cambria" panose="02040503050406030204" pitchFamily="18" charset="0"/>
              </a:rPr>
            </a:br>
            <a:endParaRPr lang="en-US" sz="4800"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3" name="Content Placeholder 2"/>
          <p:cNvSpPr>
            <a:spLocks noGrp="1"/>
          </p:cNvSpPr>
          <p:nvPr>
            <p:ph idx="1"/>
          </p:nvPr>
        </p:nvSpPr>
        <p:spPr>
          <a:xfrm>
            <a:off x="418133" y="1109704"/>
            <a:ext cx="8643980" cy="5912068"/>
          </a:xfrm>
        </p:spPr>
        <p:txBody>
          <a:bodyPr>
            <a:normAutofit/>
          </a:bodyPr>
          <a:lstStyle/>
          <a:p>
            <a:r>
              <a:rPr lang="en-US" sz="2800" dirty="0">
                <a:latin typeface="Cambria" panose="02040503050406030204" pitchFamily="18" charset="0"/>
              </a:rPr>
              <a:t>Police provide free language access to:</a:t>
            </a:r>
          </a:p>
          <a:p>
            <a:pPr lvl="1"/>
            <a:r>
              <a:rPr lang="en-US" sz="2800" dirty="0">
                <a:latin typeface="Cambria" panose="02040503050406030204" pitchFamily="18" charset="0"/>
              </a:rPr>
              <a:t>LEP persons who request it </a:t>
            </a:r>
          </a:p>
          <a:p>
            <a:pPr lvl="1"/>
            <a:r>
              <a:rPr lang="en-US" sz="2800" i="1" dirty="0">
                <a:latin typeface="Cambria" panose="02040503050406030204" pitchFamily="18" charset="0"/>
              </a:rPr>
              <a:t>When officer decides it is helpful </a:t>
            </a:r>
            <a:r>
              <a:rPr lang="en-US" sz="2800" dirty="0">
                <a:latin typeface="Cambria" panose="02040503050406030204" pitchFamily="18" charset="0"/>
              </a:rPr>
              <a:t>to the criminal investigation or prosecution</a:t>
            </a:r>
          </a:p>
          <a:p>
            <a:r>
              <a:rPr lang="en-US" sz="2800" dirty="0">
                <a:latin typeface="Cambria" panose="02040503050406030204" pitchFamily="18" charset="0"/>
              </a:rPr>
              <a:t>Police will inform members of the public that language assistance is available free of charge</a:t>
            </a:r>
          </a:p>
          <a:p>
            <a:r>
              <a:rPr lang="en-US" sz="2800" dirty="0">
                <a:latin typeface="Cambria" panose="02040503050406030204" pitchFamily="18" charset="0"/>
              </a:rPr>
              <a:t>Language access provided in persons primary language</a:t>
            </a:r>
          </a:p>
          <a:p>
            <a:pPr marL="457200" lvl="1" indent="0">
              <a:buNone/>
            </a:pPr>
            <a:r>
              <a:rPr lang="en-US" sz="2800" b="1" dirty="0">
                <a:latin typeface="Cambria" panose="02040503050406030204" pitchFamily="18" charset="0"/>
              </a:rPr>
              <a:t>DOJ Sample Policy Center City Police Department</a:t>
            </a:r>
          </a:p>
          <a:p>
            <a:pPr marL="457200" lvl="1" indent="0">
              <a:buNone/>
            </a:pPr>
            <a:r>
              <a:rPr lang="en-US" sz="2800" b="1" dirty="0">
                <a:latin typeface="Cambria" panose="02040503050406030204" pitchFamily="18" charset="0"/>
              </a:rPr>
              <a:t>DOJ Approach to language access outline in:</a:t>
            </a:r>
          </a:p>
          <a:p>
            <a:pPr marL="457200" lvl="1" indent="0">
              <a:buNone/>
            </a:pPr>
            <a:r>
              <a:rPr lang="en-US" sz="2800" b="1" dirty="0">
                <a:latin typeface="Cambria" panose="02040503050406030204" pitchFamily="18" charset="0"/>
              </a:rPr>
              <a:t>	Steps for Obtaining Interpreters</a:t>
            </a:r>
          </a:p>
          <a:p>
            <a:pPr marL="457200" lvl="1" indent="0">
              <a:buNone/>
            </a:pPr>
            <a:endParaRPr lang="en-US" dirty="0"/>
          </a:p>
        </p:txBody>
      </p:sp>
      <p:sp>
        <p:nvSpPr>
          <p:cNvPr id="4" name="TextBox 3"/>
          <p:cNvSpPr txBox="1"/>
          <p:nvPr/>
        </p:nvSpPr>
        <p:spPr>
          <a:xfrm>
            <a:off x="2533884" y="7021772"/>
            <a:ext cx="5662669"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TextBox 4"/>
          <p:cNvSpPr txBox="1"/>
          <p:nvPr/>
        </p:nvSpPr>
        <p:spPr>
          <a:xfrm>
            <a:off x="9265186" y="7304188"/>
            <a:ext cx="352539" cy="246221"/>
          </a:xfrm>
          <a:prstGeom prst="rect">
            <a:avLst/>
          </a:prstGeom>
          <a:noFill/>
        </p:spPr>
        <p:txBody>
          <a:bodyPr wrap="square" rtlCol="0">
            <a:spAutoFit/>
          </a:bodyPr>
          <a:lstStyle/>
          <a:p>
            <a:r>
              <a:rPr lang="en-US" sz="1000" dirty="0">
                <a:solidFill>
                  <a:schemeClr val="bg1"/>
                </a:solidFill>
              </a:rPr>
              <a:t>20</a:t>
            </a:r>
          </a:p>
        </p:txBody>
      </p:sp>
    </p:spTree>
    <p:extLst>
      <p:ext uri="{BB962C8B-B14F-4D97-AF65-F5344CB8AC3E}">
        <p14:creationId xmlns:p14="http://schemas.microsoft.com/office/powerpoint/2010/main" val="1413762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155" y="2059813"/>
            <a:ext cx="9052560" cy="3481421"/>
          </a:xfrm>
        </p:spPr>
        <p:txBody>
          <a:bodyPr>
            <a:normAutofit/>
          </a:bodyPr>
          <a:lstStyle/>
          <a:p>
            <a:pPr algn="ctr">
              <a:buNone/>
            </a:pPr>
            <a:r>
              <a:rPr lang="en-US" sz="5300" dirty="0">
                <a:solidFill>
                  <a:srgbClr val="C00000"/>
                </a:solidFill>
                <a:effectLst>
                  <a:outerShdw blurRad="38100" dist="38100" dir="2700000" algn="tl">
                    <a:srgbClr val="000000">
                      <a:alpha val="43137"/>
                    </a:srgbClr>
                  </a:outerShdw>
                </a:effectLst>
              </a:rPr>
              <a:t>First Responders – </a:t>
            </a:r>
          </a:p>
          <a:p>
            <a:pPr algn="ctr">
              <a:buNone/>
            </a:pPr>
            <a:r>
              <a:rPr lang="en-US" sz="5300" dirty="0">
                <a:solidFill>
                  <a:srgbClr val="C00000"/>
                </a:solidFill>
                <a:effectLst>
                  <a:outerShdw blurRad="38100" dist="38100" dir="2700000" algn="tl">
                    <a:srgbClr val="000000">
                      <a:alpha val="43137"/>
                    </a:srgbClr>
                  </a:outerShdw>
                </a:effectLst>
              </a:rPr>
              <a:t>What do you do when you arrive at a crime scene?</a:t>
            </a:r>
            <a:endParaRPr lang="en-US" dirty="0">
              <a:solidFill>
                <a:srgbClr val="C00000"/>
              </a:solidFill>
            </a:endParaRPr>
          </a:p>
        </p:txBody>
      </p:sp>
      <p:sp>
        <p:nvSpPr>
          <p:cNvPr id="2" name="TextBox 1"/>
          <p:cNvSpPr txBox="1"/>
          <p:nvPr/>
        </p:nvSpPr>
        <p:spPr>
          <a:xfrm>
            <a:off x="2379647" y="7171984"/>
            <a:ext cx="5728771"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a:xfrm>
            <a:off x="7553077" y="7295095"/>
            <a:ext cx="2346960" cy="413808"/>
          </a:xfrm>
        </p:spPr>
        <p:txBody>
          <a:bodyPr/>
          <a:lstStyle/>
          <a:p>
            <a:pPr>
              <a:defRPr/>
            </a:pPr>
            <a:fld id="{4B342A12-00A5-4F57-9E97-D8C83B8EA008}" type="slidenum">
              <a:rPr lang="en-US" altLang="en-US" smtClean="0">
                <a:solidFill>
                  <a:schemeClr val="bg1"/>
                </a:solidFill>
              </a:rPr>
              <a:pPr>
                <a:defRPr/>
              </a:pPr>
              <a:t>27</a:t>
            </a:fld>
            <a:endParaRPr lang="en-US" altLang="en-US" dirty="0">
              <a:solidFill>
                <a:schemeClr val="bg1"/>
              </a:solidFill>
            </a:endParaRPr>
          </a:p>
        </p:txBody>
      </p:sp>
    </p:spTree>
    <p:extLst>
      <p:ext uri="{BB962C8B-B14F-4D97-AF65-F5344CB8AC3E}">
        <p14:creationId xmlns:p14="http://schemas.microsoft.com/office/powerpoint/2010/main" val="1339713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099" y="273898"/>
            <a:ext cx="9147175" cy="769996"/>
          </a:xfrm>
        </p:spPr>
        <p:txBody>
          <a:bodyPr>
            <a:noAutofit/>
          </a:bodyPr>
          <a:lstStyle/>
          <a:p>
            <a:pPr algn="ctr"/>
            <a:r>
              <a:rPr lang="en-US" sz="5400" dirty="0">
                <a:solidFill>
                  <a:srgbClr val="C00000"/>
                </a:solidFill>
                <a:latin typeface="Cambria" panose="02040503050406030204" pitchFamily="18" charset="0"/>
              </a:rPr>
              <a:t>First Response</a:t>
            </a:r>
          </a:p>
        </p:txBody>
      </p:sp>
      <p:sp>
        <p:nvSpPr>
          <p:cNvPr id="3" name="Content Placeholder 2"/>
          <p:cNvSpPr>
            <a:spLocks noGrp="1"/>
          </p:cNvSpPr>
          <p:nvPr>
            <p:ph idx="1"/>
          </p:nvPr>
        </p:nvSpPr>
        <p:spPr>
          <a:xfrm>
            <a:off x="351803" y="1502382"/>
            <a:ext cx="9147175" cy="4677198"/>
          </a:xfrm>
        </p:spPr>
        <p:txBody>
          <a:bodyPr>
            <a:normAutofit fontScale="77500" lnSpcReduction="20000"/>
          </a:bodyPr>
          <a:lstStyle/>
          <a:p>
            <a:r>
              <a:rPr lang="en-US" dirty="0">
                <a:latin typeface="Cambria" panose="02040503050406030204" pitchFamily="18" charset="0"/>
              </a:rPr>
              <a:t>Locate and secure the scene</a:t>
            </a:r>
          </a:p>
          <a:p>
            <a:r>
              <a:rPr lang="en-US" dirty="0">
                <a:latin typeface="Cambria" panose="02040503050406030204" pitchFamily="18" charset="0"/>
              </a:rPr>
              <a:t>Are there any weapons?</a:t>
            </a:r>
          </a:p>
          <a:p>
            <a:r>
              <a:rPr lang="en-US" dirty="0">
                <a:latin typeface="Cambria" panose="02040503050406030204" pitchFamily="18" charset="0"/>
              </a:rPr>
              <a:t>Is anyone injured?</a:t>
            </a:r>
          </a:p>
          <a:p>
            <a:r>
              <a:rPr lang="en-US" dirty="0">
                <a:latin typeface="Cambria" panose="02040503050406030204" pitchFamily="18" charset="0"/>
              </a:rPr>
              <a:t>Identify the people involved</a:t>
            </a:r>
          </a:p>
          <a:p>
            <a:pPr lvl="1"/>
            <a:r>
              <a:rPr lang="en-US" dirty="0">
                <a:latin typeface="Cambria" panose="02040503050406030204" pitchFamily="18" charset="0"/>
              </a:rPr>
              <a:t>Victim</a:t>
            </a:r>
          </a:p>
          <a:p>
            <a:pPr lvl="1"/>
            <a:r>
              <a:rPr lang="en-US" dirty="0">
                <a:latin typeface="Cambria" panose="02040503050406030204" pitchFamily="18" charset="0"/>
              </a:rPr>
              <a:t>Offender</a:t>
            </a:r>
          </a:p>
          <a:p>
            <a:pPr lvl="1"/>
            <a:r>
              <a:rPr lang="en-US" dirty="0">
                <a:latin typeface="Cambria" panose="02040503050406030204" pitchFamily="18" charset="0"/>
              </a:rPr>
              <a:t>Witnesses</a:t>
            </a:r>
          </a:p>
          <a:p>
            <a:r>
              <a:rPr lang="en-US" dirty="0">
                <a:latin typeface="Cambria" panose="02040503050406030204" pitchFamily="18" charset="0"/>
              </a:rPr>
              <a:t>If offender is not on the scene</a:t>
            </a:r>
          </a:p>
          <a:p>
            <a:pPr lvl="1"/>
            <a:r>
              <a:rPr lang="en-US" dirty="0">
                <a:latin typeface="Cambria" panose="02040503050406030204" pitchFamily="18" charset="0"/>
              </a:rPr>
              <a:t>Where is the suspect?</a:t>
            </a:r>
          </a:p>
          <a:p>
            <a:pPr lvl="1"/>
            <a:r>
              <a:rPr lang="en-US" dirty="0"/>
              <a:t>Are they</a:t>
            </a:r>
            <a:r>
              <a:rPr lang="en-US" dirty="0">
                <a:latin typeface="Cambria" panose="02040503050406030204" pitchFamily="18" charset="0"/>
              </a:rPr>
              <a:t> a continuing danger?</a:t>
            </a:r>
          </a:p>
          <a:p>
            <a:pPr lvl="1"/>
            <a:r>
              <a:rPr lang="en-US" dirty="0"/>
              <a:t>Is suspect in possession of weapon?</a:t>
            </a:r>
            <a:endParaRPr lang="en-US" dirty="0">
              <a:latin typeface="Cambria" panose="02040503050406030204" pitchFamily="18" charset="0"/>
            </a:endParaRPr>
          </a:p>
        </p:txBody>
      </p:sp>
      <p:pic>
        <p:nvPicPr>
          <p:cNvPr id="1026" name="Picture 2" descr="C:\Users\banver\AppData\Local\Microsoft\Windows\Temporary Internet Files\Content.IE5\MVKHJ2DL\transparenc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645" y="4065483"/>
            <a:ext cx="2481590" cy="2030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66930" y="7105880"/>
            <a:ext cx="565165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a:xfrm>
            <a:off x="6646645" y="7217575"/>
            <a:ext cx="2346960" cy="413808"/>
          </a:xfrm>
        </p:spPr>
        <p:txBody>
          <a:bodyPr/>
          <a:lstStyle/>
          <a:p>
            <a:pPr>
              <a:defRPr/>
            </a:pPr>
            <a:fld id="{4B342A12-00A5-4F57-9E97-D8C83B8EA008}" type="slidenum">
              <a:rPr lang="en-US" altLang="en-US" smtClean="0">
                <a:solidFill>
                  <a:schemeClr val="bg1"/>
                </a:solidFill>
              </a:rPr>
              <a:pPr>
                <a:defRPr/>
              </a:pPr>
              <a:t>28</a:t>
            </a:fld>
            <a:endParaRPr lang="en-US" altLang="en-US" dirty="0">
              <a:solidFill>
                <a:schemeClr val="bg1"/>
              </a:solidFill>
            </a:endParaRPr>
          </a:p>
        </p:txBody>
      </p:sp>
    </p:spTree>
    <p:extLst>
      <p:ext uri="{BB962C8B-B14F-4D97-AF65-F5344CB8AC3E}">
        <p14:creationId xmlns:p14="http://schemas.microsoft.com/office/powerpoint/2010/main" val="1299715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561" y="1287300"/>
            <a:ext cx="9052560" cy="3481421"/>
          </a:xfrm>
        </p:spPr>
        <p:txBody>
          <a:bodyPr>
            <a:noAutofit/>
          </a:bodyPr>
          <a:lstStyle/>
          <a:p>
            <a:pPr algn="ctr">
              <a:buNone/>
            </a:pPr>
            <a:r>
              <a:rPr lang="en-US" sz="4400" dirty="0">
                <a:solidFill>
                  <a:srgbClr val="C00000"/>
                </a:solidFill>
                <a:effectLst>
                  <a:outerShdw blurRad="38100" dist="38100" dir="2700000" algn="tl">
                    <a:srgbClr val="000000">
                      <a:alpha val="43137"/>
                    </a:srgbClr>
                  </a:outerShdw>
                </a:effectLst>
              </a:rPr>
              <a:t>What do you do when the people at the scene are limited English proficient?</a:t>
            </a:r>
          </a:p>
          <a:p>
            <a:pPr algn="ctr">
              <a:buNone/>
            </a:pPr>
            <a:endParaRPr lang="en-US" sz="4400" dirty="0">
              <a:solidFill>
                <a:srgbClr val="C00000"/>
              </a:solidFill>
              <a:effectLst>
                <a:outerShdw blurRad="38100" dist="38100" dir="2700000" algn="tl">
                  <a:srgbClr val="000000">
                    <a:alpha val="43137"/>
                  </a:srgbClr>
                </a:outerShdw>
              </a:effectLst>
            </a:endParaRPr>
          </a:p>
          <a:p>
            <a:pPr algn="ctr">
              <a:buNone/>
            </a:pPr>
            <a:r>
              <a:rPr lang="en-US" sz="4400" dirty="0">
                <a:solidFill>
                  <a:srgbClr val="C00000"/>
                </a:solidFill>
                <a:effectLst>
                  <a:outerShdw blurRad="38100" dist="38100" dir="2700000" algn="tl">
                    <a:srgbClr val="000000">
                      <a:alpha val="43137"/>
                    </a:srgbClr>
                  </a:outerShdw>
                </a:effectLst>
              </a:rPr>
              <a:t>How can you get the information you need </a:t>
            </a:r>
            <a:r>
              <a:rPr lang="en-US" sz="4400" i="1" dirty="0">
                <a:solidFill>
                  <a:srgbClr val="C00000"/>
                </a:solidFill>
                <a:effectLst>
                  <a:outerShdw blurRad="38100" dist="38100" dir="2700000" algn="tl">
                    <a:srgbClr val="000000">
                      <a:alpha val="43137"/>
                    </a:srgbClr>
                  </a:outerShdw>
                </a:effectLst>
              </a:rPr>
              <a:t>to secure the scene?</a:t>
            </a:r>
            <a:endParaRPr lang="en-US" sz="3200" dirty="0">
              <a:solidFill>
                <a:srgbClr val="C00000"/>
              </a:solidFill>
            </a:endParaRPr>
          </a:p>
        </p:txBody>
      </p:sp>
      <p:sp>
        <p:nvSpPr>
          <p:cNvPr id="2" name="TextBox 1"/>
          <p:cNvSpPr txBox="1"/>
          <p:nvPr/>
        </p:nvSpPr>
        <p:spPr>
          <a:xfrm>
            <a:off x="2610998" y="7039782"/>
            <a:ext cx="5816906"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a:xfrm>
            <a:off x="7458236" y="7180778"/>
            <a:ext cx="2346960" cy="413808"/>
          </a:xfrm>
        </p:spPr>
        <p:txBody>
          <a:bodyPr/>
          <a:lstStyle/>
          <a:p>
            <a:pPr>
              <a:defRPr/>
            </a:pPr>
            <a:fld id="{4B342A12-00A5-4F57-9E97-D8C83B8EA008}" type="slidenum">
              <a:rPr lang="en-US" altLang="en-US" smtClean="0">
                <a:solidFill>
                  <a:schemeClr val="bg1"/>
                </a:solidFill>
              </a:rPr>
              <a:pPr>
                <a:defRPr/>
              </a:pPr>
              <a:t>29</a:t>
            </a:fld>
            <a:endParaRPr lang="en-US" altLang="en-US" dirty="0">
              <a:solidFill>
                <a:schemeClr val="bg1"/>
              </a:solidFill>
            </a:endParaRPr>
          </a:p>
        </p:txBody>
      </p:sp>
    </p:spTree>
    <p:extLst>
      <p:ext uri="{BB962C8B-B14F-4D97-AF65-F5344CB8AC3E}">
        <p14:creationId xmlns:p14="http://schemas.microsoft.com/office/powerpoint/2010/main" val="3903722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5"/>
            <a:ext cx="9052560" cy="506163"/>
          </a:xfrm>
        </p:spPr>
        <p:txBody>
          <a:bodyPr>
            <a:normAutofit fontScale="90000"/>
          </a:bodyPr>
          <a:lstStyle/>
          <a:p>
            <a:r>
              <a:rPr lang="en-US" dirty="0"/>
              <a:t>USB Drive Materials</a:t>
            </a:r>
          </a:p>
        </p:txBody>
      </p:sp>
      <p:sp>
        <p:nvSpPr>
          <p:cNvPr id="3" name="Content Placeholder 2"/>
          <p:cNvSpPr>
            <a:spLocks noGrp="1"/>
          </p:cNvSpPr>
          <p:nvPr>
            <p:ph idx="1"/>
          </p:nvPr>
        </p:nvSpPr>
        <p:spPr>
          <a:xfrm>
            <a:off x="502920" y="969819"/>
            <a:ext cx="9052560" cy="5852622"/>
          </a:xfrm>
        </p:spPr>
        <p:txBody>
          <a:bodyPr/>
          <a:lstStyle/>
          <a:p>
            <a:r>
              <a:rPr lang="en-US" dirty="0"/>
              <a:t>U Visa Toolkit For Law Enforcement Agencies And Prosecutors</a:t>
            </a:r>
          </a:p>
          <a:p>
            <a:r>
              <a:rPr lang="en-US" dirty="0"/>
              <a:t>DHS: U and T Visa Law Enforcement Resource Guide</a:t>
            </a:r>
          </a:p>
          <a:p>
            <a:r>
              <a:rPr lang="en-US" dirty="0"/>
              <a:t>DHS: Policies including victim-witness</a:t>
            </a:r>
          </a:p>
          <a:p>
            <a:r>
              <a:rPr lang="en-US" dirty="0"/>
              <a:t>Tools for officers to promote language access</a:t>
            </a:r>
          </a:p>
          <a:p>
            <a:r>
              <a:rPr lang="en-US" dirty="0" err="1"/>
              <a:t>Bluecard</a:t>
            </a:r>
            <a:r>
              <a:rPr lang="en-US" dirty="0"/>
              <a:t> Tool Screening Victims for Immigration Protections</a:t>
            </a: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3</a:t>
            </a:fld>
            <a:endParaRPr lang="en-US" altLang="en-US" dirty="0">
              <a:solidFill>
                <a:schemeClr val="bg1"/>
              </a:solidFill>
            </a:endParaRPr>
          </a:p>
        </p:txBody>
      </p:sp>
    </p:spTree>
    <p:extLst>
      <p:ext uri="{BB962C8B-B14F-4D97-AF65-F5344CB8AC3E}">
        <p14:creationId xmlns:p14="http://schemas.microsoft.com/office/powerpoint/2010/main" val="455392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DOJ and Exigent Circumstances</a:t>
            </a:r>
          </a:p>
        </p:txBody>
      </p:sp>
      <p:sp>
        <p:nvSpPr>
          <p:cNvPr id="3" name="Content Placeholder 2"/>
          <p:cNvSpPr>
            <a:spLocks noGrp="1"/>
          </p:cNvSpPr>
          <p:nvPr>
            <p:ph idx="1"/>
          </p:nvPr>
        </p:nvSpPr>
        <p:spPr/>
        <p:txBody>
          <a:bodyPr/>
          <a:lstStyle/>
          <a:p>
            <a:r>
              <a:rPr lang="en-US" sz="3200" dirty="0"/>
              <a:t>Use the most reliable </a:t>
            </a:r>
            <a:r>
              <a:rPr lang="en-US" sz="3200" i="1" dirty="0"/>
              <a:t>temporary i</a:t>
            </a:r>
            <a:r>
              <a:rPr lang="en-US" sz="3200" dirty="0"/>
              <a:t>nterpreter available to address exigent circumstances</a:t>
            </a:r>
          </a:p>
          <a:p>
            <a:pPr lvl="1">
              <a:lnSpc>
                <a:spcPct val="160000"/>
              </a:lnSpc>
            </a:pPr>
            <a:r>
              <a:rPr lang="en-US" sz="3200" dirty="0"/>
              <a:t>Fleeing suspect</a:t>
            </a:r>
          </a:p>
          <a:p>
            <a:pPr lvl="1">
              <a:lnSpc>
                <a:spcPct val="160000"/>
              </a:lnSpc>
            </a:pPr>
            <a:r>
              <a:rPr lang="en-US" sz="3200" dirty="0"/>
              <a:t>Weapons</a:t>
            </a:r>
          </a:p>
          <a:p>
            <a:pPr lvl="1">
              <a:lnSpc>
                <a:spcPct val="160000"/>
              </a:lnSpc>
            </a:pPr>
            <a:r>
              <a:rPr lang="en-US" sz="3200" dirty="0"/>
              <a:t>Life threatening to the officer /victim/or public</a:t>
            </a: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30</a:t>
            </a:fld>
            <a:endParaRPr lang="en-US" altLang="en-US" dirty="0">
              <a:solidFill>
                <a:schemeClr val="bg1"/>
              </a:solidFill>
            </a:endParaRPr>
          </a:p>
        </p:txBody>
      </p:sp>
    </p:spTree>
    <p:extLst>
      <p:ext uri="{BB962C8B-B14F-4D97-AF65-F5344CB8AC3E}">
        <p14:creationId xmlns:p14="http://schemas.microsoft.com/office/powerpoint/2010/main" val="1142142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C00000"/>
                </a:solidFill>
                <a:latin typeface="Cambria" panose="02040503050406030204" pitchFamily="18" charset="0"/>
              </a:rPr>
              <a:t>DOJ </a:t>
            </a:r>
            <a:r>
              <a:rPr lang="en-US" dirty="0">
                <a:solidFill>
                  <a:srgbClr val="C00000"/>
                </a:solidFill>
              </a:rPr>
              <a:t>Requirements for </a:t>
            </a:r>
            <a:r>
              <a:rPr lang="en-US" dirty="0">
                <a:solidFill>
                  <a:srgbClr val="C00000"/>
                </a:solidFill>
                <a:latin typeface="Cambria" panose="02040503050406030204" pitchFamily="18" charset="0"/>
              </a:rPr>
              <a:t>Investigations &amp; Interrogations</a:t>
            </a:r>
          </a:p>
        </p:txBody>
      </p:sp>
      <p:sp>
        <p:nvSpPr>
          <p:cNvPr id="3" name="Content Placeholder 2"/>
          <p:cNvSpPr>
            <a:spLocks noGrp="1"/>
          </p:cNvSpPr>
          <p:nvPr>
            <p:ph idx="1"/>
          </p:nvPr>
        </p:nvSpPr>
        <p:spPr>
          <a:xfrm>
            <a:off x="489272" y="1718026"/>
            <a:ext cx="9052560" cy="5008880"/>
          </a:xfrm>
        </p:spPr>
        <p:txBody>
          <a:bodyPr/>
          <a:lstStyle/>
          <a:p>
            <a:r>
              <a:rPr lang="en-US" sz="3200" dirty="0"/>
              <a:t>“A qualified interpreter shall be used for any interrogation or taking of a formal statement where the suspect or witness’ legal rights could be adversely impacted”</a:t>
            </a:r>
          </a:p>
          <a:p>
            <a:pPr lvl="1"/>
            <a:r>
              <a:rPr lang="en-US" sz="2800" dirty="0"/>
              <a:t>Criminal interrogations</a:t>
            </a:r>
          </a:p>
          <a:p>
            <a:pPr lvl="1"/>
            <a:r>
              <a:rPr lang="en-US" sz="2800" dirty="0"/>
              <a:t>Crime witness interviews</a:t>
            </a:r>
          </a:p>
          <a:p>
            <a:r>
              <a:rPr lang="en-US" sz="3200" dirty="0"/>
              <a:t>Vital written materials translated into primary language </a:t>
            </a:r>
          </a:p>
          <a:p>
            <a:pPr lvl="1"/>
            <a:r>
              <a:rPr lang="en-US" sz="2800" dirty="0"/>
              <a:t>Miranda warnings</a:t>
            </a:r>
          </a:p>
          <a:p>
            <a:pPr marL="509412" lvl="1" indent="0">
              <a:buNone/>
            </a:pPr>
            <a:endParaRPr lang="en-US" sz="2700" dirty="0"/>
          </a:p>
          <a:p>
            <a:pPr marL="509412" lvl="1" indent="0">
              <a:buNone/>
            </a:pPr>
            <a:endParaRPr lang="en-US" dirty="0"/>
          </a:p>
        </p:txBody>
      </p:sp>
      <p:sp>
        <p:nvSpPr>
          <p:cNvPr id="4" name="TextBox 3"/>
          <p:cNvSpPr txBox="1"/>
          <p:nvPr/>
        </p:nvSpPr>
        <p:spPr>
          <a:xfrm>
            <a:off x="2721166" y="7006732"/>
            <a:ext cx="529911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6" name="Slide Number Placeholder 5"/>
          <p:cNvSpPr>
            <a:spLocks noGrp="1"/>
          </p:cNvSpPr>
          <p:nvPr>
            <p:ph type="sldNum" sz="quarter" idx="11"/>
          </p:nvPr>
        </p:nvSpPr>
        <p:spPr>
          <a:xfrm>
            <a:off x="6653821" y="7216052"/>
            <a:ext cx="2346960" cy="413808"/>
          </a:xfrm>
        </p:spPr>
        <p:txBody>
          <a:bodyPr/>
          <a:lstStyle/>
          <a:p>
            <a:pPr>
              <a:defRPr/>
            </a:pPr>
            <a:fld id="{4B342A12-00A5-4F57-9E97-D8C83B8EA008}" type="slidenum">
              <a:rPr lang="en-US" altLang="en-US" smtClean="0">
                <a:solidFill>
                  <a:schemeClr val="bg1"/>
                </a:solidFill>
              </a:rPr>
              <a:pPr>
                <a:defRPr/>
              </a:pPr>
              <a:t>31</a:t>
            </a:fld>
            <a:endParaRPr lang="en-US" altLang="en-US" dirty="0">
              <a:solidFill>
                <a:schemeClr val="bg1"/>
              </a:solidFill>
            </a:endParaRPr>
          </a:p>
        </p:txBody>
      </p:sp>
    </p:spTree>
    <p:extLst>
      <p:ext uri="{BB962C8B-B14F-4D97-AF65-F5344CB8AC3E}">
        <p14:creationId xmlns:p14="http://schemas.microsoft.com/office/powerpoint/2010/main" val="1425066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5" y="502288"/>
            <a:ext cx="9147175" cy="888878"/>
          </a:xfrm>
        </p:spPr>
        <p:txBody>
          <a:bodyPr>
            <a:noAutofit/>
          </a:bodyPr>
          <a:lstStyle/>
          <a:p>
            <a:pPr algn="ctr"/>
            <a:r>
              <a:rPr lang="en-US" sz="4400" dirty="0">
                <a:solidFill>
                  <a:srgbClr val="C00000"/>
                </a:solidFill>
              </a:rPr>
              <a:t>Using Qualified Interpreters</a:t>
            </a:r>
            <a:endParaRPr lang="en-US" sz="4400" dirty="0">
              <a:solidFill>
                <a:srgbClr val="C00000"/>
              </a:solidFill>
              <a:latin typeface="Cambria" panose="02040503050406030204" pitchFamily="18" charset="0"/>
            </a:endParaRPr>
          </a:p>
        </p:txBody>
      </p:sp>
      <p:sp>
        <p:nvSpPr>
          <p:cNvPr id="3" name="Content Placeholder 2"/>
          <p:cNvSpPr>
            <a:spLocks noGrp="1"/>
          </p:cNvSpPr>
          <p:nvPr>
            <p:ph sz="half" idx="1"/>
          </p:nvPr>
        </p:nvSpPr>
        <p:spPr>
          <a:xfrm>
            <a:off x="435088" y="2016815"/>
            <a:ext cx="4497389" cy="4402066"/>
          </a:xfrm>
        </p:spPr>
        <p:txBody>
          <a:bodyPr>
            <a:normAutofit/>
          </a:bodyPr>
          <a:lstStyle/>
          <a:p>
            <a:pPr marL="152806" indent="0" algn="ctr">
              <a:spcBef>
                <a:spcPts val="500"/>
              </a:spcBef>
              <a:buNone/>
            </a:pPr>
            <a:r>
              <a:rPr lang="en-US" u="sng" dirty="0"/>
              <a:t>Benefits</a:t>
            </a:r>
            <a:r>
              <a:rPr lang="en-US" dirty="0"/>
              <a:t>	</a:t>
            </a:r>
          </a:p>
          <a:p>
            <a:pPr>
              <a:spcBef>
                <a:spcPts val="500"/>
              </a:spcBef>
            </a:pPr>
            <a:r>
              <a:rPr lang="en-US" dirty="0"/>
              <a:t>Safety</a:t>
            </a:r>
          </a:p>
          <a:p>
            <a:pPr>
              <a:spcBef>
                <a:spcPts val="500"/>
              </a:spcBef>
            </a:pPr>
            <a:r>
              <a:rPr lang="en-US" dirty="0"/>
              <a:t>ID offender </a:t>
            </a:r>
          </a:p>
          <a:p>
            <a:pPr>
              <a:spcBef>
                <a:spcPts val="500"/>
              </a:spcBef>
            </a:pPr>
            <a:r>
              <a:rPr lang="en-US" dirty="0"/>
              <a:t>Locate weapons</a:t>
            </a:r>
          </a:p>
          <a:p>
            <a:pPr>
              <a:spcBef>
                <a:spcPts val="500"/>
              </a:spcBef>
            </a:pPr>
            <a:r>
              <a:rPr lang="en-US" dirty="0"/>
              <a:t>Admissible statements (Excited Utterances)</a:t>
            </a:r>
          </a:p>
          <a:p>
            <a:pPr>
              <a:spcBef>
                <a:spcPts val="500"/>
              </a:spcBef>
            </a:pPr>
            <a:endParaRPr lang="en-US" dirty="0"/>
          </a:p>
        </p:txBody>
      </p:sp>
      <p:sp>
        <p:nvSpPr>
          <p:cNvPr id="5" name="Content Placeholder 4"/>
          <p:cNvSpPr>
            <a:spLocks noGrp="1"/>
          </p:cNvSpPr>
          <p:nvPr>
            <p:ph sz="half" idx="2"/>
          </p:nvPr>
        </p:nvSpPr>
        <p:spPr>
          <a:xfrm>
            <a:off x="5321356" y="2032582"/>
            <a:ext cx="4497387" cy="4423230"/>
          </a:xfrm>
        </p:spPr>
        <p:txBody>
          <a:bodyPr>
            <a:normAutofit/>
          </a:bodyPr>
          <a:lstStyle/>
          <a:p>
            <a:pPr marL="122244" indent="0" algn="ctr">
              <a:spcBef>
                <a:spcPts val="500"/>
              </a:spcBef>
              <a:buNone/>
            </a:pPr>
            <a:r>
              <a:rPr lang="en-US" u="sng" dirty="0"/>
              <a:t>Harms</a:t>
            </a:r>
          </a:p>
          <a:p>
            <a:pPr>
              <a:spcBef>
                <a:spcPts val="500"/>
              </a:spcBef>
            </a:pPr>
            <a:r>
              <a:rPr lang="en-US" dirty="0"/>
              <a:t>Mistaken ID of offender</a:t>
            </a:r>
          </a:p>
          <a:p>
            <a:pPr>
              <a:spcBef>
                <a:spcPts val="500"/>
              </a:spcBef>
            </a:pPr>
            <a:r>
              <a:rPr lang="en-US" dirty="0"/>
              <a:t>Arrest of victim</a:t>
            </a:r>
          </a:p>
          <a:p>
            <a:pPr>
              <a:spcBef>
                <a:spcPts val="500"/>
              </a:spcBef>
            </a:pPr>
            <a:r>
              <a:rPr lang="en-US" dirty="0"/>
              <a:t>Misinterpretation results in inaccurate statements</a:t>
            </a:r>
          </a:p>
          <a:p>
            <a:pPr>
              <a:spcBef>
                <a:spcPts val="500"/>
              </a:spcBef>
            </a:pPr>
            <a:r>
              <a:rPr lang="en-US" dirty="0"/>
              <a:t>Trauma to children</a:t>
            </a:r>
          </a:p>
        </p:txBody>
      </p:sp>
      <p:sp>
        <p:nvSpPr>
          <p:cNvPr id="4" name="TextBox 3"/>
          <p:cNvSpPr txBox="1"/>
          <p:nvPr/>
        </p:nvSpPr>
        <p:spPr>
          <a:xfrm>
            <a:off x="2544896" y="7183000"/>
            <a:ext cx="586097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7" name="Slide Number Placeholder 6"/>
          <p:cNvSpPr>
            <a:spLocks noGrp="1"/>
          </p:cNvSpPr>
          <p:nvPr>
            <p:ph type="sldNum" sz="quarter" idx="11"/>
          </p:nvPr>
        </p:nvSpPr>
        <p:spPr>
          <a:xfrm>
            <a:off x="7251066" y="7161169"/>
            <a:ext cx="2346960" cy="413808"/>
          </a:xfrm>
        </p:spPr>
        <p:txBody>
          <a:bodyPr/>
          <a:lstStyle/>
          <a:p>
            <a:pPr>
              <a:defRPr/>
            </a:pPr>
            <a:fld id="{E9052989-46B4-418A-94E9-92B64471ED67}" type="slidenum">
              <a:rPr lang="en-US" altLang="en-US" smtClean="0">
                <a:solidFill>
                  <a:schemeClr val="bg1"/>
                </a:solidFill>
              </a:rPr>
              <a:pPr>
                <a:defRPr/>
              </a:pPr>
              <a:t>32</a:t>
            </a:fld>
            <a:endParaRPr lang="en-US" altLang="en-US" dirty="0">
              <a:solidFill>
                <a:schemeClr val="bg1"/>
              </a:solidFill>
            </a:endParaRPr>
          </a:p>
        </p:txBody>
      </p:sp>
    </p:spTree>
    <p:extLst>
      <p:ext uri="{BB962C8B-B14F-4D97-AF65-F5344CB8AC3E}">
        <p14:creationId xmlns:p14="http://schemas.microsoft.com/office/powerpoint/2010/main" val="3629924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5"/>
            <a:ext cx="9052560" cy="4766582"/>
          </a:xfrm>
        </p:spPr>
        <p:txBody>
          <a:bodyPr>
            <a:normAutofit/>
          </a:bodyPr>
          <a:lstStyle/>
          <a:p>
            <a:r>
              <a:rPr lang="en-US" dirty="0"/>
              <a:t>How does your investigation proceed  with an non-English speaking victim?</a:t>
            </a:r>
          </a:p>
        </p:txBody>
      </p:sp>
      <p:sp>
        <p:nvSpPr>
          <p:cNvPr id="4" name="Slide Number Placeholder 3"/>
          <p:cNvSpPr>
            <a:spLocks noGrp="1"/>
          </p:cNvSpPr>
          <p:nvPr>
            <p:ph type="sldNum" sz="quarter" idx="11"/>
          </p:nvPr>
        </p:nvSpPr>
        <p:spPr/>
        <p:txBody>
          <a:bodyPr/>
          <a:lstStyle/>
          <a:p>
            <a:pPr>
              <a:defRPr/>
            </a:pPr>
            <a:fld id="{8F5A0EED-C1AD-4EB0-B367-6F6A81C3FA8A}" type="slidenum">
              <a:rPr lang="en-US" altLang="en-US" smtClean="0"/>
              <a:pPr>
                <a:defRPr/>
              </a:pPr>
              <a:t>33</a:t>
            </a:fld>
            <a:endParaRPr lang="en-US" altLang="en-US" dirty="0"/>
          </a:p>
        </p:txBody>
      </p:sp>
    </p:spTree>
    <p:extLst>
      <p:ext uri="{BB962C8B-B14F-4D97-AF65-F5344CB8AC3E}">
        <p14:creationId xmlns:p14="http://schemas.microsoft.com/office/powerpoint/2010/main" val="2860201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Cambria" panose="02040503050406030204" pitchFamily="18" charset="0"/>
              </a:rPr>
              <a:t>Language Resources</a:t>
            </a:r>
          </a:p>
        </p:txBody>
      </p:sp>
      <p:sp>
        <p:nvSpPr>
          <p:cNvPr id="3" name="Content Placeholder 2"/>
          <p:cNvSpPr>
            <a:spLocks noGrp="1"/>
          </p:cNvSpPr>
          <p:nvPr>
            <p:ph idx="1"/>
          </p:nvPr>
        </p:nvSpPr>
        <p:spPr>
          <a:xfrm>
            <a:off x="396980" y="1473958"/>
            <a:ext cx="9147175" cy="4757288"/>
          </a:xfrm>
        </p:spPr>
        <p:txBody>
          <a:bodyPr/>
          <a:lstStyle/>
          <a:p>
            <a:r>
              <a:rPr lang="en-US" dirty="0">
                <a:latin typeface="Cambria" panose="02040503050406030204" pitchFamily="18" charset="0"/>
              </a:rPr>
              <a:t>Language Line </a:t>
            </a:r>
          </a:p>
          <a:p>
            <a:r>
              <a:rPr lang="en-US" dirty="0">
                <a:latin typeface="Cambria" panose="02040503050406030204" pitchFamily="18" charset="0"/>
              </a:rPr>
              <a:t>Department  interpreters line developed in response to large local refugee population</a:t>
            </a:r>
          </a:p>
          <a:p>
            <a:r>
              <a:rPr lang="en-US" dirty="0"/>
              <a:t>Immigrant community based organization partners</a:t>
            </a:r>
          </a:p>
          <a:p>
            <a:r>
              <a:rPr lang="en-US" dirty="0">
                <a:latin typeface="Cambria" panose="02040503050406030204" pitchFamily="18" charset="0"/>
              </a:rPr>
              <a:t>Health care providers</a:t>
            </a:r>
          </a:p>
          <a:p>
            <a:r>
              <a:rPr lang="en-US" dirty="0">
                <a:latin typeface="Cambria" panose="02040503050406030204" pitchFamily="18" charset="0"/>
              </a:rPr>
              <a:t>School systems</a:t>
            </a:r>
          </a:p>
        </p:txBody>
      </p:sp>
      <p:pic>
        <p:nvPicPr>
          <p:cNvPr id="2050" name="Picture 2" descr="C:\Users\banver\AppData\Local\Microsoft\Windows\Temporary Internet Files\Content.IE5\63J0VT18\hablar-mejor-ingles-1-300x3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319" y="4437993"/>
            <a:ext cx="1994338" cy="1994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77949" y="7105880"/>
            <a:ext cx="5580709"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a:xfrm>
            <a:off x="6885175" y="7187204"/>
            <a:ext cx="2346960" cy="413808"/>
          </a:xfrm>
        </p:spPr>
        <p:txBody>
          <a:bodyPr/>
          <a:lstStyle/>
          <a:p>
            <a:pPr>
              <a:defRPr/>
            </a:pPr>
            <a:fld id="{4B342A12-00A5-4F57-9E97-D8C83B8EA008}" type="slidenum">
              <a:rPr lang="en-US" altLang="en-US" smtClean="0">
                <a:solidFill>
                  <a:schemeClr val="bg1"/>
                </a:solidFill>
              </a:rPr>
              <a:pPr>
                <a:defRPr/>
              </a:pPr>
              <a:t>34</a:t>
            </a:fld>
            <a:endParaRPr lang="en-US" altLang="en-US" dirty="0">
              <a:solidFill>
                <a:schemeClr val="bg1"/>
              </a:solidFill>
            </a:endParaRPr>
          </a:p>
        </p:txBody>
      </p:sp>
    </p:spTree>
    <p:extLst>
      <p:ext uri="{BB962C8B-B14F-4D97-AF65-F5344CB8AC3E}">
        <p14:creationId xmlns:p14="http://schemas.microsoft.com/office/powerpoint/2010/main" val="3615956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Cambria" panose="02040503050406030204" pitchFamily="18" charset="0"/>
              </a:rPr>
              <a:t>Bilingual Officer v. Interpreter</a:t>
            </a:r>
          </a:p>
        </p:txBody>
      </p:sp>
      <p:sp>
        <p:nvSpPr>
          <p:cNvPr id="3" name="Content Placeholder 2"/>
          <p:cNvSpPr>
            <a:spLocks noGrp="1"/>
          </p:cNvSpPr>
          <p:nvPr>
            <p:ph idx="1"/>
          </p:nvPr>
        </p:nvSpPr>
        <p:spPr>
          <a:xfrm>
            <a:off x="351802" y="1809976"/>
            <a:ext cx="9147175" cy="4515864"/>
          </a:xfrm>
        </p:spPr>
        <p:txBody>
          <a:bodyPr>
            <a:normAutofit/>
          </a:bodyPr>
          <a:lstStyle/>
          <a:p>
            <a:pPr marL="407482" lvl="1" indent="-285237">
              <a:spcBef>
                <a:spcPts val="446"/>
              </a:spcBef>
              <a:buSzPct val="68000"/>
              <a:buFont typeface="Wingdings 3"/>
              <a:buChar char=""/>
            </a:pPr>
            <a:r>
              <a:rPr lang="en-US" sz="3200" dirty="0">
                <a:latin typeface="Cambria" panose="02040503050406030204" pitchFamily="18" charset="0"/>
              </a:rPr>
              <a:t>Bilingual officers </a:t>
            </a:r>
          </a:p>
          <a:p>
            <a:pPr marL="672345" lvl="2" indent="-285237">
              <a:spcBef>
                <a:spcPts val="446"/>
              </a:spcBef>
              <a:buSzPct val="68000"/>
              <a:buFont typeface="Wingdings 3"/>
              <a:buChar char=""/>
            </a:pPr>
            <a:r>
              <a:rPr lang="en-US" sz="3200" dirty="0">
                <a:latin typeface="Cambria" panose="02040503050406030204" pitchFamily="18" charset="0"/>
              </a:rPr>
              <a:t>When they are interpreting, they are not investigating</a:t>
            </a:r>
          </a:p>
          <a:p>
            <a:pPr marL="407482" lvl="1" indent="-285237">
              <a:spcBef>
                <a:spcPts val="446"/>
              </a:spcBef>
              <a:buSzPct val="68000"/>
              <a:buFont typeface="Wingdings 3"/>
              <a:buChar char=""/>
            </a:pPr>
            <a:r>
              <a:rPr lang="en-US" sz="3200" dirty="0">
                <a:latin typeface="Cambria" panose="02040503050406030204" pitchFamily="18" charset="0"/>
              </a:rPr>
              <a:t>Biculturalism v. bilingualism </a:t>
            </a:r>
          </a:p>
          <a:p>
            <a:pPr marL="672345" lvl="2" indent="-285237">
              <a:spcBef>
                <a:spcPts val="446"/>
              </a:spcBef>
              <a:buSzPct val="68000"/>
              <a:buFont typeface="Wingdings 3"/>
              <a:buChar char=""/>
            </a:pPr>
            <a:r>
              <a:rPr lang="en-US" sz="2900" dirty="0">
                <a:latin typeface="Cambria" panose="02040503050406030204" pitchFamily="18" charset="0"/>
              </a:rPr>
              <a:t>Different words have different meanings:</a:t>
            </a:r>
          </a:p>
          <a:p>
            <a:pPr marL="988145" lvl="3" indent="-285237">
              <a:spcBef>
                <a:spcPts val="446"/>
              </a:spcBef>
              <a:buSzPct val="68000"/>
              <a:buFont typeface="Wingdings 3"/>
              <a:buChar char=""/>
            </a:pPr>
            <a:r>
              <a:rPr lang="en-US" sz="3000" dirty="0">
                <a:latin typeface="Cambria" panose="02040503050406030204" pitchFamily="18" charset="0"/>
              </a:rPr>
              <a:t>e.g.:  Variations on the word “highway” depending on what state you’re from. </a:t>
            </a:r>
          </a:p>
          <a:p>
            <a:endParaRPr lang="en-US" dirty="0">
              <a:latin typeface="Cambria" panose="02040503050406030204" pitchFamily="18" charset="0"/>
            </a:endParaRPr>
          </a:p>
        </p:txBody>
      </p:sp>
      <p:sp>
        <p:nvSpPr>
          <p:cNvPr id="4" name="Slide Number Placeholder 3"/>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35</a:t>
            </a:fld>
            <a:endParaRPr lang="en-US" altLang="en-US" dirty="0">
              <a:solidFill>
                <a:schemeClr val="bg1"/>
              </a:solidFill>
            </a:endParaRPr>
          </a:p>
        </p:txBody>
      </p:sp>
    </p:spTree>
    <p:extLst>
      <p:ext uri="{BB962C8B-B14F-4D97-AF65-F5344CB8AC3E}">
        <p14:creationId xmlns:p14="http://schemas.microsoft.com/office/powerpoint/2010/main" val="3014674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334" y="289663"/>
            <a:ext cx="9147175" cy="1228298"/>
          </a:xfrm>
        </p:spPr>
        <p:txBody>
          <a:bodyPr>
            <a:noAutofit/>
          </a:bodyPr>
          <a:lstStyle/>
          <a:p>
            <a:pPr algn="ctr"/>
            <a:r>
              <a:rPr lang="en-US" sz="4700" dirty="0">
                <a:solidFill>
                  <a:srgbClr val="C00000"/>
                </a:solidFill>
                <a:latin typeface="Cambria" panose="02040503050406030204" pitchFamily="18" charset="0"/>
              </a:rPr>
              <a:t>Tips for Working with Interpreters</a:t>
            </a:r>
          </a:p>
        </p:txBody>
      </p:sp>
      <p:sp>
        <p:nvSpPr>
          <p:cNvPr id="3" name="Content Placeholder 2"/>
          <p:cNvSpPr>
            <a:spLocks noGrp="1"/>
          </p:cNvSpPr>
          <p:nvPr>
            <p:ph idx="1"/>
          </p:nvPr>
        </p:nvSpPr>
        <p:spPr>
          <a:xfrm>
            <a:off x="430629" y="1494666"/>
            <a:ext cx="9147175" cy="4515864"/>
          </a:xfrm>
        </p:spPr>
        <p:txBody>
          <a:bodyPr/>
          <a:lstStyle/>
          <a:p>
            <a:r>
              <a:rPr lang="en-US" dirty="0">
                <a:latin typeface="Cambria" panose="02040503050406030204" pitchFamily="18" charset="0"/>
              </a:rPr>
              <a:t>Control the interview </a:t>
            </a:r>
          </a:p>
          <a:p>
            <a:r>
              <a:rPr lang="en-US" dirty="0">
                <a:latin typeface="Cambria" panose="02040503050406030204" pitchFamily="18" charset="0"/>
              </a:rPr>
              <a:t>Pre-session with the interpreter</a:t>
            </a:r>
          </a:p>
          <a:p>
            <a:pPr lvl="1"/>
            <a:r>
              <a:rPr lang="en-US" dirty="0">
                <a:latin typeface="Cambria" panose="02040503050406030204" pitchFamily="18" charset="0"/>
              </a:rPr>
              <a:t>Where are they located?</a:t>
            </a:r>
          </a:p>
          <a:p>
            <a:pPr lvl="1"/>
            <a:r>
              <a:rPr lang="en-US" dirty="0">
                <a:latin typeface="Cambria" panose="02040503050406030204" pitchFamily="18" charset="0"/>
              </a:rPr>
              <a:t>Establish what your rules are</a:t>
            </a:r>
          </a:p>
          <a:p>
            <a:pPr lvl="2"/>
            <a:r>
              <a:rPr lang="en-US" dirty="0">
                <a:latin typeface="Cambria" panose="02040503050406030204" pitchFamily="18" charset="0"/>
              </a:rPr>
              <a:t>how do you want the interpreter to interpret?</a:t>
            </a:r>
          </a:p>
          <a:p>
            <a:r>
              <a:rPr lang="en-US" dirty="0">
                <a:latin typeface="Cambria" panose="02040503050406030204" pitchFamily="18" charset="0"/>
              </a:rPr>
              <a:t>Interpreter has to interpret everything that you say</a:t>
            </a:r>
          </a:p>
          <a:p>
            <a:pPr lvl="1"/>
            <a:r>
              <a:rPr lang="en-US" dirty="0">
                <a:latin typeface="Cambria" panose="02040503050406030204" pitchFamily="18" charset="0"/>
              </a:rPr>
              <a:t>Example: when you are explaining confidentiality </a:t>
            </a:r>
          </a:p>
        </p:txBody>
      </p:sp>
      <p:sp>
        <p:nvSpPr>
          <p:cNvPr id="4" name="TextBox 3"/>
          <p:cNvSpPr txBox="1"/>
          <p:nvPr/>
        </p:nvSpPr>
        <p:spPr>
          <a:xfrm>
            <a:off x="2666082" y="7105885"/>
            <a:ext cx="508979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36</a:t>
            </a:fld>
            <a:endParaRPr lang="en-US" altLang="en-US" dirty="0">
              <a:solidFill>
                <a:schemeClr val="bg1"/>
              </a:solidFill>
            </a:endParaRPr>
          </a:p>
        </p:txBody>
      </p:sp>
    </p:spTree>
    <p:extLst>
      <p:ext uri="{BB962C8B-B14F-4D97-AF65-F5344CB8AC3E}">
        <p14:creationId xmlns:p14="http://schemas.microsoft.com/office/powerpoint/2010/main" val="1665879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 Flags</a:t>
            </a:r>
          </a:p>
        </p:txBody>
      </p:sp>
      <p:sp>
        <p:nvSpPr>
          <p:cNvPr id="3" name="Content Placeholder 2"/>
          <p:cNvSpPr>
            <a:spLocks noGrp="1"/>
          </p:cNvSpPr>
          <p:nvPr>
            <p:ph idx="1"/>
          </p:nvPr>
        </p:nvSpPr>
        <p:spPr>
          <a:xfrm>
            <a:off x="502920" y="1303506"/>
            <a:ext cx="9052560" cy="5518934"/>
          </a:xfrm>
        </p:spPr>
        <p:txBody>
          <a:bodyPr/>
          <a:lstStyle/>
          <a:p>
            <a:r>
              <a:rPr lang="en-US" sz="3200" dirty="0"/>
              <a:t>Can you understand the interpreter?</a:t>
            </a:r>
          </a:p>
          <a:p>
            <a:r>
              <a:rPr lang="en-US" sz="3200" dirty="0"/>
              <a:t>Does the LEP person look confused? </a:t>
            </a:r>
          </a:p>
          <a:p>
            <a:r>
              <a:rPr lang="en-US" sz="3200" dirty="0"/>
              <a:t>Does the interpreter appear confused?</a:t>
            </a:r>
          </a:p>
          <a:p>
            <a:r>
              <a:rPr lang="en-US" sz="3200" dirty="0"/>
              <a:t>Is the interpreter engaging in side conversations?</a:t>
            </a:r>
          </a:p>
          <a:p>
            <a:r>
              <a:rPr lang="en-US" sz="3200" dirty="0"/>
              <a:t>Is the interpreter summarizing?</a:t>
            </a:r>
          </a:p>
          <a:p>
            <a:r>
              <a:rPr lang="en-US" sz="3200" dirty="0"/>
              <a:t>Is everything being interpreted?</a:t>
            </a:r>
          </a:p>
          <a:p>
            <a:r>
              <a:rPr lang="en-US" sz="3200" dirty="0"/>
              <a:t>Is there a change in the individual’s demeanor? </a:t>
            </a:r>
          </a:p>
          <a:p>
            <a:r>
              <a:rPr lang="en-US" sz="3200" dirty="0"/>
              <a:t>Are they using English words?</a:t>
            </a: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37</a:t>
            </a:fld>
            <a:endParaRPr lang="en-US" altLang="en-US" dirty="0">
              <a:solidFill>
                <a:schemeClr val="bg1"/>
              </a:solidFill>
            </a:endParaRPr>
          </a:p>
        </p:txBody>
      </p:sp>
    </p:spTree>
    <p:extLst>
      <p:ext uri="{BB962C8B-B14F-4D97-AF65-F5344CB8AC3E}">
        <p14:creationId xmlns:p14="http://schemas.microsoft.com/office/powerpoint/2010/main" val="2200125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eaLnBrk="1" fontAlgn="auto" hangingPunct="1">
              <a:spcAft>
                <a:spcPts val="0"/>
              </a:spcAft>
              <a:defRPr/>
            </a:pPr>
            <a:r>
              <a:rPr lang="en-US" dirty="0" smtClean="0"/>
              <a:t>VAWA Confidentiality</a:t>
            </a:r>
            <a:br>
              <a:rPr lang="en-US" dirty="0" smtClean="0"/>
            </a:br>
            <a:r>
              <a:rPr lang="en-US" dirty="0" smtClean="0"/>
              <a:t>Protections</a:t>
            </a:r>
            <a:endParaRPr lang="en-US" dirty="0"/>
          </a:p>
        </p:txBody>
      </p:sp>
      <p:sp>
        <p:nvSpPr>
          <p:cNvPr id="10243" name="Footer Placeholder 12"/>
          <p:cNvSpPr>
            <a:spLocks noGrp="1"/>
          </p:cNvSpPr>
          <p:nvPr>
            <p:ph type="ftr" sz="quarter" idx="4294967295"/>
          </p:nvPr>
        </p:nvSpPr>
        <p:spPr bwMode="auto">
          <a:xfrm>
            <a:off x="2933700" y="7155180"/>
            <a:ext cx="4191000" cy="401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520">
                <a:solidFill>
                  <a:schemeClr val="tx1"/>
                </a:solidFill>
                <a:latin typeface="Cambria" panose="02040503050406030204" pitchFamily="18" charset="0"/>
              </a:defRPr>
            </a:lvl1pPr>
            <a:lvl2pPr marL="817245" indent="-314325">
              <a:spcBef>
                <a:spcPct val="20000"/>
              </a:spcBef>
              <a:buFont typeface="Arial" panose="020B0604020202020204" pitchFamily="34" charset="0"/>
              <a:buChar char="–"/>
              <a:defRPr sz="3080">
                <a:solidFill>
                  <a:schemeClr val="tx1"/>
                </a:solidFill>
                <a:latin typeface="Cambria" panose="02040503050406030204" pitchFamily="18" charset="0"/>
              </a:defRPr>
            </a:lvl2pPr>
            <a:lvl3pPr marL="1257300" indent="-251460">
              <a:spcBef>
                <a:spcPct val="20000"/>
              </a:spcBef>
              <a:buFont typeface="Arial" panose="020B0604020202020204" pitchFamily="34" charset="0"/>
              <a:buChar char="•"/>
              <a:defRPr sz="2640">
                <a:solidFill>
                  <a:schemeClr val="tx1"/>
                </a:solidFill>
                <a:latin typeface="Cambria" panose="02040503050406030204" pitchFamily="18" charset="0"/>
              </a:defRPr>
            </a:lvl3pPr>
            <a:lvl4pPr marL="1760220" indent="-251460">
              <a:spcBef>
                <a:spcPct val="20000"/>
              </a:spcBef>
              <a:buFont typeface="Arial" panose="020B0604020202020204" pitchFamily="34" charset="0"/>
              <a:buChar char="–"/>
              <a:defRPr sz="2200">
                <a:solidFill>
                  <a:schemeClr val="tx1"/>
                </a:solidFill>
                <a:latin typeface="Cambria" panose="02040503050406030204" pitchFamily="18" charset="0"/>
              </a:defRPr>
            </a:lvl4pPr>
            <a:lvl5pPr marL="2263140" indent="-251460">
              <a:spcBef>
                <a:spcPct val="20000"/>
              </a:spcBef>
              <a:buFont typeface="Arial" panose="020B0604020202020204" pitchFamily="34" charset="0"/>
              <a:buChar char="»"/>
              <a:defRPr sz="2200">
                <a:solidFill>
                  <a:schemeClr val="tx1"/>
                </a:solidFill>
                <a:latin typeface="Cambria" panose="02040503050406030204" pitchFamily="18" charset="0"/>
              </a:defRPr>
            </a:lvl5pPr>
            <a:lvl6pPr marL="2766060" indent="-251460" eaLnBrk="0" fontAlgn="base" hangingPunct="0">
              <a:spcBef>
                <a:spcPct val="20000"/>
              </a:spcBef>
              <a:spcAft>
                <a:spcPct val="0"/>
              </a:spcAft>
              <a:buFont typeface="Arial" panose="020B0604020202020204" pitchFamily="34" charset="0"/>
              <a:buChar char="»"/>
              <a:defRPr sz="2200">
                <a:solidFill>
                  <a:schemeClr val="tx1"/>
                </a:solidFill>
                <a:latin typeface="Cambria" panose="02040503050406030204" pitchFamily="18" charset="0"/>
              </a:defRPr>
            </a:lvl6pPr>
            <a:lvl7pPr marL="3268980" indent="-251460" eaLnBrk="0" fontAlgn="base" hangingPunct="0">
              <a:spcBef>
                <a:spcPct val="20000"/>
              </a:spcBef>
              <a:spcAft>
                <a:spcPct val="0"/>
              </a:spcAft>
              <a:buFont typeface="Arial" panose="020B0604020202020204" pitchFamily="34" charset="0"/>
              <a:buChar char="»"/>
              <a:defRPr sz="2200">
                <a:solidFill>
                  <a:schemeClr val="tx1"/>
                </a:solidFill>
                <a:latin typeface="Cambria" panose="02040503050406030204" pitchFamily="18" charset="0"/>
              </a:defRPr>
            </a:lvl7pPr>
            <a:lvl8pPr marL="3771900" indent="-251460" eaLnBrk="0" fontAlgn="base" hangingPunct="0">
              <a:spcBef>
                <a:spcPct val="20000"/>
              </a:spcBef>
              <a:spcAft>
                <a:spcPct val="0"/>
              </a:spcAft>
              <a:buFont typeface="Arial" panose="020B0604020202020204" pitchFamily="34" charset="0"/>
              <a:buChar char="»"/>
              <a:defRPr sz="2200">
                <a:solidFill>
                  <a:schemeClr val="tx1"/>
                </a:solidFill>
                <a:latin typeface="Cambria" panose="02040503050406030204" pitchFamily="18" charset="0"/>
              </a:defRPr>
            </a:lvl8pPr>
            <a:lvl9pPr marL="4274820" indent="-251460" eaLnBrk="0" fontAlgn="base" hangingPunct="0">
              <a:spcBef>
                <a:spcPct val="20000"/>
              </a:spcBef>
              <a:spcAft>
                <a:spcPct val="0"/>
              </a:spcAft>
              <a:buFont typeface="Arial" panose="020B0604020202020204" pitchFamily="34" charset="0"/>
              <a:buChar char="»"/>
              <a:defRPr sz="2200">
                <a:solidFill>
                  <a:schemeClr val="tx1"/>
                </a:solidFill>
                <a:latin typeface="Cambria" panose="02040503050406030204" pitchFamily="18" charset="0"/>
              </a:defRPr>
            </a:lvl9pPr>
          </a:lstStyle>
          <a:p>
            <a:pPr fontAlgn="base">
              <a:spcBef>
                <a:spcPct val="0"/>
              </a:spcBef>
              <a:spcAft>
                <a:spcPct val="0"/>
              </a:spcAft>
              <a:buFontTx/>
              <a:buNone/>
            </a:pPr>
            <a:r>
              <a:rPr lang="en-US" altLang="en-US" sz="1320">
                <a:solidFill>
                  <a:schemeClr val="bg1"/>
                </a:solidFill>
                <a:cs typeface="Arial" panose="020B0604020202020204" pitchFamily="34" charset="0"/>
              </a:rPr>
              <a:t>National Immigrant Women's Advocacy Project at the American University Washington College of Law</a:t>
            </a:r>
          </a:p>
        </p:txBody>
      </p:sp>
    </p:spTree>
    <p:extLst>
      <p:ext uri="{BB962C8B-B14F-4D97-AF65-F5344CB8AC3E}">
        <p14:creationId xmlns:p14="http://schemas.microsoft.com/office/powerpoint/2010/main" val="33597364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VAWA Confidentiality Prongs</a:t>
            </a:r>
            <a:endParaRPr lang="en-US" dirty="0"/>
          </a:p>
        </p:txBody>
      </p:sp>
      <p:sp>
        <p:nvSpPr>
          <p:cNvPr id="3" name="Content Placeholder 2"/>
          <p:cNvSpPr>
            <a:spLocks noGrp="1"/>
          </p:cNvSpPr>
          <p:nvPr>
            <p:ph idx="1"/>
          </p:nvPr>
        </p:nvSpPr>
        <p:spPr>
          <a:xfrm>
            <a:off x="502920" y="1623061"/>
            <a:ext cx="9052560" cy="5113021"/>
          </a:xfrm>
        </p:spPr>
        <p:txBody>
          <a:bodyPr>
            <a:normAutofit fontScale="92500" lnSpcReduction="20000"/>
          </a:bodyPr>
          <a:lstStyle/>
          <a:p>
            <a:pPr lvl="0"/>
            <a:r>
              <a:rPr lang="en-GB" sz="2970" b="1" dirty="0">
                <a:solidFill>
                  <a:srgbClr val="292934"/>
                </a:solidFill>
              </a:rPr>
              <a:t>Abuser-Provided Information:  </a:t>
            </a:r>
            <a:r>
              <a:rPr lang="en-GB" sz="2970" dirty="0">
                <a:solidFill>
                  <a:srgbClr val="292934"/>
                </a:solidFill>
              </a:rPr>
              <a:t>DHS, DOJ and the State Department are barred from taking action against a victim based </a:t>
            </a:r>
            <a:r>
              <a:rPr lang="en-GB" sz="2970" i="1" dirty="0">
                <a:solidFill>
                  <a:srgbClr val="292934"/>
                </a:solidFill>
              </a:rPr>
              <a:t>solely</a:t>
            </a:r>
            <a:r>
              <a:rPr lang="en-GB" sz="2970" dirty="0">
                <a:solidFill>
                  <a:srgbClr val="292934"/>
                </a:solidFill>
              </a:rPr>
              <a:t> upon information provided by abusers and crime perpetrators (and their family members)</a:t>
            </a:r>
          </a:p>
          <a:p>
            <a:pPr lvl="0"/>
            <a:r>
              <a:rPr lang="en-GB" sz="2970" b="1" dirty="0">
                <a:solidFill>
                  <a:srgbClr val="292934"/>
                </a:solidFill>
              </a:rPr>
              <a:t>Location Prohibitions: </a:t>
            </a:r>
            <a:r>
              <a:rPr lang="en-GB" sz="2970" dirty="0">
                <a:solidFill>
                  <a:srgbClr val="292934"/>
                </a:solidFill>
              </a:rPr>
              <a:t>Enforcement locational prohibitions unless comply with specific statutory and policy safeguards</a:t>
            </a:r>
          </a:p>
          <a:p>
            <a:pPr lvl="0"/>
            <a:r>
              <a:rPr lang="en-GB" sz="2970" b="1" dirty="0">
                <a:solidFill>
                  <a:srgbClr val="292934"/>
                </a:solidFill>
              </a:rPr>
              <a:t>Non-Disclosure: </a:t>
            </a:r>
            <a:r>
              <a:rPr lang="en-US" sz="2970" dirty="0">
                <a:solidFill>
                  <a:srgbClr val="292934"/>
                </a:solidFill>
              </a:rPr>
              <a:t>Unless one of the enumerated exceptions apply,</a:t>
            </a:r>
            <a:r>
              <a:rPr lang="en-GB" sz="2970" dirty="0">
                <a:solidFill>
                  <a:srgbClr val="292934"/>
                </a:solidFill>
              </a:rPr>
              <a:t>DHS, DOJ and the State Department cannot disclose VAWA information to anyone </a:t>
            </a:r>
          </a:p>
          <a:p>
            <a:pPr lvl="1"/>
            <a:r>
              <a:rPr lang="en-GB" sz="2860" dirty="0">
                <a:solidFill>
                  <a:srgbClr val="292934"/>
                </a:solidFill>
              </a:rPr>
              <a:t>VAWA self-petitioners, VAWA cancellation/suspension, T visa, U visa, Battered Spouse Waiver, Abused Visa Holder Spouses</a:t>
            </a:r>
          </a:p>
          <a:p>
            <a:pPr lvl="0"/>
            <a:endParaRPr lang="en-GB" sz="2970" dirty="0">
              <a:solidFill>
                <a:srgbClr val="292934"/>
              </a:solidFill>
            </a:endParaRPr>
          </a:p>
        </p:txBody>
      </p:sp>
      <p:sp>
        <p:nvSpPr>
          <p:cNvPr id="4" name="Footer Placeholder 3"/>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spTree>
    <p:extLst>
      <p:ext uri="{BB962C8B-B14F-4D97-AF65-F5344CB8AC3E}">
        <p14:creationId xmlns:p14="http://schemas.microsoft.com/office/powerpoint/2010/main" val="1148958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60"/>
            <a:ext cx="9052560" cy="686271"/>
          </a:xfrm>
        </p:spPr>
        <p:txBody>
          <a:bodyPr>
            <a:normAutofit fontScale="90000"/>
          </a:bodyPr>
          <a:lstStyle/>
          <a:p>
            <a:pPr algn="ctr"/>
            <a:r>
              <a:rPr lang="en-US" sz="5400" dirty="0">
                <a:solidFill>
                  <a:srgbClr val="C00000"/>
                </a:solidFill>
                <a:latin typeface="Cambria" panose="02040503050406030204" pitchFamily="18" charset="0"/>
              </a:rPr>
              <a:t>General Caveats</a:t>
            </a:r>
          </a:p>
        </p:txBody>
      </p:sp>
      <p:sp>
        <p:nvSpPr>
          <p:cNvPr id="3" name="Content Placeholder 2"/>
          <p:cNvSpPr>
            <a:spLocks noGrp="1"/>
          </p:cNvSpPr>
          <p:nvPr>
            <p:ph idx="1"/>
          </p:nvPr>
        </p:nvSpPr>
        <p:spPr>
          <a:xfrm>
            <a:off x="399099" y="1223162"/>
            <a:ext cx="9147175" cy="5197445"/>
          </a:xfrm>
        </p:spPr>
        <p:txBody>
          <a:bodyPr>
            <a:normAutofit/>
          </a:bodyPr>
          <a:lstStyle/>
          <a:p>
            <a:pPr marL="693745" indent="-571500"/>
            <a:r>
              <a:rPr lang="en-US" sz="3600" dirty="0">
                <a:latin typeface="Cambria" panose="02040503050406030204" pitchFamily="18" charset="0"/>
              </a:rPr>
              <a:t>Women, men and children can qualify for U Visas</a:t>
            </a:r>
          </a:p>
          <a:p>
            <a:pPr marL="693745" indent="-571500"/>
            <a:r>
              <a:rPr lang="en-US" sz="3600" dirty="0">
                <a:latin typeface="Cambria" panose="02040503050406030204" pitchFamily="18" charset="0"/>
              </a:rPr>
              <a:t>Victims of almost all violent crimes, and many other crimes are eligible to apply for U Visas</a:t>
            </a:r>
            <a:endParaRPr lang="en-US" sz="1000" i="1" dirty="0">
              <a:latin typeface="Cambria" panose="02040503050406030204" pitchFamily="18" charset="0"/>
            </a:endParaRPr>
          </a:p>
          <a:p>
            <a:r>
              <a:rPr lang="en-US" sz="3200" i="1" dirty="0">
                <a:latin typeface="Cambria" panose="02040503050406030204" pitchFamily="18" charset="0"/>
              </a:rPr>
              <a:t>That said, many examples that will be used throughout this presentation will refer to female victims of domestic violence and/or sexual assault</a:t>
            </a:r>
          </a:p>
          <a:p>
            <a:pPr marL="514350" indent="-514350">
              <a:buFont typeface="+mj-lt"/>
              <a:buAutoNum type="arabicParenR"/>
            </a:pPr>
            <a:endParaRPr lang="en-US" sz="3200" i="1" dirty="0">
              <a:latin typeface="Cambria" panose="02040503050406030204" pitchFamily="18" charset="0"/>
            </a:endParaRPr>
          </a:p>
        </p:txBody>
      </p:sp>
      <p:sp>
        <p:nvSpPr>
          <p:cNvPr id="4" name="TextBox 3"/>
          <p:cNvSpPr txBox="1"/>
          <p:nvPr/>
        </p:nvSpPr>
        <p:spPr>
          <a:xfrm>
            <a:off x="2544896" y="7127918"/>
            <a:ext cx="5717755"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4</a:t>
            </a:fld>
            <a:endParaRPr lang="en-US" altLang="en-US" dirty="0">
              <a:solidFill>
                <a:schemeClr val="bg1"/>
              </a:solidFill>
            </a:endParaRPr>
          </a:p>
        </p:txBody>
      </p:sp>
    </p:spTree>
    <p:extLst>
      <p:ext uri="{BB962C8B-B14F-4D97-AF65-F5344CB8AC3E}">
        <p14:creationId xmlns:p14="http://schemas.microsoft.com/office/powerpoint/2010/main" val="4071592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VAWA Confidentiality Prongs</a:t>
            </a:r>
          </a:p>
        </p:txBody>
      </p:sp>
      <p:sp>
        <p:nvSpPr>
          <p:cNvPr id="4" name="Footer Placeholder 3"/>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graphicFrame>
        <p:nvGraphicFramePr>
          <p:cNvPr id="6" name="Content Placeholder 5"/>
          <p:cNvGraphicFramePr>
            <a:graphicFrameLocks noGrp="1"/>
          </p:cNvGraphicFramePr>
          <p:nvPr>
            <p:ph idx="1"/>
            <p:extLst/>
          </p:nvPr>
        </p:nvGraphicFramePr>
        <p:xfrm>
          <a:off x="586740" y="1623060"/>
          <a:ext cx="9052560" cy="4526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91095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14300"/>
            <a:ext cx="9052560" cy="1341120"/>
          </a:xfrm>
        </p:spPr>
        <p:txBody>
          <a:bodyPr>
            <a:noAutofit/>
          </a:bodyPr>
          <a:lstStyle/>
          <a:p>
            <a:r>
              <a:rPr lang="en-US" sz="3080" dirty="0"/>
              <a:t>Immigration Options for Immigrant </a:t>
            </a:r>
            <a:br>
              <a:rPr lang="en-US" sz="3080" dirty="0"/>
            </a:br>
            <a:r>
              <a:rPr lang="en-US" sz="3080" dirty="0"/>
              <a:t>Crime Victims and Children</a:t>
            </a:r>
            <a:br>
              <a:rPr lang="en-US" sz="3080" dirty="0"/>
            </a:br>
            <a:r>
              <a:rPr lang="en-US" sz="1980" dirty="0">
                <a:solidFill>
                  <a:srgbClr val="FF0000"/>
                </a:solidFill>
              </a:rPr>
              <a:t>(Red = VAWA Confidentiality Protected Case)</a:t>
            </a:r>
          </a:p>
        </p:txBody>
      </p:sp>
      <p:sp>
        <p:nvSpPr>
          <p:cNvPr id="6" name="Content Placeholder 5"/>
          <p:cNvSpPr>
            <a:spLocks noGrp="1"/>
          </p:cNvSpPr>
          <p:nvPr>
            <p:ph sz="half" idx="1"/>
          </p:nvPr>
        </p:nvSpPr>
        <p:spPr>
          <a:xfrm>
            <a:off x="167640" y="1455420"/>
            <a:ext cx="4693920" cy="5196840"/>
          </a:xfrm>
        </p:spPr>
        <p:txBody>
          <a:bodyPr>
            <a:normAutofit lnSpcReduction="10000"/>
          </a:bodyPr>
          <a:lstStyle/>
          <a:p>
            <a:r>
              <a:rPr lang="en-US" sz="1650" u="sng" dirty="0">
                <a:solidFill>
                  <a:srgbClr val="FF0000"/>
                </a:solidFill>
              </a:rPr>
              <a:t>VAWA self-petition</a:t>
            </a:r>
          </a:p>
          <a:p>
            <a:pPr lvl="1"/>
            <a:r>
              <a:rPr lang="en-US" sz="1650" dirty="0">
                <a:solidFill>
                  <a:srgbClr val="FF0000"/>
                </a:solidFill>
              </a:rPr>
              <a:t>Abused spouses/children of US citizens and lawful permanent residents</a:t>
            </a:r>
          </a:p>
          <a:p>
            <a:pPr lvl="1"/>
            <a:r>
              <a:rPr lang="en-US" sz="1650" dirty="0">
                <a:solidFill>
                  <a:srgbClr val="FF0000"/>
                </a:solidFill>
              </a:rPr>
              <a:t>Abused parents of U.S. citizens over 21 years of age</a:t>
            </a:r>
          </a:p>
          <a:p>
            <a:r>
              <a:rPr lang="en-US" sz="1650" u="sng" dirty="0">
                <a:solidFill>
                  <a:srgbClr val="FF0000"/>
                </a:solidFill>
              </a:rPr>
              <a:t>VAWA cancellation of removal</a:t>
            </a:r>
          </a:p>
          <a:p>
            <a:r>
              <a:rPr lang="en-US" sz="1650" u="sng" dirty="0">
                <a:solidFill>
                  <a:srgbClr val="FF0000"/>
                </a:solidFill>
              </a:rPr>
              <a:t>VAWA suspension of deportation</a:t>
            </a:r>
          </a:p>
          <a:p>
            <a:pPr lvl="1"/>
            <a:r>
              <a:rPr lang="en-US" sz="1650" dirty="0">
                <a:solidFill>
                  <a:srgbClr val="FF0000"/>
                </a:solidFill>
              </a:rPr>
              <a:t>Abused spouses/children of US citizen and lawful permanent residents protection from deportation</a:t>
            </a:r>
          </a:p>
          <a:p>
            <a:r>
              <a:rPr lang="en-US" sz="1650" u="sng" dirty="0">
                <a:solidFill>
                  <a:srgbClr val="FF0000"/>
                </a:solidFill>
              </a:rPr>
              <a:t>Battered spouse waiver</a:t>
            </a:r>
          </a:p>
          <a:p>
            <a:pPr lvl="1"/>
            <a:r>
              <a:rPr lang="en-US" sz="1650" dirty="0">
                <a:solidFill>
                  <a:srgbClr val="FF0000"/>
                </a:solidFill>
              </a:rPr>
              <a:t>Abused spouses of US citizens with two-year conditional permanent residency</a:t>
            </a:r>
          </a:p>
          <a:p>
            <a:pPr>
              <a:lnSpc>
                <a:spcPct val="80000"/>
              </a:lnSpc>
              <a:spcBef>
                <a:spcPts val="660"/>
              </a:spcBef>
              <a:defRPr/>
            </a:pPr>
            <a:r>
              <a:rPr lang="en-GB" sz="1650" u="sng" dirty="0">
                <a:solidFill>
                  <a:srgbClr val="FF0000"/>
                </a:solidFill>
                <a:ea typeface="ＭＳ Ｐゴシック" pitchFamily="34" charset="-128"/>
              </a:rPr>
              <a:t>U visa </a:t>
            </a:r>
          </a:p>
          <a:p>
            <a:pPr lvl="1">
              <a:lnSpc>
                <a:spcPct val="80000"/>
              </a:lnSpc>
              <a:spcBef>
                <a:spcPts val="660"/>
              </a:spcBef>
              <a:defRPr/>
            </a:pPr>
            <a:r>
              <a:rPr lang="en-GB" sz="1650" dirty="0">
                <a:solidFill>
                  <a:srgbClr val="FF0000"/>
                </a:solidFill>
                <a:ea typeface="ＭＳ Ｐゴシック" pitchFamily="34" charset="-128"/>
              </a:rPr>
              <a:t>Has been, is being or is likely to be helpful in the detection, investigation, prosecution, conviction or sentencing</a:t>
            </a:r>
          </a:p>
          <a:p>
            <a:pPr lvl="1">
              <a:lnSpc>
                <a:spcPct val="80000"/>
              </a:lnSpc>
              <a:spcBef>
                <a:spcPts val="660"/>
              </a:spcBef>
              <a:defRPr/>
            </a:pPr>
            <a:r>
              <a:rPr lang="en-GB" sz="1650" dirty="0">
                <a:solidFill>
                  <a:srgbClr val="FF0000"/>
                </a:solidFill>
                <a:ea typeface="ＭＳ Ｐゴシック" pitchFamily="34" charset="-128"/>
              </a:rPr>
              <a:t>Substantial harm from criminal activity</a:t>
            </a:r>
            <a:endParaRPr lang="en-US" sz="1650" dirty="0">
              <a:solidFill>
                <a:srgbClr val="FF0000"/>
              </a:solidFill>
            </a:endParaRPr>
          </a:p>
          <a:p>
            <a:pPr marL="502920" lvl="1" indent="0">
              <a:buNone/>
            </a:pPr>
            <a:endParaRPr lang="en-US" sz="1540" dirty="0"/>
          </a:p>
          <a:p>
            <a:endParaRPr lang="en-US" sz="1760" dirty="0"/>
          </a:p>
        </p:txBody>
      </p:sp>
      <p:sp>
        <p:nvSpPr>
          <p:cNvPr id="7" name="Content Placeholder 6"/>
          <p:cNvSpPr>
            <a:spLocks noGrp="1"/>
          </p:cNvSpPr>
          <p:nvPr>
            <p:ph sz="half" idx="2"/>
          </p:nvPr>
        </p:nvSpPr>
        <p:spPr>
          <a:xfrm>
            <a:off x="4861560" y="1455421"/>
            <a:ext cx="5029200" cy="4978559"/>
          </a:xfrm>
        </p:spPr>
        <p:txBody>
          <a:bodyPr>
            <a:normAutofit lnSpcReduction="10000"/>
          </a:bodyPr>
          <a:lstStyle/>
          <a:p>
            <a:r>
              <a:rPr lang="en-US" sz="1650" u="sng" dirty="0">
                <a:solidFill>
                  <a:srgbClr val="FF0000"/>
                </a:solidFill>
              </a:rPr>
              <a:t>T visa and </a:t>
            </a:r>
            <a:r>
              <a:rPr lang="en-US" sz="1650" u="sng" dirty="0"/>
              <a:t>Continued Presence</a:t>
            </a:r>
          </a:p>
          <a:p>
            <a:pPr lvl="1"/>
            <a:r>
              <a:rPr lang="en-US" sz="1650" dirty="0">
                <a:solidFill>
                  <a:srgbClr val="FF0000"/>
                </a:solidFill>
              </a:rPr>
              <a:t>Victims of severe forms of human trafficking</a:t>
            </a:r>
          </a:p>
          <a:p>
            <a:r>
              <a:rPr lang="en-GB" sz="1650" u="sng" dirty="0">
                <a:solidFill>
                  <a:srgbClr val="FF0000"/>
                </a:solidFill>
                <a:ea typeface="ＭＳ Ｐゴシック" pitchFamily="34" charset="-128"/>
              </a:rPr>
              <a:t>Abused Spouse of Visa Holders</a:t>
            </a:r>
          </a:p>
          <a:p>
            <a:pPr lvl="1"/>
            <a:r>
              <a:rPr lang="en-GB" sz="1650" dirty="0">
                <a:solidFill>
                  <a:srgbClr val="FF0000"/>
                </a:solidFill>
                <a:ea typeface="ＭＳ Ｐゴシック" pitchFamily="34" charset="-128"/>
              </a:rPr>
              <a:t>Spouses battered or subjected to extreme cruelty  by spouses with the following visas: A(diplomats), E(3)(</a:t>
            </a:r>
            <a:r>
              <a:rPr lang="en-GB" sz="1650" dirty="0" err="1">
                <a:solidFill>
                  <a:srgbClr val="FF0000"/>
                </a:solidFill>
                <a:ea typeface="ＭＳ Ｐゴシック" pitchFamily="34" charset="-128"/>
              </a:rPr>
              <a:t>Austrailian</a:t>
            </a:r>
            <a:r>
              <a:rPr lang="en-GB" sz="1650" dirty="0">
                <a:solidFill>
                  <a:srgbClr val="FF0000"/>
                </a:solidFill>
                <a:ea typeface="ＭＳ Ｐゴシック" pitchFamily="34" charset="-128"/>
              </a:rPr>
              <a:t> specialty        occupation workers), G (foreign </a:t>
            </a:r>
            <a:r>
              <a:rPr lang="en-GB" sz="1650" dirty="0" err="1">
                <a:solidFill>
                  <a:srgbClr val="FF0000"/>
                </a:solidFill>
                <a:ea typeface="ＭＳ Ｐゴシック" pitchFamily="34" charset="-128"/>
              </a:rPr>
              <a:t>gov</a:t>
            </a:r>
            <a:r>
              <a:rPr lang="en-GB" sz="1650" dirty="0">
                <a:solidFill>
                  <a:srgbClr val="FF0000"/>
                </a:solidFill>
                <a:ea typeface="ＭＳ Ｐゴシック" pitchFamily="34" charset="-128"/>
              </a:rPr>
              <a:t>- Int’l orgs),  H (work visas)</a:t>
            </a:r>
          </a:p>
          <a:p>
            <a:pPr>
              <a:lnSpc>
                <a:spcPct val="80000"/>
              </a:lnSpc>
              <a:spcBef>
                <a:spcPts val="660"/>
              </a:spcBef>
              <a:defRPr/>
            </a:pPr>
            <a:r>
              <a:rPr lang="en-GB" sz="1650" u="sng" dirty="0">
                <a:ea typeface="ＭＳ Ｐゴシック" pitchFamily="34" charset="-128"/>
              </a:rPr>
              <a:t>Special Immigrant Juvenile </a:t>
            </a:r>
            <a:r>
              <a:rPr lang="en-GB" sz="1650" dirty="0">
                <a:ea typeface="ＭＳ Ｐゴシック" pitchFamily="34" charset="-128"/>
              </a:rPr>
              <a:t>(SIJS)</a:t>
            </a:r>
          </a:p>
          <a:p>
            <a:pPr lvl="1">
              <a:lnSpc>
                <a:spcPct val="80000"/>
              </a:lnSpc>
              <a:spcBef>
                <a:spcPts val="660"/>
              </a:spcBef>
              <a:defRPr/>
            </a:pPr>
            <a:r>
              <a:rPr lang="en-GB" sz="1650" dirty="0">
                <a:ea typeface="ＭＳ Ｐゴシック" pitchFamily="34" charset="-128"/>
              </a:rPr>
              <a:t>Children abused, battered, abandoned or neglected by one or both parents</a:t>
            </a:r>
          </a:p>
          <a:p>
            <a:pPr>
              <a:lnSpc>
                <a:spcPct val="80000"/>
              </a:lnSpc>
              <a:spcBef>
                <a:spcPts val="660"/>
              </a:spcBef>
              <a:defRPr/>
            </a:pPr>
            <a:r>
              <a:rPr lang="en-GB" sz="1650" u="sng" dirty="0">
                <a:ea typeface="ＭＳ Ｐゴシック" pitchFamily="34" charset="-128"/>
              </a:rPr>
              <a:t>Deferred Action (DACA)</a:t>
            </a:r>
            <a:endParaRPr lang="en-GB" sz="1650" dirty="0">
              <a:ea typeface="ＭＳ Ｐゴシック" pitchFamily="34" charset="-128"/>
            </a:endParaRPr>
          </a:p>
          <a:p>
            <a:pPr lvl="1">
              <a:lnSpc>
                <a:spcPct val="80000"/>
              </a:lnSpc>
              <a:spcBef>
                <a:spcPts val="660"/>
              </a:spcBef>
              <a:defRPr/>
            </a:pPr>
            <a:r>
              <a:rPr lang="en-GB" sz="1650" dirty="0">
                <a:ea typeface="ＭＳ Ｐゴシック" pitchFamily="34" charset="-128"/>
              </a:rPr>
              <a:t>Deferred action for child arrivals  including Dreamers</a:t>
            </a:r>
          </a:p>
          <a:p>
            <a:pPr>
              <a:lnSpc>
                <a:spcPct val="80000"/>
              </a:lnSpc>
              <a:spcBef>
                <a:spcPts val="660"/>
              </a:spcBef>
              <a:defRPr/>
            </a:pPr>
            <a:r>
              <a:rPr lang="en-GB" sz="1650" u="sng" dirty="0">
                <a:ea typeface="ＭＳ Ｐゴシック" pitchFamily="34" charset="-128"/>
              </a:rPr>
              <a:t>Asylum</a:t>
            </a:r>
          </a:p>
          <a:p>
            <a:pPr lvl="1">
              <a:lnSpc>
                <a:spcPct val="80000"/>
              </a:lnSpc>
              <a:spcBef>
                <a:spcPts val="660"/>
              </a:spcBef>
              <a:defRPr/>
            </a:pPr>
            <a:r>
              <a:rPr lang="en-GB" sz="1650" dirty="0">
                <a:ea typeface="ＭＳ Ｐゴシック" pitchFamily="34" charset="-128"/>
              </a:rPr>
              <a:t>Well founded fear of persecution on account of race, religion, nationality, political opinion, social group</a:t>
            </a:r>
          </a:p>
          <a:p>
            <a:pPr lvl="1">
              <a:lnSpc>
                <a:spcPct val="80000"/>
              </a:lnSpc>
              <a:spcBef>
                <a:spcPts val="660"/>
              </a:spcBef>
              <a:defRPr/>
            </a:pPr>
            <a:r>
              <a:rPr lang="en-GB" sz="1650" dirty="0">
                <a:ea typeface="ＭＳ Ｐゴシック" pitchFamily="34" charset="-128"/>
              </a:rPr>
              <a:t>Domestic violence as gender based asylum</a:t>
            </a:r>
          </a:p>
          <a:p>
            <a:pPr>
              <a:lnSpc>
                <a:spcPct val="80000"/>
              </a:lnSpc>
              <a:spcBef>
                <a:spcPts val="660"/>
              </a:spcBef>
              <a:defRPr/>
            </a:pPr>
            <a:endParaRPr lang="en-GB" sz="1980" dirty="0">
              <a:ea typeface="ＭＳ Ｐゴシック" pitchFamily="34" charset="-128"/>
            </a:endParaRPr>
          </a:p>
          <a:p>
            <a:pPr marL="0" indent="0" eaLnBrk="1" hangingPunct="1">
              <a:lnSpc>
                <a:spcPct val="80000"/>
              </a:lnSpc>
              <a:buClr>
                <a:srgbClr val="94C600"/>
              </a:buClr>
              <a:buNone/>
              <a:defRPr/>
            </a:pPr>
            <a:endParaRPr lang="en-GB" sz="2640" dirty="0">
              <a:ea typeface="ＭＳ Ｐゴシック" pitchFamily="34" charset="-128"/>
            </a:endParaRPr>
          </a:p>
          <a:p>
            <a:pPr eaLnBrk="1" hangingPunct="1">
              <a:defRPr/>
            </a:pPr>
            <a:endParaRPr lang="en-US" sz="3520" dirty="0"/>
          </a:p>
          <a:p>
            <a:endParaRPr lang="en-US" sz="1980" dirty="0"/>
          </a:p>
        </p:txBody>
      </p:sp>
      <p:sp>
        <p:nvSpPr>
          <p:cNvPr id="4" name="Footer Placeholder 3"/>
          <p:cNvSpPr>
            <a:spLocks noGrp="1"/>
          </p:cNvSpPr>
          <p:nvPr>
            <p:ph type="ftr" sz="quarter" idx="4294967295"/>
          </p:nvPr>
        </p:nvSpPr>
        <p:spPr/>
        <p:txBody>
          <a:bodyPr/>
          <a:lstStyle/>
          <a:p>
            <a:pPr defTabSz="1005840">
              <a:defRPr/>
            </a:pPr>
            <a:r>
              <a:rPr lang="en-US" sz="1320">
                <a:solidFill>
                  <a:srgbClr val="FFFFFF"/>
                </a:solidFill>
                <a:ea typeface="+mn-ea"/>
              </a:rPr>
              <a:t>National Immigrant Women's Advocacy Project at the American University Washington College of Law</a:t>
            </a:r>
          </a:p>
        </p:txBody>
      </p:sp>
    </p:spTree>
    <p:extLst>
      <p:ext uri="{BB962C8B-B14F-4D97-AF65-F5344CB8AC3E}">
        <p14:creationId xmlns:p14="http://schemas.microsoft.com/office/powerpoint/2010/main" val="8454865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DHS VAWA Confidentiality</a:t>
            </a:r>
            <a:br>
              <a:rPr lang="en-US" dirty="0" smtClean="0"/>
            </a:br>
            <a:r>
              <a:rPr lang="en-US" dirty="0" smtClean="0"/>
              <a:t>Computer System</a:t>
            </a:r>
            <a:endParaRPr lang="en-US" dirty="0"/>
          </a:p>
        </p:txBody>
      </p:sp>
      <p:sp>
        <p:nvSpPr>
          <p:cNvPr id="836611" name="Rectangle 3"/>
          <p:cNvSpPr>
            <a:spLocks noGrp="1" noChangeArrowheads="1"/>
          </p:cNvSpPr>
          <p:nvPr>
            <p:ph type="body" idx="1"/>
          </p:nvPr>
        </p:nvSpPr>
        <p:spPr/>
        <p:txBody>
          <a:bodyPr rtlCol="0">
            <a:normAutofit lnSpcReduction="10000"/>
          </a:bodyPr>
          <a:lstStyle/>
          <a:p>
            <a:pPr>
              <a:defRPr/>
            </a:pPr>
            <a:r>
              <a:rPr lang="en-US" sz="3300" dirty="0"/>
              <a:t>Directs to check for“384” computer system flag that identifies victims who have already filed for or have been granted victim-based immigration relief</a:t>
            </a:r>
          </a:p>
          <a:p>
            <a:pPr eaLnBrk="1" fontAlgn="auto" hangingPunct="1">
              <a:spcAft>
                <a:spcPts val="0"/>
              </a:spcAft>
              <a:defRPr/>
            </a:pPr>
            <a:r>
              <a:rPr lang="en-US" sz="3300" dirty="0"/>
              <a:t>Reminds immigration officers, agents, attorneys about immigration law protections for</a:t>
            </a:r>
          </a:p>
          <a:p>
            <a:pPr lvl="1" eaLnBrk="1" fontAlgn="auto" hangingPunct="1">
              <a:spcAft>
                <a:spcPts val="0"/>
              </a:spcAft>
              <a:defRPr/>
            </a:pPr>
            <a:r>
              <a:rPr lang="en-US" dirty="0" smtClean="0"/>
              <a:t>Survivors of domestic violence </a:t>
            </a:r>
          </a:p>
          <a:p>
            <a:pPr lvl="1" eaLnBrk="1" fontAlgn="auto" hangingPunct="1">
              <a:spcAft>
                <a:spcPts val="0"/>
              </a:spcAft>
              <a:defRPr/>
            </a:pPr>
            <a:r>
              <a:rPr lang="en-US" dirty="0" smtClean="0"/>
              <a:t>Crime victims survivors</a:t>
            </a:r>
          </a:p>
          <a:p>
            <a:pPr lvl="1" eaLnBrk="1" fontAlgn="auto" hangingPunct="1">
              <a:spcAft>
                <a:spcPts val="0"/>
              </a:spcAft>
              <a:defRPr/>
            </a:pPr>
            <a:r>
              <a:rPr lang="en-US" dirty="0" smtClean="0"/>
              <a:t>Human trafficking survivor</a:t>
            </a:r>
          </a:p>
          <a:p>
            <a:pPr eaLnBrk="1" fontAlgn="auto" hangingPunct="1">
              <a:spcAft>
                <a:spcPts val="0"/>
              </a:spcAft>
              <a:defRPr/>
            </a:pPr>
            <a:endParaRPr lang="en-US" dirty="0" smtClean="0"/>
          </a:p>
          <a:p>
            <a:pPr eaLnBrk="1" fontAlgn="auto" hangingPunct="1">
              <a:spcAft>
                <a:spcPts val="0"/>
              </a:spcAft>
              <a:defRPr/>
            </a:pPr>
            <a:endParaRPr lang="en-US" dirty="0"/>
          </a:p>
        </p:txBody>
      </p:sp>
      <p:sp>
        <p:nvSpPr>
          <p:cNvPr id="30724" name="Footer Placeholder 12"/>
          <p:cNvSpPr>
            <a:spLocks noGrp="1"/>
          </p:cNvSpPr>
          <p:nvPr>
            <p:ph type="ftr" sz="quarter" idx="4294967295"/>
          </p:nvPr>
        </p:nvSpPr>
        <p:spPr bwMode="auto">
          <a:xfrm>
            <a:off x="2933700" y="6987540"/>
            <a:ext cx="4191000" cy="401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itchFamily="34" charset="0"/>
              <a:buChar char="•"/>
              <a:defRPr sz="3520">
                <a:solidFill>
                  <a:schemeClr val="tx1"/>
                </a:solidFill>
                <a:latin typeface="Cambria" pitchFamily="18" charset="0"/>
              </a:defRPr>
            </a:lvl1pPr>
            <a:lvl2pPr marL="817245" indent="-314325">
              <a:spcBef>
                <a:spcPct val="20000"/>
              </a:spcBef>
              <a:buFont typeface="Arial" pitchFamily="34" charset="0"/>
              <a:buChar char="–"/>
              <a:defRPr sz="3080">
                <a:solidFill>
                  <a:schemeClr val="tx1"/>
                </a:solidFill>
                <a:latin typeface="Cambria" pitchFamily="18" charset="0"/>
              </a:defRPr>
            </a:lvl2pPr>
            <a:lvl3pPr marL="1257300" indent="-251460">
              <a:spcBef>
                <a:spcPct val="20000"/>
              </a:spcBef>
              <a:buFont typeface="Arial" pitchFamily="34" charset="0"/>
              <a:buChar char="•"/>
              <a:defRPr sz="2640">
                <a:solidFill>
                  <a:schemeClr val="tx1"/>
                </a:solidFill>
                <a:latin typeface="Cambria" pitchFamily="18" charset="0"/>
              </a:defRPr>
            </a:lvl3pPr>
            <a:lvl4pPr marL="1760220" indent="-251460">
              <a:spcBef>
                <a:spcPct val="20000"/>
              </a:spcBef>
              <a:buFont typeface="Arial" pitchFamily="34" charset="0"/>
              <a:buChar char="–"/>
              <a:defRPr sz="2200">
                <a:solidFill>
                  <a:schemeClr val="tx1"/>
                </a:solidFill>
                <a:latin typeface="Cambria" pitchFamily="18" charset="0"/>
              </a:defRPr>
            </a:lvl4pPr>
            <a:lvl5pPr marL="2263140" indent="-251460">
              <a:spcBef>
                <a:spcPct val="20000"/>
              </a:spcBef>
              <a:buFont typeface="Arial" pitchFamily="34" charset="0"/>
              <a:buChar char="»"/>
              <a:defRPr sz="2200">
                <a:solidFill>
                  <a:schemeClr val="tx1"/>
                </a:solidFill>
                <a:latin typeface="Cambria" pitchFamily="18" charset="0"/>
              </a:defRPr>
            </a:lvl5pPr>
            <a:lvl6pPr marL="2766060" indent="-251460" eaLnBrk="0" fontAlgn="base" hangingPunct="0">
              <a:spcBef>
                <a:spcPct val="20000"/>
              </a:spcBef>
              <a:spcAft>
                <a:spcPct val="0"/>
              </a:spcAft>
              <a:buFont typeface="Arial" pitchFamily="34" charset="0"/>
              <a:buChar char="»"/>
              <a:defRPr sz="2200">
                <a:solidFill>
                  <a:schemeClr val="tx1"/>
                </a:solidFill>
                <a:latin typeface="Cambria" pitchFamily="18" charset="0"/>
              </a:defRPr>
            </a:lvl6pPr>
            <a:lvl7pPr marL="3268980" indent="-251460" eaLnBrk="0" fontAlgn="base" hangingPunct="0">
              <a:spcBef>
                <a:spcPct val="20000"/>
              </a:spcBef>
              <a:spcAft>
                <a:spcPct val="0"/>
              </a:spcAft>
              <a:buFont typeface="Arial" pitchFamily="34" charset="0"/>
              <a:buChar char="»"/>
              <a:defRPr sz="2200">
                <a:solidFill>
                  <a:schemeClr val="tx1"/>
                </a:solidFill>
                <a:latin typeface="Cambria" pitchFamily="18" charset="0"/>
              </a:defRPr>
            </a:lvl7pPr>
            <a:lvl8pPr marL="3771900" indent="-251460" eaLnBrk="0" fontAlgn="base" hangingPunct="0">
              <a:spcBef>
                <a:spcPct val="20000"/>
              </a:spcBef>
              <a:spcAft>
                <a:spcPct val="0"/>
              </a:spcAft>
              <a:buFont typeface="Arial" pitchFamily="34" charset="0"/>
              <a:buChar char="»"/>
              <a:defRPr sz="2200">
                <a:solidFill>
                  <a:schemeClr val="tx1"/>
                </a:solidFill>
                <a:latin typeface="Cambria" pitchFamily="18" charset="0"/>
              </a:defRPr>
            </a:lvl8pPr>
            <a:lvl9pPr marL="4274820" indent="-251460" eaLnBrk="0" fontAlgn="base" hangingPunct="0">
              <a:spcBef>
                <a:spcPct val="20000"/>
              </a:spcBef>
              <a:spcAft>
                <a:spcPct val="0"/>
              </a:spcAft>
              <a:buFont typeface="Arial" pitchFamily="34" charset="0"/>
              <a:buChar char="»"/>
              <a:defRPr sz="2200">
                <a:solidFill>
                  <a:schemeClr val="tx1"/>
                </a:solidFill>
                <a:latin typeface="Cambria" pitchFamily="18" charset="0"/>
              </a:defRPr>
            </a:lvl9pPr>
          </a:lstStyle>
          <a:p>
            <a:pPr fontAlgn="base">
              <a:spcBef>
                <a:spcPct val="0"/>
              </a:spcBef>
              <a:spcAft>
                <a:spcPct val="0"/>
              </a:spcAft>
              <a:buFontTx/>
              <a:buNone/>
            </a:pPr>
            <a:r>
              <a:rPr lang="en-US" altLang="en-US" sz="1320">
                <a:solidFill>
                  <a:schemeClr val="bg1"/>
                </a:solidFill>
                <a:cs typeface="Arial" pitchFamily="34" charset="0"/>
              </a:rPr>
              <a:t>National Immigrant Women's Advocacy Project at the American University Washington College of Law</a:t>
            </a:r>
            <a:endParaRPr lang="en-US" altLang="en-US" sz="1320" dirty="0">
              <a:solidFill>
                <a:schemeClr val="bg1"/>
              </a:solidFill>
              <a:cs typeface="Arial" pitchFamily="34" charset="0"/>
            </a:endParaRPr>
          </a:p>
        </p:txBody>
      </p:sp>
    </p:spTree>
    <p:extLst>
      <p:ext uri="{BB962C8B-B14F-4D97-AF65-F5344CB8AC3E}">
        <p14:creationId xmlns:p14="http://schemas.microsoft.com/office/powerpoint/2010/main" val="11603217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16402"/>
            <a:ext cx="9052560" cy="536098"/>
          </a:xfrm>
        </p:spPr>
        <p:txBody>
          <a:bodyPr>
            <a:noAutofit/>
          </a:bodyPr>
          <a:lstStyle/>
          <a:p>
            <a:r>
              <a:rPr lang="en-US" sz="3520" dirty="0"/>
              <a:t>Relying on Information Provided by Abuser</a:t>
            </a:r>
          </a:p>
        </p:txBody>
      </p:sp>
      <p:sp>
        <p:nvSpPr>
          <p:cNvPr id="3" name="Content Placeholder 2"/>
          <p:cNvSpPr>
            <a:spLocks noGrp="1"/>
          </p:cNvSpPr>
          <p:nvPr>
            <p:ph idx="1"/>
          </p:nvPr>
        </p:nvSpPr>
        <p:spPr>
          <a:xfrm>
            <a:off x="502920" y="1120141"/>
            <a:ext cx="9052560" cy="5615941"/>
          </a:xfrm>
        </p:spPr>
        <p:txBody>
          <a:bodyPr>
            <a:normAutofit fontScale="92500" lnSpcReduction="20000"/>
          </a:bodyPr>
          <a:lstStyle/>
          <a:p>
            <a:r>
              <a:rPr lang="en-US" altLang="en-US" sz="3080" dirty="0"/>
              <a:t>The government cannot gather and/or use information provided solely by: </a:t>
            </a:r>
          </a:p>
          <a:p>
            <a:pPr lvl="1"/>
            <a:r>
              <a:rPr lang="en-US" altLang="en-US" sz="2640" dirty="0"/>
              <a:t>A domestic violence or child abuser; </a:t>
            </a:r>
          </a:p>
          <a:p>
            <a:pPr lvl="1"/>
            <a:r>
              <a:rPr lang="en-US" altLang="en-US" sz="2640" dirty="0"/>
              <a:t>A sexual assault or stalking perpetrator</a:t>
            </a:r>
          </a:p>
          <a:p>
            <a:pPr lvl="1"/>
            <a:r>
              <a:rPr lang="en-US" altLang="en-US" sz="2640" dirty="0"/>
              <a:t>A trafficker; </a:t>
            </a:r>
          </a:p>
          <a:p>
            <a:pPr lvl="1"/>
            <a:r>
              <a:rPr lang="en-US" altLang="en-US" sz="2640" dirty="0"/>
              <a:t>The perpetrator of any U visa listed crime</a:t>
            </a:r>
          </a:p>
          <a:p>
            <a:pPr lvl="1"/>
            <a:r>
              <a:rPr lang="en-US" altLang="en-US" sz="2640" dirty="0"/>
              <a:t>The perpetrator’s family member</a:t>
            </a:r>
          </a:p>
          <a:p>
            <a:pPr lvl="1"/>
            <a:r>
              <a:rPr lang="en-US" altLang="en-US" sz="2640" dirty="0"/>
              <a:t>Other persons associated with the perpetrator</a:t>
            </a:r>
          </a:p>
          <a:p>
            <a:r>
              <a:rPr lang="en-US" altLang="en-US" sz="3080" dirty="0"/>
              <a:t>To take an adverse action against a victim</a:t>
            </a:r>
          </a:p>
          <a:p>
            <a:r>
              <a:rPr lang="en-US" altLang="en-US" sz="3080" dirty="0"/>
              <a:t>The victim not required to have filed an immigration case to be protected</a:t>
            </a:r>
          </a:p>
          <a:p>
            <a:pPr lvl="1"/>
            <a:r>
              <a:rPr lang="en-US" altLang="en-US" sz="2640" dirty="0"/>
              <a:t>All spouse and child abuse victims protected no filing needed</a:t>
            </a:r>
          </a:p>
          <a:p>
            <a:pPr lvl="2"/>
            <a:r>
              <a:rPr lang="en-US" altLang="en-US" sz="2200" dirty="0"/>
              <a:t>Includes abused spouses of work visa holders</a:t>
            </a:r>
          </a:p>
          <a:p>
            <a:pPr lvl="1"/>
            <a:r>
              <a:rPr lang="en-US" altLang="en-US" sz="2640" dirty="0"/>
              <a:t>Victims in the process of filing T or U visa cases</a:t>
            </a:r>
          </a:p>
          <a:p>
            <a:endParaRPr lang="en-US" dirty="0"/>
          </a:p>
        </p:txBody>
      </p:sp>
      <p:sp>
        <p:nvSpPr>
          <p:cNvPr id="4" name="Footer Placeholder 3"/>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spTree>
    <p:extLst>
      <p:ext uri="{BB962C8B-B14F-4D97-AF65-F5344CB8AC3E}">
        <p14:creationId xmlns:p14="http://schemas.microsoft.com/office/powerpoint/2010/main" val="3621038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60" dirty="0"/>
              <a:t>Adverse Actions Include Using Perpetrator Provided Information To…</a:t>
            </a:r>
          </a:p>
        </p:txBody>
      </p:sp>
      <p:sp>
        <p:nvSpPr>
          <p:cNvPr id="3" name="Content Placeholder 2"/>
          <p:cNvSpPr>
            <a:spLocks noGrp="1"/>
          </p:cNvSpPr>
          <p:nvPr>
            <p:ph idx="1"/>
          </p:nvPr>
        </p:nvSpPr>
        <p:spPr/>
        <p:txBody>
          <a:bodyPr>
            <a:normAutofit/>
          </a:bodyPr>
          <a:lstStyle/>
          <a:p>
            <a:r>
              <a:rPr lang="en-US" dirty="0" smtClean="0"/>
              <a:t>Deny a victims immigration case</a:t>
            </a:r>
          </a:p>
          <a:p>
            <a:r>
              <a:rPr lang="en-US" dirty="0" smtClean="0"/>
              <a:t>Detain a victim</a:t>
            </a:r>
          </a:p>
          <a:p>
            <a:r>
              <a:rPr lang="en-US" dirty="0" smtClean="0"/>
              <a:t>Deport a victim</a:t>
            </a:r>
          </a:p>
          <a:p>
            <a:r>
              <a:rPr lang="en-US" dirty="0" smtClean="0"/>
              <a:t>Initiate an immigration enforcement action against a victim</a:t>
            </a:r>
          </a:p>
          <a:p>
            <a:r>
              <a:rPr lang="en-US" dirty="0" smtClean="0"/>
              <a:t>Seek out, question or detain a victim at a prohibited location</a:t>
            </a:r>
            <a:endParaRPr lang="en-US" dirty="0"/>
          </a:p>
        </p:txBody>
      </p:sp>
      <p:sp>
        <p:nvSpPr>
          <p:cNvPr id="4" name="Footer Placeholder 3"/>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spTree>
    <p:extLst>
      <p:ext uri="{BB962C8B-B14F-4D97-AF65-F5344CB8AC3E}">
        <p14:creationId xmlns:p14="http://schemas.microsoft.com/office/powerpoint/2010/main" val="6777818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Does VAWA Confidentiality </a:t>
            </a:r>
            <a:r>
              <a:rPr lang="en-US" dirty="0"/>
              <a:t>P</a:t>
            </a:r>
            <a:r>
              <a:rPr lang="en-US" dirty="0" smtClean="0"/>
              <a:t>rotection </a:t>
            </a:r>
            <a:r>
              <a:rPr lang="en-US" dirty="0"/>
              <a:t>E</a:t>
            </a:r>
            <a:r>
              <a:rPr lang="en-US" dirty="0" smtClean="0"/>
              <a:t>nd?</a:t>
            </a:r>
            <a:endParaRPr lang="en-US" dirty="0"/>
          </a:p>
        </p:txBody>
      </p:sp>
      <p:sp>
        <p:nvSpPr>
          <p:cNvPr id="3" name="Content Placeholder 2"/>
          <p:cNvSpPr>
            <a:spLocks noGrp="1"/>
          </p:cNvSpPr>
          <p:nvPr>
            <p:ph idx="1"/>
          </p:nvPr>
        </p:nvSpPr>
        <p:spPr/>
        <p:txBody>
          <a:bodyPr>
            <a:normAutofit/>
          </a:bodyPr>
          <a:lstStyle/>
          <a:p>
            <a:pPr lvl="0" fontAlgn="base">
              <a:lnSpc>
                <a:spcPct val="90000"/>
              </a:lnSpc>
              <a:spcAft>
                <a:spcPct val="0"/>
              </a:spcAft>
              <a:buFontTx/>
              <a:buChar char="•"/>
            </a:pPr>
            <a:r>
              <a:rPr lang="en-US" altLang="en-US" sz="3960" kern="0" dirty="0">
                <a:solidFill>
                  <a:srgbClr val="000000"/>
                </a:solidFill>
                <a:ea typeface="MS PGothic" pitchFamily="34" charset="-128"/>
              </a:rPr>
              <a:t>Protections applies from the time of filing permanently unless</a:t>
            </a:r>
          </a:p>
          <a:p>
            <a:pPr lvl="1" fontAlgn="base">
              <a:lnSpc>
                <a:spcPct val="90000"/>
              </a:lnSpc>
              <a:spcAft>
                <a:spcPct val="0"/>
              </a:spcAft>
              <a:buFontTx/>
              <a:buChar char="•"/>
            </a:pPr>
            <a:r>
              <a:rPr lang="en-US" altLang="en-US" sz="3520" kern="0" dirty="0">
                <a:solidFill>
                  <a:srgbClr val="000000"/>
                </a:solidFill>
                <a:ea typeface="MS PGothic" pitchFamily="34" charset="-128"/>
              </a:rPr>
              <a:t>Case denied on the merits and </a:t>
            </a:r>
          </a:p>
          <a:p>
            <a:pPr lvl="1" fontAlgn="base">
              <a:lnSpc>
                <a:spcPct val="90000"/>
              </a:lnSpc>
              <a:spcAft>
                <a:spcPct val="0"/>
              </a:spcAft>
              <a:buFontTx/>
              <a:buChar char="•"/>
            </a:pPr>
            <a:r>
              <a:rPr lang="en-US" altLang="en-US" sz="3520" kern="0" dirty="0">
                <a:solidFill>
                  <a:srgbClr val="000000"/>
                </a:solidFill>
                <a:ea typeface="MS PGothic" pitchFamily="34" charset="-128"/>
              </a:rPr>
              <a:t>All appeal options have been completed</a:t>
            </a:r>
          </a:p>
          <a:p>
            <a:endParaRPr lang="en-US" sz="3960" dirty="0"/>
          </a:p>
        </p:txBody>
      </p:sp>
      <p:sp>
        <p:nvSpPr>
          <p:cNvPr id="4" name="Footer Placeholder 3"/>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spTree>
    <p:extLst>
      <p:ext uri="{BB962C8B-B14F-4D97-AF65-F5344CB8AC3E}">
        <p14:creationId xmlns:p14="http://schemas.microsoft.com/office/powerpoint/2010/main" val="41785142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 y="416402"/>
            <a:ext cx="9806940" cy="1257300"/>
          </a:xfrm>
        </p:spPr>
        <p:txBody>
          <a:bodyPr>
            <a:normAutofit fontScale="90000"/>
          </a:bodyPr>
          <a:lstStyle/>
          <a:p>
            <a:r>
              <a:rPr lang="en-US" dirty="0" smtClean="0"/>
              <a:t>Victims for Which VAWA Confidentiality Will Offer Less Protection</a:t>
            </a:r>
            <a:endParaRPr lang="en-US" dirty="0"/>
          </a:p>
        </p:txBody>
      </p:sp>
      <p:sp>
        <p:nvSpPr>
          <p:cNvPr id="3" name="Content Placeholder 2"/>
          <p:cNvSpPr>
            <a:spLocks noGrp="1"/>
          </p:cNvSpPr>
          <p:nvPr>
            <p:ph idx="1"/>
          </p:nvPr>
        </p:nvSpPr>
        <p:spPr/>
        <p:txBody>
          <a:bodyPr/>
          <a:lstStyle/>
          <a:p>
            <a:r>
              <a:rPr lang="en-US" dirty="0" smtClean="0"/>
              <a:t>Victims with criminal histories</a:t>
            </a:r>
          </a:p>
          <a:p>
            <a:pPr lvl="1"/>
            <a:r>
              <a:rPr lang="en-US" dirty="0" smtClean="0"/>
              <a:t>Including arrests</a:t>
            </a:r>
          </a:p>
          <a:p>
            <a:r>
              <a:rPr lang="en-US" dirty="0" smtClean="0"/>
              <a:t>Victims with outstanding deportation orders</a:t>
            </a:r>
          </a:p>
          <a:p>
            <a:r>
              <a:rPr lang="en-US" dirty="0" smtClean="0"/>
              <a:t>Victims eligible for VAWA, T or U who have not filed their immigration case</a:t>
            </a:r>
            <a:endParaRPr lang="en-US" dirty="0"/>
          </a:p>
        </p:txBody>
      </p:sp>
      <p:sp>
        <p:nvSpPr>
          <p:cNvPr id="4" name="Slide Number Placeholder 3"/>
          <p:cNvSpPr>
            <a:spLocks noGrp="1"/>
          </p:cNvSpPr>
          <p:nvPr>
            <p:ph type="sldNum" sz="quarter" idx="10"/>
          </p:nvPr>
        </p:nvSpPr>
        <p:spPr/>
        <p:txBody>
          <a:bodyPr/>
          <a:lstStyle/>
          <a:p>
            <a:pPr>
              <a:defRPr/>
            </a:pPr>
            <a:fld id="{84855105-F7A3-4B16-BDA8-9862251A73F1}" type="slidenum">
              <a:rPr lang="en-US" altLang="en-US" smtClean="0"/>
              <a:pPr>
                <a:defRPr/>
              </a:pPr>
              <a:t>46</a:t>
            </a:fld>
            <a:endParaRPr lang="en-US" altLang="en-US"/>
          </a:p>
        </p:txBody>
      </p:sp>
      <p:sp>
        <p:nvSpPr>
          <p:cNvPr id="5" name="Footer Placeholder 4"/>
          <p:cNvSpPr>
            <a:spLocks noGrp="1"/>
          </p:cNvSpPr>
          <p:nvPr>
            <p:ph type="ftr" sz="quarter" idx="11"/>
          </p:nvPr>
        </p:nvSpPr>
        <p:spPr/>
        <p:txBody>
          <a:bodyPr/>
          <a:lstStyle/>
          <a:p>
            <a:pPr>
              <a:defRPr/>
            </a:pPr>
            <a:r>
              <a:rPr lang="en-US" smtClean="0"/>
              <a:t>National Immigrant Women's Advocacy Project, </a:t>
            </a:r>
          </a:p>
          <a:p>
            <a:pPr>
              <a:defRPr/>
            </a:pPr>
            <a:r>
              <a:rPr lang="en-US" smtClean="0"/>
              <a:t>American University Washington College of Law</a:t>
            </a:r>
            <a:endParaRPr lang="en-US"/>
          </a:p>
        </p:txBody>
      </p:sp>
    </p:spTree>
    <p:extLst>
      <p:ext uri="{BB962C8B-B14F-4D97-AF65-F5344CB8AC3E}">
        <p14:creationId xmlns:p14="http://schemas.microsoft.com/office/powerpoint/2010/main" val="1690931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VAWA Confidentiality Violations</a:t>
            </a:r>
            <a:endParaRPr lang="en-US" dirty="0"/>
          </a:p>
        </p:txBody>
      </p:sp>
      <p:sp>
        <p:nvSpPr>
          <p:cNvPr id="3" name="Content Placeholder 2"/>
          <p:cNvSpPr>
            <a:spLocks noGrp="1"/>
          </p:cNvSpPr>
          <p:nvPr>
            <p:ph idx="1"/>
          </p:nvPr>
        </p:nvSpPr>
        <p:spPr>
          <a:xfrm>
            <a:off x="502920" y="1623060"/>
            <a:ext cx="9052560" cy="4861560"/>
          </a:xfrm>
        </p:spPr>
        <p:txBody>
          <a:bodyPr>
            <a:normAutofit/>
          </a:bodyPr>
          <a:lstStyle/>
          <a:p>
            <a:pPr lvl="0" fontAlgn="base">
              <a:spcAft>
                <a:spcPct val="0"/>
              </a:spcAft>
              <a:buFontTx/>
              <a:buChar char="•"/>
            </a:pPr>
            <a:r>
              <a:rPr lang="en-US" altLang="en-US" sz="3080" kern="0" dirty="0">
                <a:solidFill>
                  <a:srgbClr val="000000"/>
                </a:solidFill>
                <a:ea typeface="MS PGothic" pitchFamily="34" charset="-128"/>
                <a:cs typeface="Times New Roman" pitchFamily="18" charset="0"/>
              </a:rPr>
              <a:t>Each violation</a:t>
            </a:r>
          </a:p>
          <a:p>
            <a:pPr lvl="1" fontAlgn="base">
              <a:spcAft>
                <a:spcPct val="0"/>
              </a:spcAft>
              <a:buFontTx/>
              <a:buChar char="–"/>
            </a:pPr>
            <a:r>
              <a:rPr lang="en-US" altLang="en-US" kern="0" dirty="0">
                <a:solidFill>
                  <a:srgbClr val="000000"/>
                </a:solidFill>
                <a:ea typeface="MS PGothic" pitchFamily="34" charset="-128"/>
                <a:cs typeface="Times New Roman" pitchFamily="18" charset="0"/>
              </a:rPr>
              <a:t>Disciplinary action and/or</a:t>
            </a:r>
          </a:p>
          <a:p>
            <a:pPr lvl="1" fontAlgn="base">
              <a:spcAft>
                <a:spcPct val="0"/>
              </a:spcAft>
              <a:buFontTx/>
              <a:buChar char="–"/>
            </a:pPr>
            <a:r>
              <a:rPr lang="en-US" altLang="en-US" kern="0" dirty="0">
                <a:solidFill>
                  <a:srgbClr val="000000"/>
                </a:solidFill>
                <a:ea typeface="MS PGothic" pitchFamily="34" charset="-128"/>
                <a:cs typeface="Times New Roman" pitchFamily="18" charset="0"/>
              </a:rPr>
              <a:t>$5,000 fine for the individual</a:t>
            </a:r>
          </a:p>
          <a:p>
            <a:pPr lvl="0" fontAlgn="base">
              <a:spcAft>
                <a:spcPct val="0"/>
              </a:spcAft>
              <a:buFontTx/>
              <a:buChar char="•"/>
            </a:pPr>
            <a:r>
              <a:rPr lang="en-US" altLang="en-US" sz="3080" kern="0" dirty="0">
                <a:solidFill>
                  <a:srgbClr val="000000"/>
                </a:solidFill>
                <a:ea typeface="MS PGothic" pitchFamily="34" charset="-128"/>
                <a:cs typeface="Times New Roman" pitchFamily="18" charset="0"/>
              </a:rPr>
              <a:t>Violations also include making a false certifications in a Notice to Appear</a:t>
            </a:r>
          </a:p>
          <a:p>
            <a:pPr lvl="0" fontAlgn="base">
              <a:spcAft>
                <a:spcPct val="0"/>
              </a:spcAft>
              <a:buFontTx/>
              <a:buChar char="•"/>
            </a:pPr>
            <a:r>
              <a:rPr lang="en-US" altLang="en-US" sz="3080" kern="0" dirty="0">
                <a:solidFill>
                  <a:srgbClr val="000000"/>
                </a:solidFill>
                <a:ea typeface="MS PGothic" pitchFamily="34" charset="-128"/>
                <a:cs typeface="Times New Roman" pitchFamily="18" charset="0"/>
              </a:rPr>
              <a:t>VAWA Confidentiality Enforcement Guidance CRCL (2008)</a:t>
            </a:r>
          </a:p>
        </p:txBody>
      </p:sp>
      <p:sp>
        <p:nvSpPr>
          <p:cNvPr id="4" name="Footer Placeholder 3"/>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spTree>
    <p:extLst>
      <p:ext uri="{BB962C8B-B14F-4D97-AF65-F5344CB8AC3E}">
        <p14:creationId xmlns:p14="http://schemas.microsoft.com/office/powerpoint/2010/main" val="27963809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416402"/>
            <a:ext cx="9555480" cy="1257300"/>
          </a:xfrm>
        </p:spPr>
        <p:txBody>
          <a:bodyPr>
            <a:normAutofit fontScale="90000"/>
          </a:bodyPr>
          <a:lstStyle/>
          <a:p>
            <a:r>
              <a:rPr lang="en-US" dirty="0" smtClean="0"/>
              <a:t>VAWA Confidentiality Violations Effect on Immigration Court Proceedings</a:t>
            </a:r>
            <a:endParaRPr lang="en-US" dirty="0"/>
          </a:p>
        </p:txBody>
      </p:sp>
      <p:sp>
        <p:nvSpPr>
          <p:cNvPr id="3" name="Content Placeholder 2"/>
          <p:cNvSpPr>
            <a:spLocks noGrp="1"/>
          </p:cNvSpPr>
          <p:nvPr>
            <p:ph idx="1"/>
          </p:nvPr>
        </p:nvSpPr>
        <p:spPr/>
        <p:txBody>
          <a:bodyPr/>
          <a:lstStyle/>
          <a:p>
            <a:pPr lvl="0"/>
            <a:r>
              <a:rPr lang="en-US" altLang="en-US" sz="3080" kern="0" dirty="0">
                <a:solidFill>
                  <a:srgbClr val="000000"/>
                </a:solidFill>
                <a:ea typeface="MS PGothic" pitchFamily="34" charset="-128"/>
                <a:cs typeface="Times New Roman" pitchFamily="18" charset="0"/>
              </a:rPr>
              <a:t>Can result in dismissal of the immigration proceeding against the non-citizen (VAWA 2005 legislative history)</a:t>
            </a:r>
            <a:endParaRPr lang="en-US" altLang="en-US" sz="3080" kern="0" dirty="0">
              <a:solidFill>
                <a:srgbClr val="000000"/>
              </a:solidFill>
              <a:ea typeface="MS PGothic" pitchFamily="34" charset="-128"/>
            </a:endParaRPr>
          </a:p>
          <a:p>
            <a:endParaRPr lang="en-US" dirty="0"/>
          </a:p>
        </p:txBody>
      </p:sp>
      <p:sp>
        <p:nvSpPr>
          <p:cNvPr id="4" name="Footer Placeholder 3"/>
          <p:cNvSpPr>
            <a:spLocks noGrp="1"/>
          </p:cNvSpPr>
          <p:nvPr>
            <p:ph type="ftr" sz="quarter" idx="11"/>
          </p:nvPr>
        </p:nvSpPr>
        <p:spPr/>
        <p:txBody>
          <a:bodyPr/>
          <a:lstStyle/>
          <a:p>
            <a:r>
              <a:rPr lang="en-US" smtClean="0"/>
              <a:t>National Immigrant Women's Advocacy Project at the American University Washington College of Law</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4137660"/>
            <a:ext cx="3782378"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3913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1677" y="1295132"/>
            <a:ext cx="8549640" cy="1666028"/>
          </a:xfrm>
        </p:spPr>
        <p:txBody>
          <a:bodyPr>
            <a:noAutofit/>
          </a:bodyPr>
          <a:lstStyle/>
          <a:p>
            <a:r>
              <a:rPr lang="en-US" sz="5400" dirty="0"/>
              <a:t>U Visas as a Crime Fighting Tool</a:t>
            </a:r>
          </a:p>
        </p:txBody>
      </p:sp>
      <p:sp>
        <p:nvSpPr>
          <p:cNvPr id="3" name="Subtitle 2"/>
          <p:cNvSpPr>
            <a:spLocks noGrp="1"/>
          </p:cNvSpPr>
          <p:nvPr>
            <p:ph type="subTitle" idx="1"/>
          </p:nvPr>
        </p:nvSpPr>
        <p:spPr>
          <a:xfrm>
            <a:off x="1477229" y="3679147"/>
            <a:ext cx="7040880" cy="1986280"/>
          </a:xfrm>
        </p:spPr>
        <p:txBody>
          <a:bodyPr>
            <a:normAutofit fontScale="92500" lnSpcReduction="20000"/>
          </a:bodyPr>
          <a:lstStyle/>
          <a:p>
            <a:r>
              <a:rPr lang="en-US" dirty="0">
                <a:solidFill>
                  <a:schemeClr val="tx1"/>
                </a:solidFill>
              </a:rPr>
              <a:t>Improving the reporting, investigation, and prosecution of violent crime </a:t>
            </a:r>
          </a:p>
          <a:p>
            <a:r>
              <a:rPr lang="en-US" dirty="0">
                <a:solidFill>
                  <a:schemeClr val="tx1"/>
                </a:solidFill>
              </a:rPr>
              <a:t>&amp; keeping everyone safer</a:t>
            </a:r>
          </a:p>
        </p:txBody>
      </p:sp>
      <p:sp>
        <p:nvSpPr>
          <p:cNvPr id="4" name="TextBox 3"/>
          <p:cNvSpPr txBox="1"/>
          <p:nvPr/>
        </p:nvSpPr>
        <p:spPr>
          <a:xfrm>
            <a:off x="2610998" y="7160968"/>
            <a:ext cx="554148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67BCD49-9957-4719-8A13-EC30D936773C}" type="slidenum">
              <a:rPr lang="en-US" altLang="en-US" smtClean="0">
                <a:solidFill>
                  <a:schemeClr val="bg1"/>
                </a:solidFill>
              </a:rPr>
              <a:pPr>
                <a:defRPr/>
              </a:pPr>
              <a:t>49</a:t>
            </a:fld>
            <a:endParaRPr lang="en-US" altLang="en-US" dirty="0">
              <a:solidFill>
                <a:schemeClr val="bg1"/>
              </a:solidFill>
            </a:endParaRPr>
          </a:p>
        </p:txBody>
      </p:sp>
    </p:spTree>
    <p:extLst>
      <p:ext uri="{BB962C8B-B14F-4D97-AF65-F5344CB8AC3E}">
        <p14:creationId xmlns:p14="http://schemas.microsoft.com/office/powerpoint/2010/main" val="564384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4-16 at 12.45.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008" y="2874856"/>
            <a:ext cx="4248823" cy="3122402"/>
          </a:xfrm>
          <a:prstGeom prst="rect">
            <a:avLst/>
          </a:prstGeom>
        </p:spPr>
      </p:pic>
      <p:sp>
        <p:nvSpPr>
          <p:cNvPr id="15364" name="Rectangle 2"/>
          <p:cNvSpPr>
            <a:spLocks noGrp="1"/>
          </p:cNvSpPr>
          <p:nvPr>
            <p:ph type="title" idx="4294967295"/>
          </p:nvPr>
        </p:nvSpPr>
        <p:spPr>
          <a:xfrm>
            <a:off x="250134" y="317522"/>
            <a:ext cx="9147175" cy="4135438"/>
          </a:xfrm>
          <a:prstGeom prst="rect">
            <a:avLst/>
          </a:prstGeom>
          <a:noFill/>
          <a:ln>
            <a:noFill/>
          </a:ln>
        </p:spPr>
        <p:txBody>
          <a:bodyPr lIns="101870" tIns="50935" rIns="101870" bIns="50935"/>
          <a:lstStyle/>
          <a:p>
            <a:pPr algn="ctr">
              <a:defRPr/>
            </a:pPr>
            <a:r>
              <a:rPr lang="en-US" dirty="0">
                <a:solidFill>
                  <a:srgbClr val="C00000"/>
                </a:solidFill>
                <a:effectLst>
                  <a:outerShdw blurRad="38100" dist="38100" dir="2700000" algn="tl">
                    <a:srgbClr val="000000">
                      <a:alpha val="43137"/>
                    </a:srgbClr>
                  </a:outerShdw>
                </a:effectLst>
                <a:latin typeface="Cambria" panose="02040503050406030204" pitchFamily="18" charset="0"/>
              </a:rPr>
              <a:t>Participant Introductions, </a:t>
            </a:r>
            <a:br>
              <a:rPr lang="en-US" dirty="0">
                <a:solidFill>
                  <a:srgbClr val="C00000"/>
                </a:solidFill>
                <a:effectLst>
                  <a:outerShdw blurRad="38100" dist="38100" dir="2700000" algn="tl">
                    <a:srgbClr val="000000">
                      <a:alpha val="43137"/>
                    </a:srgbClr>
                  </a:outerShdw>
                </a:effectLst>
                <a:latin typeface="Cambria" panose="02040503050406030204" pitchFamily="18" charset="0"/>
              </a:rPr>
            </a:br>
            <a:r>
              <a:rPr lang="en-US" dirty="0">
                <a:solidFill>
                  <a:srgbClr val="C00000"/>
                </a:solidFill>
                <a:effectLst>
                  <a:outerShdw blurRad="38100" dist="38100" dir="2700000" algn="tl">
                    <a:srgbClr val="000000">
                      <a:alpha val="43137"/>
                    </a:srgbClr>
                  </a:outerShdw>
                </a:effectLst>
                <a:latin typeface="Cambria" panose="02040503050406030204" pitchFamily="18" charset="0"/>
              </a:rPr>
              <a:t>Goals and Expectations</a:t>
            </a:r>
          </a:p>
        </p:txBody>
      </p:sp>
      <p:sp>
        <p:nvSpPr>
          <p:cNvPr id="3" name="TextBox 2"/>
          <p:cNvSpPr txBox="1"/>
          <p:nvPr/>
        </p:nvSpPr>
        <p:spPr>
          <a:xfrm>
            <a:off x="2776251" y="7006732"/>
            <a:ext cx="5519450"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E9834EA3-F3B9-406D-A631-8D3F1E3FFC60}" type="slidenum">
              <a:rPr lang="en-US" altLang="en-US" smtClean="0"/>
              <a:pPr>
                <a:defRPr/>
              </a:pPr>
              <a:t>5</a:t>
            </a:fld>
            <a:endParaRPr lang="en-US" altLang="en-US" dirty="0"/>
          </a:p>
        </p:txBody>
      </p:sp>
    </p:spTree>
    <p:extLst>
      <p:ext uri="{BB962C8B-B14F-4D97-AF65-F5344CB8AC3E}">
        <p14:creationId xmlns:p14="http://schemas.microsoft.com/office/powerpoint/2010/main" val="127231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451" y="2296292"/>
            <a:ext cx="9052560" cy="3481421"/>
          </a:xfrm>
        </p:spPr>
        <p:txBody>
          <a:bodyPr>
            <a:noAutofit/>
          </a:bodyPr>
          <a:lstStyle/>
          <a:p>
            <a:pPr algn="ctr">
              <a:buNone/>
            </a:pPr>
            <a:r>
              <a:rPr lang="en-US" sz="4800" b="1" dirty="0">
                <a:solidFill>
                  <a:srgbClr val="C00000"/>
                </a:solidFill>
                <a:latin typeface="Cambria"/>
                <a:cs typeface="Cambria"/>
              </a:rPr>
              <a:t>What, if anything, do you know about U Visas?</a:t>
            </a:r>
          </a:p>
        </p:txBody>
      </p:sp>
      <p:sp>
        <p:nvSpPr>
          <p:cNvPr id="2" name="TextBox 1"/>
          <p:cNvSpPr txBox="1"/>
          <p:nvPr/>
        </p:nvSpPr>
        <p:spPr>
          <a:xfrm>
            <a:off x="2500831" y="7116901"/>
            <a:ext cx="5673687"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50</a:t>
            </a:fld>
            <a:endParaRPr lang="en-US" altLang="en-US" dirty="0">
              <a:solidFill>
                <a:schemeClr val="bg1"/>
              </a:solidFill>
            </a:endParaRPr>
          </a:p>
        </p:txBody>
      </p:sp>
    </p:spTree>
    <p:extLst>
      <p:ext uri="{BB962C8B-B14F-4D97-AF65-F5344CB8AC3E}">
        <p14:creationId xmlns:p14="http://schemas.microsoft.com/office/powerpoint/2010/main" val="1182324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3"/>
          <p:cNvSpPr>
            <a:spLocks noGrp="1"/>
          </p:cNvSpPr>
          <p:nvPr>
            <p:ph sz="half" idx="1"/>
          </p:nvPr>
        </p:nvSpPr>
        <p:spPr>
          <a:xfrm>
            <a:off x="464027" y="1951630"/>
            <a:ext cx="9091844" cy="4458788"/>
          </a:xfrm>
          <a:noFill/>
          <a:ln w="38100">
            <a:noFill/>
          </a:ln>
        </p:spPr>
        <p:txBody>
          <a:bodyPr>
            <a:normAutofit/>
          </a:bodyPr>
          <a:lstStyle/>
          <a:p>
            <a:pPr indent="-356547">
              <a:spcBef>
                <a:spcPts val="669"/>
              </a:spcBef>
              <a:spcAft>
                <a:spcPts val="669"/>
              </a:spcAft>
            </a:pPr>
            <a:r>
              <a:rPr lang="en-US" b="1" dirty="0">
                <a:latin typeface="Cambria" pitchFamily="18" charset="0"/>
              </a:rPr>
              <a:t>What is the U visa?</a:t>
            </a:r>
          </a:p>
          <a:p>
            <a:pPr indent="-356547">
              <a:spcBef>
                <a:spcPts val="669"/>
              </a:spcBef>
              <a:spcAft>
                <a:spcPts val="669"/>
              </a:spcAft>
            </a:pPr>
            <a:r>
              <a:rPr lang="en-US" b="1" dirty="0">
                <a:latin typeface="Cambria" pitchFamily="18" charset="0"/>
              </a:rPr>
              <a:t>Purpose: </a:t>
            </a:r>
            <a:r>
              <a:rPr lang="en-US" dirty="0">
                <a:latin typeface="Cambria" pitchFamily="18" charset="0"/>
              </a:rPr>
              <a:t>Why does it exist?</a:t>
            </a:r>
          </a:p>
          <a:p>
            <a:pPr marL="50935" indent="0">
              <a:spcBef>
                <a:spcPts val="669"/>
              </a:spcBef>
              <a:spcAft>
                <a:spcPts val="669"/>
              </a:spcAft>
              <a:buNone/>
            </a:pPr>
            <a:r>
              <a:rPr lang="en-US" dirty="0">
                <a:latin typeface="Cambria" pitchFamily="18" charset="0"/>
              </a:rPr>
              <a:t>	</a:t>
            </a:r>
          </a:p>
        </p:txBody>
      </p:sp>
      <p:sp>
        <p:nvSpPr>
          <p:cNvPr id="3" name="Title 2"/>
          <p:cNvSpPr>
            <a:spLocks noGrp="1"/>
          </p:cNvSpPr>
          <p:nvPr>
            <p:ph type="title" idx="4294967295"/>
          </p:nvPr>
        </p:nvSpPr>
        <p:spPr>
          <a:xfrm>
            <a:off x="184623" y="640811"/>
            <a:ext cx="9304337" cy="777875"/>
          </a:xfrm>
          <a:prstGeom prst="rect">
            <a:avLst/>
          </a:prstGeom>
        </p:spPr>
        <p:txBody>
          <a:bodyPr lIns="101870" tIns="50935" rIns="101870" bIns="50935">
            <a:noAutofit/>
          </a:bodyPr>
          <a:lstStyle/>
          <a:p>
            <a:pPr algn="ctr">
              <a:defRPr/>
            </a:pPr>
            <a:r>
              <a:rPr lang="en-US" sz="4800" dirty="0">
                <a:solidFill>
                  <a:srgbClr val="C00000"/>
                </a:solidFill>
                <a:effectLst>
                  <a:outerShdw blurRad="38100" dist="38100" dir="2700000" algn="tl">
                    <a:srgbClr val="000000">
                      <a:alpha val="43137"/>
                    </a:srgbClr>
                  </a:outerShdw>
                </a:effectLst>
                <a:latin typeface="Cambria" pitchFamily="18" charset="0"/>
              </a:rPr>
              <a:t>Overview of the U Visa</a:t>
            </a:r>
          </a:p>
        </p:txBody>
      </p:sp>
      <p:sp>
        <p:nvSpPr>
          <p:cNvPr id="2" name="TextBox 1"/>
          <p:cNvSpPr txBox="1"/>
          <p:nvPr/>
        </p:nvSpPr>
        <p:spPr>
          <a:xfrm>
            <a:off x="2610998" y="7094864"/>
            <a:ext cx="5519450"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3A1E813A-9B15-4EB2-B959-A6DE746F25CC}" type="slidenum">
              <a:rPr lang="en-US" altLang="en-US" smtClean="0">
                <a:solidFill>
                  <a:schemeClr val="bg1"/>
                </a:solidFill>
              </a:rPr>
              <a:pPr>
                <a:defRPr/>
              </a:pPr>
              <a:t>51</a:t>
            </a:fld>
            <a:endParaRPr lang="en-US" altLang="en-US" dirty="0">
              <a:solidFill>
                <a:schemeClr val="bg1"/>
              </a:solidFill>
            </a:endParaRPr>
          </a:p>
        </p:txBody>
      </p:sp>
    </p:spTree>
    <p:extLst>
      <p:ext uri="{BB962C8B-B14F-4D97-AF65-F5344CB8AC3E}">
        <p14:creationId xmlns:p14="http://schemas.microsoft.com/office/powerpoint/2010/main" val="558546520"/>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2786"/>
            <a:ext cx="10058400" cy="983287"/>
          </a:xfrm>
        </p:spPr>
        <p:txBody>
          <a:bodyPr>
            <a:noAutofit/>
          </a:bodyPr>
          <a:lstStyle/>
          <a:p>
            <a:pPr algn="ctr"/>
            <a:r>
              <a:rPr lang="en-US" sz="6000" dirty="0">
                <a:solidFill>
                  <a:srgbClr val="C00000"/>
                </a:solidFill>
                <a:latin typeface="Cambria" panose="02040503050406030204" pitchFamily="18" charset="0"/>
              </a:rPr>
              <a:t>U Visa Basics</a:t>
            </a:r>
          </a:p>
        </p:txBody>
      </p:sp>
      <p:sp>
        <p:nvSpPr>
          <p:cNvPr id="3" name="Content Placeholder 2"/>
          <p:cNvSpPr>
            <a:spLocks noGrp="1"/>
          </p:cNvSpPr>
          <p:nvPr>
            <p:ph idx="1"/>
          </p:nvPr>
        </p:nvSpPr>
        <p:spPr>
          <a:xfrm>
            <a:off x="430629" y="1571706"/>
            <a:ext cx="9147175" cy="4170815"/>
          </a:xfrm>
        </p:spPr>
        <p:txBody>
          <a:bodyPr/>
          <a:lstStyle/>
          <a:p>
            <a:r>
              <a:rPr lang="en-US" sz="3200" dirty="0">
                <a:latin typeface="Cambria" panose="02040503050406030204" pitchFamily="18" charset="0"/>
              </a:rPr>
              <a:t>Law enforcement certification is just one part of the overall process it does not = Citizenship </a:t>
            </a:r>
          </a:p>
          <a:p>
            <a:r>
              <a:rPr lang="en-US" sz="3200" dirty="0">
                <a:latin typeface="Cambria" panose="02040503050406030204" pitchFamily="18" charset="0"/>
              </a:rPr>
              <a:t>Meant to promote reporting of crime</a:t>
            </a:r>
          </a:p>
          <a:p>
            <a:r>
              <a:rPr lang="en-US" sz="3200" dirty="0">
                <a:latin typeface="Cambria" panose="02040503050406030204" pitchFamily="18" charset="0"/>
              </a:rPr>
              <a:t>Targets offenders who prey on most vulnerable victims</a:t>
            </a:r>
          </a:p>
          <a:p>
            <a:r>
              <a:rPr lang="en-US" sz="3200" dirty="0"/>
              <a:t>Offender may be citizen </a:t>
            </a:r>
            <a:r>
              <a:rPr lang="en-US" sz="3200"/>
              <a:t>or non-citizen</a:t>
            </a:r>
            <a:endParaRPr lang="en-US" sz="3200" dirty="0">
              <a:latin typeface="Cambria" panose="02040503050406030204" pitchFamily="18" charset="0"/>
            </a:endParaRPr>
          </a:p>
          <a:p>
            <a:r>
              <a:rPr lang="en-US" sz="3200" dirty="0">
                <a:latin typeface="Cambria" panose="02040503050406030204" pitchFamily="18" charset="0"/>
              </a:rPr>
              <a:t>Can be “revoked” </a:t>
            </a:r>
          </a:p>
          <a:p>
            <a:r>
              <a:rPr lang="en-US" sz="3200" dirty="0"/>
              <a:t>I</a:t>
            </a:r>
            <a:r>
              <a:rPr lang="en-US" sz="3200" dirty="0">
                <a:latin typeface="Cambria" panose="02040503050406030204" pitchFamily="18" charset="0"/>
              </a:rPr>
              <a:t>ncreases  immigrant victim participation in criminal justice system</a:t>
            </a:r>
          </a:p>
          <a:p>
            <a:endParaRPr lang="en-US" dirty="0">
              <a:latin typeface="Cambria" panose="02040503050406030204" pitchFamily="18" charset="0"/>
            </a:endParaRPr>
          </a:p>
        </p:txBody>
      </p:sp>
      <p:sp>
        <p:nvSpPr>
          <p:cNvPr id="4" name="TextBox 3"/>
          <p:cNvSpPr txBox="1"/>
          <p:nvPr/>
        </p:nvSpPr>
        <p:spPr>
          <a:xfrm>
            <a:off x="2599985" y="7072831"/>
            <a:ext cx="5761821"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52</a:t>
            </a:fld>
            <a:endParaRPr lang="en-US" altLang="en-US" dirty="0">
              <a:solidFill>
                <a:schemeClr val="bg1"/>
              </a:solidFill>
            </a:endParaRPr>
          </a:p>
        </p:txBody>
      </p:sp>
    </p:spTree>
    <p:extLst>
      <p:ext uri="{BB962C8B-B14F-4D97-AF65-F5344CB8AC3E}">
        <p14:creationId xmlns:p14="http://schemas.microsoft.com/office/powerpoint/2010/main" val="2426401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76" y="2506367"/>
            <a:ext cx="9147175" cy="1295400"/>
          </a:xfrm>
        </p:spPr>
        <p:txBody>
          <a:bodyPr/>
          <a:lstStyle/>
          <a:p>
            <a:r>
              <a:rPr lang="en-US" dirty="0">
                <a:hlinkClick r:id="rId2" action="ppaction://hlinkfile"/>
              </a:rPr>
              <a:t>DHS Video Part 1.mpg</a:t>
            </a:r>
            <a:endParaRPr lang="en-US" dirty="0"/>
          </a:p>
        </p:txBody>
      </p:sp>
      <p:sp>
        <p:nvSpPr>
          <p:cNvPr id="3" name="TextBox 2"/>
          <p:cNvSpPr txBox="1"/>
          <p:nvPr/>
        </p:nvSpPr>
        <p:spPr>
          <a:xfrm>
            <a:off x="2776251" y="7105885"/>
            <a:ext cx="589402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53</a:t>
            </a:fld>
            <a:endParaRPr lang="en-US" altLang="en-US" dirty="0">
              <a:solidFill>
                <a:schemeClr val="bg1"/>
              </a:solidFill>
            </a:endParaRPr>
          </a:p>
        </p:txBody>
      </p:sp>
      <p:sp>
        <p:nvSpPr>
          <p:cNvPr id="6" name="Rectangle 5">
            <a:extLst>
              <a:ext uri="{FF2B5EF4-FFF2-40B4-BE49-F238E27FC236}">
                <a16:creationId xmlns:a16="http://schemas.microsoft.com/office/drawing/2014/main" id="{8B40071D-D166-4B37-AE14-015DCCEB1833}"/>
              </a:ext>
            </a:extLst>
          </p:cNvPr>
          <p:cNvSpPr/>
          <p:nvPr/>
        </p:nvSpPr>
        <p:spPr>
          <a:xfrm>
            <a:off x="577574" y="3899751"/>
            <a:ext cx="8701895" cy="1446550"/>
          </a:xfrm>
          <a:prstGeom prst="rect">
            <a:avLst/>
          </a:prstGeom>
        </p:spPr>
        <p:txBody>
          <a:bodyPr wrap="square">
            <a:spAutoFit/>
          </a:bodyPr>
          <a:lstStyle/>
          <a:p>
            <a:r>
              <a:rPr lang="en-US" sz="4400" dirty="0">
                <a:solidFill>
                  <a:srgbClr val="B21F28"/>
                </a:solidFill>
                <a:effectLst>
                  <a:outerShdw blurRad="50800" dist="50800" dir="5400000" algn="ctr" rotWithShape="0">
                    <a:srgbClr val="FFFFFF">
                      <a:lumMod val="75000"/>
                      <a:alpha val="98000"/>
                    </a:srgbClr>
                  </a:outerShdw>
                </a:effectLst>
                <a:latin typeface="Cambria" pitchFamily="18" charset="0"/>
                <a:ea typeface="+mj-ea"/>
                <a:cs typeface="+mj-cs"/>
              </a:rPr>
              <a:t>http://niwaplibrary.wcl.american.edu/2014/04/dhs-roll-call-videos/</a:t>
            </a:r>
            <a:endParaRPr lang="en-US" sz="2000" dirty="0"/>
          </a:p>
        </p:txBody>
      </p:sp>
    </p:spTree>
    <p:extLst>
      <p:ext uri="{BB962C8B-B14F-4D97-AF65-F5344CB8AC3E}">
        <p14:creationId xmlns:p14="http://schemas.microsoft.com/office/powerpoint/2010/main" val="3985966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txBox="1">
            <a:spLocks noGrp="1"/>
          </p:cNvSpPr>
          <p:nvPr/>
        </p:nvSpPr>
        <p:spPr bwMode="auto">
          <a:xfrm>
            <a:off x="7208520" y="7203864"/>
            <a:ext cx="2346960" cy="41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lstStyle>
            <a:lvl1pPr eaLnBrk="0" hangingPunct="0">
              <a:defRPr sz="2800" u="sng">
                <a:solidFill>
                  <a:schemeClr val="bg1"/>
                </a:solidFill>
                <a:latin typeface="Times New Roman" pitchFamily="18" charset="0"/>
                <a:ea typeface="ＭＳ Ｐゴシック" pitchFamily="34" charset="-128"/>
              </a:defRPr>
            </a:lvl1pPr>
            <a:lvl2pPr marL="742950" indent="-285750" eaLnBrk="0" hangingPunct="0">
              <a:defRPr sz="2800" u="sng">
                <a:solidFill>
                  <a:schemeClr val="bg1"/>
                </a:solidFill>
                <a:latin typeface="Times New Roman" pitchFamily="18" charset="0"/>
                <a:ea typeface="ＭＳ Ｐゴシック" pitchFamily="34" charset="-128"/>
              </a:defRPr>
            </a:lvl2pPr>
            <a:lvl3pPr marL="1143000" indent="-228600" eaLnBrk="0" hangingPunct="0">
              <a:defRPr sz="2800" u="sng">
                <a:solidFill>
                  <a:schemeClr val="bg1"/>
                </a:solidFill>
                <a:latin typeface="Times New Roman" pitchFamily="18" charset="0"/>
                <a:ea typeface="ＭＳ Ｐゴシック" pitchFamily="34" charset="-128"/>
              </a:defRPr>
            </a:lvl3pPr>
            <a:lvl4pPr marL="1600200" indent="-228600" eaLnBrk="0" hangingPunct="0">
              <a:defRPr sz="2800" u="sng">
                <a:solidFill>
                  <a:schemeClr val="bg1"/>
                </a:solidFill>
                <a:latin typeface="Times New Roman" pitchFamily="18" charset="0"/>
                <a:ea typeface="ＭＳ Ｐゴシック" pitchFamily="34" charset="-128"/>
              </a:defRPr>
            </a:lvl4pPr>
            <a:lvl5pPr marL="2057400" indent="-228600" eaLnBrk="0" hangingPunct="0">
              <a:defRPr sz="2800" u="sng">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9pPr>
          </a:lstStyle>
          <a:p>
            <a:pPr algn="r" eaLnBrk="1" hangingPunct="1"/>
            <a:fld id="{48871A57-B3D7-4821-BAC6-5F3600CD7CD8}" type="slidenum">
              <a:rPr lang="en-US" sz="1200">
                <a:solidFill>
                  <a:srgbClr val="898989"/>
                </a:solidFill>
              </a:rPr>
              <a:pPr algn="r" eaLnBrk="1" hangingPunct="1"/>
              <a:t>54</a:t>
            </a:fld>
            <a:endParaRPr lang="en-US" sz="1200" dirty="0">
              <a:solidFill>
                <a:srgbClr val="898989"/>
              </a:solidFill>
            </a:endParaRPr>
          </a:p>
        </p:txBody>
      </p:sp>
      <p:sp>
        <p:nvSpPr>
          <p:cNvPr id="20483" name="Slide Number Placeholder 5"/>
          <p:cNvSpPr txBox="1">
            <a:spLocks noGrp="1"/>
          </p:cNvSpPr>
          <p:nvPr/>
        </p:nvSpPr>
        <p:spPr bwMode="auto">
          <a:xfrm>
            <a:off x="7208520" y="7203864"/>
            <a:ext cx="2346960" cy="41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lstStyle>
            <a:lvl1pPr eaLnBrk="0" hangingPunct="0">
              <a:defRPr sz="2800" u="sng">
                <a:solidFill>
                  <a:schemeClr val="bg1"/>
                </a:solidFill>
                <a:latin typeface="Times New Roman" pitchFamily="18" charset="0"/>
                <a:ea typeface="ＭＳ Ｐゴシック" pitchFamily="34" charset="-128"/>
              </a:defRPr>
            </a:lvl1pPr>
            <a:lvl2pPr marL="742950" indent="-285750" eaLnBrk="0" hangingPunct="0">
              <a:defRPr sz="2800" u="sng">
                <a:solidFill>
                  <a:schemeClr val="bg1"/>
                </a:solidFill>
                <a:latin typeface="Times New Roman" pitchFamily="18" charset="0"/>
                <a:ea typeface="ＭＳ Ｐゴシック" pitchFamily="34" charset="-128"/>
              </a:defRPr>
            </a:lvl2pPr>
            <a:lvl3pPr marL="1143000" indent="-228600" eaLnBrk="0" hangingPunct="0">
              <a:defRPr sz="2800" u="sng">
                <a:solidFill>
                  <a:schemeClr val="bg1"/>
                </a:solidFill>
                <a:latin typeface="Times New Roman" pitchFamily="18" charset="0"/>
                <a:ea typeface="ＭＳ Ｐゴシック" pitchFamily="34" charset="-128"/>
              </a:defRPr>
            </a:lvl3pPr>
            <a:lvl4pPr marL="1600200" indent="-228600" eaLnBrk="0" hangingPunct="0">
              <a:defRPr sz="2800" u="sng">
                <a:solidFill>
                  <a:schemeClr val="bg1"/>
                </a:solidFill>
                <a:latin typeface="Times New Roman" pitchFamily="18" charset="0"/>
                <a:ea typeface="ＭＳ Ｐゴシック" pitchFamily="34" charset="-128"/>
              </a:defRPr>
            </a:lvl4pPr>
            <a:lvl5pPr marL="2057400" indent="-228600" eaLnBrk="0" hangingPunct="0">
              <a:defRPr sz="2800" u="sng">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9pPr>
          </a:lstStyle>
          <a:p>
            <a:pPr algn="r" eaLnBrk="1" hangingPunct="1"/>
            <a:fld id="{13BE1ECD-C515-465E-8352-7088ABDF24EB}" type="slidenum">
              <a:rPr lang="en-US" sz="1200">
                <a:solidFill>
                  <a:srgbClr val="898989"/>
                </a:solidFill>
              </a:rPr>
              <a:pPr algn="r" eaLnBrk="1" hangingPunct="1"/>
              <a:t>54</a:t>
            </a:fld>
            <a:endParaRPr lang="en-US" sz="1200" dirty="0">
              <a:solidFill>
                <a:srgbClr val="898989"/>
              </a:solidFill>
            </a:endParaRPr>
          </a:p>
        </p:txBody>
      </p:sp>
      <p:sp>
        <p:nvSpPr>
          <p:cNvPr id="12290" name="Rectangle 2"/>
          <p:cNvSpPr>
            <a:spLocks noGrp="1"/>
          </p:cNvSpPr>
          <p:nvPr>
            <p:ph type="title" idx="4294967295"/>
          </p:nvPr>
        </p:nvSpPr>
        <p:spPr>
          <a:xfrm>
            <a:off x="214148" y="332664"/>
            <a:ext cx="9639300" cy="863600"/>
          </a:xfrm>
          <a:prstGeom prst="rect">
            <a:avLst/>
          </a:prstGeom>
          <a:noFill/>
          <a:ln>
            <a:noFill/>
          </a:ln>
        </p:spPr>
        <p:txBody>
          <a:bodyPr lIns="101870" tIns="50935" rIns="101870" bIns="50935">
            <a:noAutofit/>
          </a:bodyPr>
          <a:lstStyle/>
          <a:p>
            <a:pPr algn="ctr">
              <a:defRPr/>
            </a:pPr>
            <a:r>
              <a:rPr lang="en-US" sz="5400" dirty="0">
                <a:solidFill>
                  <a:srgbClr val="C00000"/>
                </a:solidFill>
                <a:effectLst>
                  <a:outerShdw blurRad="38100" dist="38100" dir="2700000" algn="tl">
                    <a:srgbClr val="000000">
                      <a:alpha val="43137"/>
                    </a:srgbClr>
                  </a:outerShdw>
                </a:effectLst>
                <a:latin typeface="Cambria" pitchFamily="18" charset="0"/>
                <a:cs typeface="Arial" charset="0"/>
              </a:rPr>
              <a:t>U Visa Requirements</a:t>
            </a:r>
          </a:p>
        </p:txBody>
      </p:sp>
      <p:sp>
        <p:nvSpPr>
          <p:cNvPr id="20485" name="Rectangle 3"/>
          <p:cNvSpPr>
            <a:spLocks noGrp="1"/>
          </p:cNvSpPr>
          <p:nvPr>
            <p:ph idx="4294967295"/>
          </p:nvPr>
        </p:nvSpPr>
        <p:spPr>
          <a:xfrm>
            <a:off x="409906" y="1484098"/>
            <a:ext cx="8718550" cy="4576762"/>
          </a:xfrm>
        </p:spPr>
        <p:txBody>
          <a:bodyPr>
            <a:normAutofit/>
          </a:bodyPr>
          <a:lstStyle/>
          <a:p>
            <a:pPr marL="381970" indent="-381970">
              <a:spcBef>
                <a:spcPts val="599"/>
              </a:spcBef>
              <a:spcAft>
                <a:spcPts val="599"/>
              </a:spcAft>
            </a:pPr>
            <a:r>
              <a:rPr lang="en-US" sz="2700" dirty="0">
                <a:latin typeface="Cambria" pitchFamily="18" charset="0"/>
                <a:cs typeface="Arial" charset="0"/>
              </a:rPr>
              <a:t>Victim of a qualifying criminal activity</a:t>
            </a:r>
          </a:p>
          <a:p>
            <a:pPr marL="381970" indent="-381970">
              <a:spcBef>
                <a:spcPts val="599"/>
              </a:spcBef>
              <a:spcAft>
                <a:spcPts val="599"/>
              </a:spcAft>
            </a:pPr>
            <a:r>
              <a:rPr lang="en-US" sz="2700" dirty="0">
                <a:latin typeface="Cambria" pitchFamily="18" charset="0"/>
                <a:cs typeface="Arial" charset="0"/>
              </a:rPr>
              <a:t>Has been, is being, or is likely to be helpful in</a:t>
            </a:r>
          </a:p>
          <a:p>
            <a:pPr marL="838212" lvl="1" indent="-381970">
              <a:spcBef>
                <a:spcPts val="599"/>
              </a:spcBef>
              <a:spcAft>
                <a:spcPts val="599"/>
              </a:spcAft>
            </a:pPr>
            <a:r>
              <a:rPr lang="en-US" sz="2700" dirty="0">
                <a:latin typeface="Cambria" pitchFamily="18" charset="0"/>
                <a:cs typeface="Arial" charset="0"/>
              </a:rPr>
              <a:t>Detection, investigation, prosecution, conviction or sentencing</a:t>
            </a:r>
          </a:p>
          <a:p>
            <a:pPr marL="381970" indent="-381970">
              <a:spcBef>
                <a:spcPts val="599"/>
              </a:spcBef>
              <a:spcAft>
                <a:spcPts val="599"/>
              </a:spcAft>
            </a:pPr>
            <a:r>
              <a:rPr lang="en-US" sz="2700" dirty="0">
                <a:latin typeface="Cambria" pitchFamily="18" charset="0"/>
                <a:cs typeface="Arial" charset="0"/>
              </a:rPr>
              <a:t>Suffered substantial physical or mental abuse as a result of the victimization</a:t>
            </a:r>
          </a:p>
          <a:p>
            <a:pPr marL="381970" indent="-381970">
              <a:spcBef>
                <a:spcPts val="599"/>
              </a:spcBef>
              <a:spcAft>
                <a:spcPts val="599"/>
              </a:spcAft>
            </a:pPr>
            <a:r>
              <a:rPr lang="en-US" sz="2700" dirty="0">
                <a:latin typeface="Cambria" pitchFamily="18" charset="0"/>
                <a:cs typeface="Arial" charset="0"/>
              </a:rPr>
              <a:t>Possesses information about the crime</a:t>
            </a:r>
          </a:p>
          <a:p>
            <a:pPr marL="381970" indent="-381970">
              <a:spcBef>
                <a:spcPts val="599"/>
              </a:spcBef>
              <a:spcAft>
                <a:spcPts val="599"/>
              </a:spcAft>
            </a:pPr>
            <a:r>
              <a:rPr lang="en-US" sz="2700" dirty="0">
                <a:latin typeface="Cambria" pitchFamily="18" charset="0"/>
                <a:cs typeface="Arial" charset="0"/>
              </a:rPr>
              <a:t>Crime occurred in the U.S. or violated U.S. law</a:t>
            </a:r>
          </a:p>
        </p:txBody>
      </p:sp>
      <p:sp>
        <p:nvSpPr>
          <p:cNvPr id="20486" name="Slide Number Placeholder 3"/>
          <p:cNvSpPr txBox="1">
            <a:spLocks noGrp="1"/>
          </p:cNvSpPr>
          <p:nvPr/>
        </p:nvSpPr>
        <p:spPr bwMode="auto">
          <a:xfrm>
            <a:off x="7208520" y="7203864"/>
            <a:ext cx="2346960" cy="41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lstStyle>
            <a:lvl1pPr eaLnBrk="0" hangingPunct="0">
              <a:defRPr sz="2800" u="sng">
                <a:solidFill>
                  <a:schemeClr val="bg1"/>
                </a:solidFill>
                <a:latin typeface="Times New Roman" pitchFamily="18" charset="0"/>
                <a:ea typeface="ＭＳ Ｐゴシック" pitchFamily="34" charset="-128"/>
              </a:defRPr>
            </a:lvl1pPr>
            <a:lvl2pPr marL="742950" indent="-285750" eaLnBrk="0" hangingPunct="0">
              <a:defRPr sz="2800" u="sng">
                <a:solidFill>
                  <a:schemeClr val="bg1"/>
                </a:solidFill>
                <a:latin typeface="Times New Roman" pitchFamily="18" charset="0"/>
                <a:ea typeface="ＭＳ Ｐゴシック" pitchFamily="34" charset="-128"/>
              </a:defRPr>
            </a:lvl2pPr>
            <a:lvl3pPr marL="1143000" indent="-228600" eaLnBrk="0" hangingPunct="0">
              <a:defRPr sz="2800" u="sng">
                <a:solidFill>
                  <a:schemeClr val="bg1"/>
                </a:solidFill>
                <a:latin typeface="Times New Roman" pitchFamily="18" charset="0"/>
                <a:ea typeface="ＭＳ Ｐゴシック" pitchFamily="34" charset="-128"/>
              </a:defRPr>
            </a:lvl3pPr>
            <a:lvl4pPr marL="1600200" indent="-228600" eaLnBrk="0" hangingPunct="0">
              <a:defRPr sz="2800" u="sng">
                <a:solidFill>
                  <a:schemeClr val="bg1"/>
                </a:solidFill>
                <a:latin typeface="Times New Roman" pitchFamily="18" charset="0"/>
                <a:ea typeface="ＭＳ Ｐゴシック" pitchFamily="34" charset="-128"/>
              </a:defRPr>
            </a:lvl4pPr>
            <a:lvl5pPr marL="2057400" indent="-228600" eaLnBrk="0" hangingPunct="0">
              <a:defRPr sz="2800" u="sng">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9pPr>
          </a:lstStyle>
          <a:p>
            <a:pPr algn="r" eaLnBrk="1" hangingPunct="1"/>
            <a:fld id="{74899C87-EEC1-4FE7-8A07-402287828E54}" type="slidenum">
              <a:rPr lang="en-US" sz="1200">
                <a:solidFill>
                  <a:srgbClr val="898989"/>
                </a:solidFill>
              </a:rPr>
              <a:pPr algn="r" eaLnBrk="1" hangingPunct="1"/>
              <a:t>54</a:t>
            </a:fld>
            <a:endParaRPr lang="en-US" sz="1200" dirty="0">
              <a:solidFill>
                <a:srgbClr val="898989"/>
              </a:solidFill>
            </a:endParaRPr>
          </a:p>
        </p:txBody>
      </p:sp>
      <p:sp>
        <p:nvSpPr>
          <p:cNvPr id="2" name="TextBox 1"/>
          <p:cNvSpPr txBox="1"/>
          <p:nvPr/>
        </p:nvSpPr>
        <p:spPr>
          <a:xfrm>
            <a:off x="2478795" y="7203867"/>
            <a:ext cx="568470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3" name="Slide Number Placeholder 2"/>
          <p:cNvSpPr>
            <a:spLocks noGrp="1"/>
          </p:cNvSpPr>
          <p:nvPr>
            <p:ph type="sldNum" sz="quarter" idx="11"/>
          </p:nvPr>
        </p:nvSpPr>
        <p:spPr/>
        <p:txBody>
          <a:bodyPr/>
          <a:lstStyle/>
          <a:p>
            <a:pPr>
              <a:defRPr/>
            </a:pPr>
            <a:fld id="{E9834EA3-F3B9-406D-A631-8D3F1E3FFC60}" type="slidenum">
              <a:rPr lang="en-US" altLang="en-US" smtClean="0"/>
              <a:pPr>
                <a:defRPr/>
              </a:pPr>
              <a:t>54</a:t>
            </a:fld>
            <a:endParaRPr lang="en-US" altLang="en-US" dirty="0"/>
          </a:p>
        </p:txBody>
      </p:sp>
    </p:spTree>
    <p:extLst>
      <p:ext uri="{BB962C8B-B14F-4D97-AF65-F5344CB8AC3E}">
        <p14:creationId xmlns:p14="http://schemas.microsoft.com/office/powerpoint/2010/main" val="256625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ffectLst/>
              </a:rPr>
              <a:t>U Visa Criminal Activities </a:t>
            </a:r>
            <a:br>
              <a:rPr lang="en-US" b="1" dirty="0">
                <a:effectLst/>
              </a:rPr>
            </a:br>
            <a:r>
              <a:rPr lang="en-US" b="1" dirty="0">
                <a:effectLst/>
              </a:rPr>
              <a:t>(11/2011 data)</a:t>
            </a:r>
          </a:p>
        </p:txBody>
      </p:sp>
      <p:sp>
        <p:nvSpPr>
          <p:cNvPr id="3" name="Content Placeholder 2"/>
          <p:cNvSpPr>
            <a:spLocks noGrp="1"/>
          </p:cNvSpPr>
          <p:nvPr>
            <p:ph idx="1"/>
          </p:nvPr>
        </p:nvSpPr>
        <p:spPr>
          <a:xfrm>
            <a:off x="419100" y="2331725"/>
            <a:ext cx="9052560" cy="3701871"/>
          </a:xfrm>
        </p:spPr>
        <p:txBody>
          <a:bodyPr>
            <a:normAutofit fontScale="92500" lnSpcReduction="10000"/>
          </a:bodyPr>
          <a:lstStyle/>
          <a:p>
            <a:r>
              <a:rPr lang="en-US" dirty="0"/>
              <a:t>Domestic violence 	</a:t>
            </a:r>
            <a:r>
              <a:rPr lang="en-US" b="1" dirty="0">
                <a:solidFill>
                  <a:schemeClr val="accent4"/>
                </a:solidFill>
              </a:rPr>
              <a:t>45.9%</a:t>
            </a:r>
          </a:p>
          <a:p>
            <a:r>
              <a:rPr lang="en-US" dirty="0"/>
              <a:t>Rape, sexual assault, incest, trafficking </a:t>
            </a:r>
            <a:r>
              <a:rPr lang="en-US" b="1" dirty="0">
                <a:solidFill>
                  <a:schemeClr val="accent4"/>
                </a:solidFill>
              </a:rPr>
              <a:t>30.4%</a:t>
            </a:r>
          </a:p>
          <a:p>
            <a:r>
              <a:rPr lang="en-US" dirty="0"/>
              <a:t>Felonious assault, murder, manslaughter </a:t>
            </a:r>
            <a:r>
              <a:rPr lang="en-US" dirty="0">
                <a:solidFill>
                  <a:schemeClr val="accent4"/>
                </a:solidFill>
                <a:effectLst>
                  <a:outerShdw blurRad="38100" dist="38100" dir="2700000" algn="tl">
                    <a:srgbClr val="000000">
                      <a:alpha val="43137"/>
                    </a:srgbClr>
                  </a:outerShdw>
                </a:effectLst>
              </a:rPr>
              <a:t>9.9%</a:t>
            </a:r>
          </a:p>
          <a:p>
            <a:r>
              <a:rPr lang="en-US" dirty="0"/>
              <a:t>Kidnapping, being held hostage, unlawful criminal restraint, torture </a:t>
            </a:r>
            <a:r>
              <a:rPr lang="en-US" dirty="0">
                <a:solidFill>
                  <a:schemeClr val="accent4"/>
                </a:solidFill>
                <a:effectLst>
                  <a:outerShdw blurRad="38100" dist="38100" dir="2700000" algn="tl">
                    <a:srgbClr val="000000">
                      <a:alpha val="43137"/>
                    </a:srgbClr>
                  </a:outerShdw>
                </a:effectLst>
              </a:rPr>
              <a:t>8.47%</a:t>
            </a:r>
          </a:p>
          <a:p>
            <a:r>
              <a:rPr lang="en-US" dirty="0"/>
              <a:t>Blackmail, extortion, perjury, obstruction of justice, attempts, conspiracy, solicitation </a:t>
            </a:r>
            <a:r>
              <a:rPr lang="en-US" b="1" dirty="0">
                <a:solidFill>
                  <a:schemeClr val="accent4"/>
                </a:solidFill>
              </a:rPr>
              <a:t>5.3%</a:t>
            </a:r>
          </a:p>
        </p:txBody>
      </p:sp>
      <p:sp>
        <p:nvSpPr>
          <p:cNvPr id="5" name="Slide Number Placeholder 4"/>
          <p:cNvSpPr>
            <a:spLocks noGrp="1"/>
          </p:cNvSpPr>
          <p:nvPr>
            <p:ph type="sldNum" sz="quarter" idx="4294967295"/>
          </p:nvPr>
        </p:nvSpPr>
        <p:spPr>
          <a:xfrm>
            <a:off x="7208520" y="7203864"/>
            <a:ext cx="2346960" cy="413808"/>
          </a:xfrm>
          <a:prstGeom prst="rect">
            <a:avLst/>
          </a:prstGeom>
        </p:spPr>
        <p:txBody>
          <a:bodyPr lIns="101870" tIns="50935" rIns="101870" bIns="50935"/>
          <a:lstStyle/>
          <a:p>
            <a:r>
              <a:rPr lang="en-US" dirty="0"/>
              <a:t>45</a:t>
            </a:r>
          </a:p>
        </p:txBody>
      </p:sp>
    </p:spTree>
    <p:extLst>
      <p:ext uri="{BB962C8B-B14F-4D97-AF65-F5344CB8AC3E}">
        <p14:creationId xmlns:p14="http://schemas.microsoft.com/office/powerpoint/2010/main" val="267450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542" y="1714798"/>
            <a:ext cx="3604260" cy="4233639"/>
          </a:xfrm>
        </p:spPr>
        <p:txBody>
          <a:bodyPr>
            <a:normAutofit lnSpcReduction="10000"/>
          </a:bodyPr>
          <a:lstStyle/>
          <a:p>
            <a:pPr defTabSz="456558">
              <a:lnSpc>
                <a:spcPct val="80000"/>
              </a:lnSpc>
              <a:spcBef>
                <a:spcPts val="599"/>
              </a:spcBef>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ea typeface="ＭＳ Ｐゴシック"/>
                <a:cs typeface="Arial" pitchFamily="34" charset="0"/>
              </a:rPr>
              <a:t>Domestic violence</a:t>
            </a:r>
          </a:p>
          <a:p>
            <a:pPr defTabSz="456558">
              <a:lnSpc>
                <a:spcPct val="80000"/>
              </a:lnSpc>
              <a:spcBef>
                <a:spcPts val="599"/>
              </a:spcBef>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ea typeface="ＭＳ Ｐゴシック"/>
                <a:cs typeface="Arial" pitchFamily="34" charset="0"/>
              </a:rPr>
              <a:t>Sexual assault</a:t>
            </a:r>
          </a:p>
          <a:p>
            <a:pPr defTabSz="456558">
              <a:lnSpc>
                <a:spcPct val="80000"/>
              </a:lnSpc>
              <a:spcBef>
                <a:spcPts val="599"/>
              </a:spcBef>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ea typeface="ＭＳ Ｐゴシック"/>
                <a:cs typeface="Arial" pitchFamily="34" charset="0"/>
              </a:rPr>
              <a:t>Rape</a:t>
            </a:r>
          </a:p>
          <a:p>
            <a:pPr defTabSz="456558">
              <a:lnSpc>
                <a:spcPct val="80000"/>
              </a:lnSpc>
              <a:spcBef>
                <a:spcPts val="599"/>
              </a:spcBef>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ea typeface="ＭＳ Ｐゴシック"/>
                <a:cs typeface="Arial" pitchFamily="34" charset="0"/>
              </a:rPr>
              <a:t>Incest</a:t>
            </a:r>
          </a:p>
          <a:p>
            <a:pPr defTabSz="456558">
              <a:lnSpc>
                <a:spcPct val="80000"/>
              </a:lnSpc>
              <a:spcBef>
                <a:spcPts val="599"/>
              </a:spcBef>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ea typeface="ＭＳ Ｐゴシック"/>
                <a:cs typeface="Arial" pitchFamily="34" charset="0"/>
              </a:rPr>
              <a:t>Prostitution</a:t>
            </a:r>
          </a:p>
          <a:p>
            <a:pPr defTabSz="456558">
              <a:lnSpc>
                <a:spcPct val="80000"/>
              </a:lnSpc>
              <a:spcBef>
                <a:spcPts val="599"/>
              </a:spcBef>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ea typeface="ＭＳ Ｐゴシック"/>
                <a:cs typeface="Arial" pitchFamily="34" charset="0"/>
              </a:rPr>
              <a:t>Torture</a:t>
            </a:r>
          </a:p>
          <a:p>
            <a:pPr defTabSz="456558">
              <a:lnSpc>
                <a:spcPct val="80000"/>
              </a:lnSpc>
              <a:spcBef>
                <a:spcPts val="599"/>
              </a:spcBef>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ea typeface="ＭＳ Ｐゴシック"/>
                <a:cs typeface="Arial" pitchFamily="34" charset="0"/>
              </a:rPr>
              <a:t>Female genital mutilation</a:t>
            </a:r>
          </a:p>
          <a:p>
            <a:pPr defTabSz="456558">
              <a:lnSpc>
                <a:spcPct val="80000"/>
              </a:lnSpc>
              <a:spcBef>
                <a:spcPts val="599"/>
              </a:spcBef>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ea typeface="ＭＳ Ｐゴシック"/>
                <a:cs typeface="Arial" pitchFamily="34" charset="0"/>
              </a:rPr>
              <a:t>Felonious assault</a:t>
            </a:r>
          </a:p>
          <a:p>
            <a:pPr>
              <a:lnSpc>
                <a:spcPct val="90000"/>
              </a:lnSpc>
              <a:spcBef>
                <a:spcPts val="700"/>
              </a:spcBef>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ea typeface="ＭＳ Ｐゴシック"/>
                <a:cs typeface="Arial" pitchFamily="34" charset="0"/>
              </a:rPr>
              <a:t>Manslaughter</a:t>
            </a:r>
          </a:p>
          <a:p>
            <a:pPr>
              <a:lnSpc>
                <a:spcPct val="90000"/>
              </a:lnSpc>
              <a:spcBef>
                <a:spcPts val="700"/>
              </a:spcBef>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ea typeface="ＭＳ Ｐゴシック"/>
                <a:cs typeface="Arial" pitchFamily="34" charset="0"/>
              </a:rPr>
              <a:t>Murder</a:t>
            </a:r>
            <a:endParaRPr lang="en-US" sz="2500" dirty="0">
              <a:latin typeface="Cambria" pitchFamily="18" charset="0"/>
              <a:cs typeface="Arial" pitchFamily="34" charset="0"/>
            </a:endParaRPr>
          </a:p>
          <a:p>
            <a:pPr>
              <a:buClr>
                <a:srgbClr val="C00000"/>
              </a:buClr>
              <a:defRPr/>
            </a:pPr>
            <a:endParaRPr lang="en-US" dirty="0">
              <a:effectLst>
                <a:outerShdw blurRad="38100" dist="38100" dir="2700000" algn="tl">
                  <a:srgbClr val="000000">
                    <a:alpha val="43137"/>
                  </a:srgbClr>
                </a:outerShdw>
              </a:effectLst>
            </a:endParaRPr>
          </a:p>
          <a:p>
            <a:pPr marL="0" indent="0">
              <a:defRPr/>
            </a:pPr>
            <a:endParaRPr lang="en-US" dirty="0">
              <a:effectLst>
                <a:outerShdw blurRad="38100" dist="38100" dir="2700000" algn="tl">
                  <a:srgbClr val="000000">
                    <a:alpha val="43137"/>
                  </a:srgbClr>
                </a:outerShdw>
              </a:effectLst>
            </a:endParaRPr>
          </a:p>
        </p:txBody>
      </p:sp>
      <p:sp>
        <p:nvSpPr>
          <p:cNvPr id="4" name="TextBox 3"/>
          <p:cNvSpPr txBox="1"/>
          <p:nvPr/>
        </p:nvSpPr>
        <p:spPr bwMode="auto">
          <a:xfrm>
            <a:off x="3614394" y="1637794"/>
            <a:ext cx="3025141" cy="433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US" sz="2500" dirty="0">
                <a:latin typeface="Cambria" pitchFamily="18" charset="0"/>
                <a:cs typeface="Arial" pitchFamily="34" charset="0"/>
              </a:rPr>
              <a:t>Kidnapping</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US" sz="2500" dirty="0">
                <a:latin typeface="Cambria" pitchFamily="18" charset="0"/>
                <a:cs typeface="Arial" pitchFamily="34" charset="0"/>
              </a:rPr>
              <a:t>Abduction</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US" sz="2500" dirty="0">
                <a:latin typeface="Cambria" pitchFamily="18" charset="0"/>
                <a:cs typeface="Arial" pitchFamily="34" charset="0"/>
              </a:rPr>
              <a:t>Trafficking</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US" sz="2500" dirty="0">
                <a:latin typeface="Cambria" pitchFamily="18" charset="0"/>
                <a:cs typeface="Arial" pitchFamily="34" charset="0"/>
              </a:rPr>
              <a:t>Involuntary servitude       </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US" sz="2500" dirty="0">
                <a:latin typeface="Cambria" pitchFamily="18" charset="0"/>
                <a:cs typeface="Arial" pitchFamily="34" charset="0"/>
              </a:rPr>
              <a:t>Slave trade</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US" sz="2500" dirty="0">
                <a:latin typeface="Cambria" pitchFamily="18" charset="0"/>
                <a:cs typeface="Arial" pitchFamily="34" charset="0"/>
              </a:rPr>
              <a:t>Being held hostage</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US" sz="2500" dirty="0">
                <a:latin typeface="Cambria" pitchFamily="18" charset="0"/>
                <a:cs typeface="Arial" pitchFamily="34" charset="0"/>
              </a:rPr>
              <a:t>Peonage</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US" sz="2500" dirty="0">
                <a:solidFill>
                  <a:srgbClr val="FF0000"/>
                </a:solidFill>
                <a:latin typeface="Cambria" pitchFamily="18" charset="0"/>
                <a:cs typeface="Arial" pitchFamily="34" charset="0"/>
              </a:rPr>
              <a:t>Fraud in Foreign Labor Contracting</a:t>
            </a:r>
          </a:p>
        </p:txBody>
      </p:sp>
      <p:sp>
        <p:nvSpPr>
          <p:cNvPr id="5" name="TextBox 4"/>
          <p:cNvSpPr txBox="1"/>
          <p:nvPr/>
        </p:nvSpPr>
        <p:spPr bwMode="auto">
          <a:xfrm>
            <a:off x="6775658" y="1637790"/>
            <a:ext cx="3282741" cy="333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cs typeface="Arial" pitchFamily="34" charset="0"/>
              </a:rPr>
              <a:t>False Imprisonment</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cs typeface="Arial" pitchFamily="34" charset="0"/>
              </a:rPr>
              <a:t>Blackmail</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cs typeface="Arial" pitchFamily="34" charset="0"/>
              </a:rPr>
              <a:t>Extortion</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cs typeface="Arial" pitchFamily="34" charset="0"/>
              </a:rPr>
              <a:t>Witness tampering</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cs typeface="Arial" pitchFamily="34" charset="0"/>
              </a:rPr>
              <a:t>Obstruction of justice</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latin typeface="Cambria" pitchFamily="18" charset="0"/>
                <a:cs typeface="Arial" pitchFamily="34" charset="0"/>
              </a:rPr>
              <a:t>Perjury</a:t>
            </a:r>
          </a:p>
          <a:p>
            <a:pPr marL="456665" indent="-456665" defTabSz="456558">
              <a:lnSpc>
                <a:spcPct val="80000"/>
              </a:lnSpc>
              <a:spcBef>
                <a:spcPts val="599"/>
              </a:spcBef>
              <a:spcAft>
                <a:spcPts val="0"/>
              </a:spcAft>
              <a:buClr>
                <a:srgbClr val="C00000"/>
              </a:buClr>
              <a:buSzPct val="100000"/>
              <a:buFont typeface="Wingdings" panose="05000000000000000000" pitchFamily="2" charset="2"/>
              <a:buChar char="Ø"/>
              <a:tabLst>
                <a:tab pos="453386" algn="l"/>
                <a:tab pos="909942" algn="l"/>
                <a:tab pos="1366507" algn="l"/>
                <a:tab pos="1823064" algn="l"/>
                <a:tab pos="2279625" algn="l"/>
                <a:tab pos="2736181" algn="l"/>
                <a:tab pos="3192741" algn="l"/>
                <a:tab pos="3649301" algn="l"/>
                <a:tab pos="4105860" algn="l"/>
                <a:tab pos="4562418" algn="l"/>
                <a:tab pos="5018979" algn="l"/>
                <a:tab pos="5475536" algn="l"/>
                <a:tab pos="5932097" algn="l"/>
                <a:tab pos="6388653" algn="l"/>
                <a:tab pos="6845215" algn="l"/>
                <a:tab pos="7301773" algn="l"/>
                <a:tab pos="7758334" algn="l"/>
                <a:tab pos="8214891" algn="l"/>
                <a:tab pos="8671453" algn="l"/>
                <a:tab pos="9128008" algn="l"/>
              </a:tabLst>
              <a:defRPr/>
            </a:pPr>
            <a:r>
              <a:rPr lang="en-GB" sz="2500" dirty="0">
                <a:solidFill>
                  <a:srgbClr val="FF0000"/>
                </a:solidFill>
                <a:latin typeface="Cambria" pitchFamily="18" charset="0"/>
                <a:cs typeface="Arial" pitchFamily="34" charset="0"/>
              </a:rPr>
              <a:t>Stalking</a:t>
            </a:r>
          </a:p>
        </p:txBody>
      </p:sp>
      <p:sp>
        <p:nvSpPr>
          <p:cNvPr id="6" name="Rectangle 5"/>
          <p:cNvSpPr/>
          <p:nvPr/>
        </p:nvSpPr>
        <p:spPr>
          <a:xfrm>
            <a:off x="1308537" y="5811088"/>
            <a:ext cx="7803931" cy="826140"/>
          </a:xfrm>
          <a:prstGeom prst="rect">
            <a:avLst/>
          </a:prstGeom>
        </p:spPr>
        <p:txBody>
          <a:bodyPr wrap="square" lIns="101870" tIns="50935" rIns="101870" bIns="50935">
            <a:spAutoFit/>
          </a:bodyPr>
          <a:lstStyle/>
          <a:p>
            <a:pPr marL="339332" indent="-339332" defTabSz="456665">
              <a:spcBef>
                <a:spcPts val="700"/>
              </a:spcBef>
              <a:tabLst>
                <a:tab pos="453492" algn="l"/>
                <a:tab pos="910155" algn="l"/>
                <a:tab pos="1366826" algn="l"/>
                <a:tab pos="1823490" algn="l"/>
                <a:tab pos="2280158" algn="l"/>
                <a:tab pos="2736821" algn="l"/>
                <a:tab pos="3193488" algn="l"/>
                <a:tab pos="3650155" algn="l"/>
                <a:tab pos="4106821" algn="l"/>
                <a:tab pos="4563486" algn="l"/>
                <a:tab pos="5020152" algn="l"/>
                <a:tab pos="5476817" algn="l"/>
                <a:tab pos="5933483" algn="l"/>
                <a:tab pos="6390148" algn="l"/>
                <a:tab pos="6846815" algn="l"/>
                <a:tab pos="7303480" algn="l"/>
                <a:tab pos="7760148" algn="l"/>
                <a:tab pos="8216812" algn="l"/>
                <a:tab pos="8673481" algn="l"/>
                <a:tab pos="9130143" algn="l"/>
              </a:tabLst>
              <a:defRPr/>
            </a:pPr>
            <a:r>
              <a:rPr lang="en-GB" dirty="0">
                <a:latin typeface="Cambria" pitchFamily="18" charset="0"/>
                <a:cs typeface="Arial" charset="0"/>
              </a:rPr>
              <a:t>*</a:t>
            </a:r>
            <a:r>
              <a:rPr lang="en-GB" sz="2000" dirty="0">
                <a:latin typeface="Cambria" pitchFamily="18" charset="0"/>
                <a:cs typeface="Arial" charset="0"/>
              </a:rPr>
              <a:t>Attempt, conspiracy or solicitation to commit any of these crimes any similar activity</a:t>
            </a:r>
            <a:endParaRPr lang="en-GB" dirty="0">
              <a:latin typeface="Cambria" pitchFamily="18" charset="0"/>
              <a:cs typeface="Arial" charset="0"/>
            </a:endParaRPr>
          </a:p>
        </p:txBody>
      </p:sp>
      <p:sp>
        <p:nvSpPr>
          <p:cNvPr id="2" name="TextBox 1"/>
          <p:cNvSpPr txBox="1"/>
          <p:nvPr/>
        </p:nvSpPr>
        <p:spPr>
          <a:xfrm>
            <a:off x="451553" y="470530"/>
            <a:ext cx="8986254" cy="830987"/>
          </a:xfrm>
          <a:prstGeom prst="rect">
            <a:avLst/>
          </a:prstGeom>
          <a:noFill/>
        </p:spPr>
        <p:txBody>
          <a:bodyPr wrap="square" lIns="91429" tIns="45715" rIns="91429" bIns="45715" rtlCol="0">
            <a:spAutoFit/>
          </a:bodyPr>
          <a:lstStyle/>
          <a:p>
            <a:pPr algn="ctr"/>
            <a:r>
              <a:rPr lang="en-US" sz="4800" dirty="0">
                <a:solidFill>
                  <a:srgbClr val="C00000"/>
                </a:solidFill>
                <a:effectLst>
                  <a:outerShdw blurRad="38100" dist="38100" dir="2700000" algn="tl">
                    <a:srgbClr val="000000">
                      <a:alpha val="43137"/>
                    </a:srgbClr>
                  </a:outerShdw>
                </a:effectLst>
                <a:latin typeface="Cambria" panose="02040503050406030204" pitchFamily="18" charset="0"/>
              </a:rPr>
              <a:t>Qualifying Criminal Activity</a:t>
            </a:r>
          </a:p>
        </p:txBody>
      </p:sp>
      <p:sp>
        <p:nvSpPr>
          <p:cNvPr id="7" name="TextBox 6"/>
          <p:cNvSpPr txBox="1"/>
          <p:nvPr/>
        </p:nvSpPr>
        <p:spPr>
          <a:xfrm>
            <a:off x="2544897" y="7116901"/>
            <a:ext cx="5111827"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8" name="Slide Number Placeholder 7"/>
          <p:cNvSpPr>
            <a:spLocks noGrp="1"/>
          </p:cNvSpPr>
          <p:nvPr>
            <p:ph type="sldNum" sz="quarter" idx="11"/>
          </p:nvPr>
        </p:nvSpPr>
        <p:spPr/>
        <p:txBody>
          <a:bodyPr/>
          <a:lstStyle/>
          <a:p>
            <a:pPr>
              <a:defRPr/>
            </a:pPr>
            <a:fld id="{3A1E813A-9B15-4EB2-B959-A6DE746F25CC}" type="slidenum">
              <a:rPr lang="en-US" altLang="en-US" smtClean="0">
                <a:solidFill>
                  <a:schemeClr val="bg1"/>
                </a:solidFill>
              </a:rPr>
              <a:pPr>
                <a:defRPr/>
              </a:pPr>
              <a:t>56</a:t>
            </a:fld>
            <a:endParaRPr lang="en-US" altLang="en-US" dirty="0">
              <a:solidFill>
                <a:schemeClr val="bg1"/>
              </a:solidFill>
            </a:endParaRPr>
          </a:p>
        </p:txBody>
      </p:sp>
    </p:spTree>
    <p:extLst>
      <p:ext uri="{BB962C8B-B14F-4D97-AF65-F5344CB8AC3E}">
        <p14:creationId xmlns:p14="http://schemas.microsoft.com/office/powerpoint/2010/main" val="3226027715"/>
      </p:ext>
    </p:extLst>
  </p:cSld>
  <p:clrMapOvr>
    <a:masterClrMapping/>
  </p:clrMapOvr>
  <p:transition spd="med">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p:cNvSpPr>
          <p:nvPr>
            <p:ph idx="1"/>
          </p:nvPr>
        </p:nvSpPr>
        <p:spPr>
          <a:xfrm>
            <a:off x="276046" y="1435985"/>
            <a:ext cx="9279118" cy="4979820"/>
          </a:xfrm>
        </p:spPr>
        <p:txBody>
          <a:bodyPr>
            <a:normAutofit/>
          </a:bodyPr>
          <a:lstStyle/>
          <a:p>
            <a:pPr>
              <a:defRPr/>
            </a:pPr>
            <a:r>
              <a:rPr lang="en-US" sz="3200" dirty="0">
                <a:latin typeface="Cambria" pitchFamily="18" charset="0"/>
                <a:ea typeface="ＭＳ Ｐゴシック"/>
                <a:cs typeface="Arial" pitchFamily="34" charset="0"/>
              </a:rPr>
              <a:t>Victims of qualifying criminal activity</a:t>
            </a:r>
          </a:p>
          <a:p>
            <a:pPr>
              <a:defRPr/>
            </a:pPr>
            <a:r>
              <a:rPr lang="en-US" sz="3200" dirty="0">
                <a:latin typeface="Cambria" pitchFamily="18" charset="0"/>
                <a:ea typeface="ＭＳ Ｐゴシック"/>
                <a:cs typeface="Arial" pitchFamily="34" charset="0"/>
              </a:rPr>
              <a:t>Parents and guardians can apply as an “indirect victim” if:</a:t>
            </a:r>
          </a:p>
          <a:p>
            <a:pPr lvl="1">
              <a:defRPr/>
            </a:pPr>
            <a:r>
              <a:rPr lang="en-US" sz="2800" dirty="0">
                <a:latin typeface="Cambria" pitchFamily="18" charset="0"/>
                <a:ea typeface="ＭＳ Ｐゴシック"/>
                <a:cs typeface="Arial" pitchFamily="34" charset="0"/>
              </a:rPr>
              <a:t>the victim is a child under 21 years of age and/or </a:t>
            </a:r>
          </a:p>
          <a:p>
            <a:pPr lvl="1">
              <a:defRPr/>
            </a:pPr>
            <a:r>
              <a:rPr lang="en-US" sz="2800" dirty="0">
                <a:latin typeface="Cambria" pitchFamily="18" charset="0"/>
                <a:ea typeface="ＭＳ Ｐゴシック"/>
                <a:cs typeface="Arial" pitchFamily="34" charset="0"/>
              </a:rPr>
              <a:t>is incompetent, incapacitated, or deceased due to murder or manslaughter </a:t>
            </a:r>
          </a:p>
          <a:p>
            <a:pPr>
              <a:defRPr/>
            </a:pPr>
            <a:r>
              <a:rPr lang="en-US" sz="3200" dirty="0">
                <a:latin typeface="Cambria" pitchFamily="18" charset="0"/>
                <a:ea typeface="ＭＳ Ｐゴシック"/>
                <a:cs typeface="Arial" pitchFamily="34" charset="0"/>
              </a:rPr>
              <a:t>Bystanders  victimization – very limited</a:t>
            </a:r>
          </a:p>
          <a:p>
            <a:pPr>
              <a:defRPr/>
            </a:pPr>
            <a:r>
              <a:rPr lang="en-US" sz="3200" dirty="0">
                <a:ea typeface="ＭＳ Ｐゴシック"/>
                <a:cs typeface="Arial" pitchFamily="34" charset="0"/>
              </a:rPr>
              <a:t>For child victims a “next friend” can provide helpfulness</a:t>
            </a:r>
            <a:endParaRPr lang="en-US" sz="3200" dirty="0">
              <a:latin typeface="Cambria" pitchFamily="18" charset="0"/>
              <a:ea typeface="ＭＳ Ｐゴシック"/>
              <a:cs typeface="Arial" pitchFamily="34" charset="0"/>
            </a:endParaRPr>
          </a:p>
        </p:txBody>
      </p:sp>
      <p:sp>
        <p:nvSpPr>
          <p:cNvPr id="73729" name="Slide Number Placeholder 5"/>
          <p:cNvSpPr>
            <a:spLocks noGrp="1"/>
          </p:cNvSpPr>
          <p:nvPr>
            <p:ph type="sldNum" sz="quarter" idx="11"/>
          </p:nvPr>
        </p:nvSpPr>
        <p:spPr bwMode="auto">
          <a:noFill/>
          <a:ln>
            <a:miter lim="800000"/>
            <a:headEnd/>
            <a:tailEnd/>
          </a:ln>
        </p:spPr>
        <p:txBody>
          <a:bodyPr/>
          <a:lstStyle/>
          <a:p>
            <a:fld id="{51F9475C-82D5-49EE-9E47-4223A9A61C72}" type="slidenum">
              <a:rPr lang="en-US" smtClean="0">
                <a:solidFill>
                  <a:prstClr val="black">
                    <a:tint val="75000"/>
                  </a:prstClr>
                </a:solidFill>
              </a:rPr>
              <a:pPr/>
              <a:t>57</a:t>
            </a:fld>
            <a:endParaRPr lang="en-US">
              <a:solidFill>
                <a:prstClr val="black">
                  <a:tint val="75000"/>
                </a:prstClr>
              </a:solidFill>
            </a:endParaRPr>
          </a:p>
        </p:txBody>
      </p:sp>
      <p:sp>
        <p:nvSpPr>
          <p:cNvPr id="73731" name="Slide Number Placeholder 3"/>
          <p:cNvSpPr txBox="1">
            <a:spLocks noGrp="1"/>
          </p:cNvSpPr>
          <p:nvPr/>
        </p:nvSpPr>
        <p:spPr bwMode="auto">
          <a:xfrm>
            <a:off x="7208839" y="7204075"/>
            <a:ext cx="2346325" cy="414338"/>
          </a:xfrm>
          <a:prstGeom prst="rect">
            <a:avLst/>
          </a:prstGeom>
          <a:noFill/>
          <a:ln w="9525">
            <a:noFill/>
            <a:miter lim="800000"/>
            <a:headEnd/>
            <a:tailEnd/>
          </a:ln>
        </p:spPr>
        <p:txBody>
          <a:bodyPr lIns="91429" tIns="45715" rIns="91429" bIns="45715" anchor="ctr"/>
          <a:lstStyle/>
          <a:p>
            <a:pPr algn="r"/>
            <a:fld id="{CD583751-F73E-465C-894E-4539EBA86956}" type="slidenum">
              <a:rPr lang="en-US" sz="1200">
                <a:solidFill>
                  <a:srgbClr val="898989"/>
                </a:solidFill>
              </a:rPr>
              <a:pPr algn="r"/>
              <a:t>57</a:t>
            </a:fld>
            <a:endParaRPr lang="en-US" sz="1200" dirty="0">
              <a:solidFill>
                <a:srgbClr val="898989"/>
              </a:solidFill>
            </a:endParaRPr>
          </a:p>
        </p:txBody>
      </p:sp>
      <p:sp>
        <p:nvSpPr>
          <p:cNvPr id="6" name="Rectangle 2"/>
          <p:cNvSpPr txBox="1">
            <a:spLocks/>
          </p:cNvSpPr>
          <p:nvPr/>
        </p:nvSpPr>
        <p:spPr bwMode="auto">
          <a:xfrm>
            <a:off x="-138021" y="276048"/>
            <a:ext cx="10317192" cy="879893"/>
          </a:xfrm>
          <a:prstGeom prst="rect">
            <a:avLst/>
          </a:prstGeom>
          <a:noFill/>
          <a:ln w="9525">
            <a:noFill/>
            <a:miter lim="800000"/>
            <a:headEnd/>
            <a:tailEnd/>
          </a:ln>
        </p:spPr>
        <p:txBody>
          <a:bodyPr lIns="101870" tIns="50935" rIns="101870" bIns="50935" anchor="ctr"/>
          <a:lstStyle/>
          <a:p>
            <a:pPr algn="ctr" eaLnBrk="0" hangingPunct="0">
              <a:defRPr/>
            </a:pPr>
            <a:r>
              <a:rPr lang="en-US" sz="5400" dirty="0">
                <a:solidFill>
                  <a:srgbClr val="C00000"/>
                </a:solidFill>
                <a:effectLst>
                  <a:outerShdw blurRad="38100" dist="38100" dir="2700000" algn="tl">
                    <a:srgbClr val="000000">
                      <a:alpha val="43137"/>
                    </a:srgbClr>
                  </a:outerShdw>
                </a:effectLst>
                <a:latin typeface="Cambria" pitchFamily="18" charset="0"/>
                <a:ea typeface="ＭＳ Ｐゴシック" charset="-128"/>
                <a:cs typeface="Arial"/>
              </a:rPr>
              <a:t>Who can apply?</a:t>
            </a:r>
          </a:p>
        </p:txBody>
      </p:sp>
      <p:sp>
        <p:nvSpPr>
          <p:cNvPr id="2" name="TextBox 1"/>
          <p:cNvSpPr txBox="1"/>
          <p:nvPr/>
        </p:nvSpPr>
        <p:spPr>
          <a:xfrm>
            <a:off x="2533881" y="7116901"/>
            <a:ext cx="5310130"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4030517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3512" y="2530578"/>
            <a:ext cx="4442460" cy="4056973"/>
          </a:xfrm>
        </p:spPr>
        <p:txBody>
          <a:bodyPr>
            <a:normAutofit/>
          </a:bodyPr>
          <a:lstStyle/>
          <a:p>
            <a:r>
              <a:rPr lang="en-US" sz="3200" dirty="0">
                <a:latin typeface="Cambria" panose="02040503050406030204" pitchFamily="18" charset="0"/>
              </a:rPr>
              <a:t>Federal, state, and local</a:t>
            </a:r>
          </a:p>
          <a:p>
            <a:pPr lvl="1"/>
            <a:r>
              <a:rPr lang="en-US" sz="2900" dirty="0">
                <a:latin typeface="Cambria" panose="02040503050406030204" pitchFamily="18" charset="0"/>
              </a:rPr>
              <a:t>Police, sheriffs, FBI, HSI, ATF…</a:t>
            </a:r>
          </a:p>
          <a:p>
            <a:pPr lvl="1"/>
            <a:r>
              <a:rPr lang="en-US" sz="2900" dirty="0">
                <a:latin typeface="Cambria" panose="02040503050406030204" pitchFamily="18" charset="0"/>
              </a:rPr>
              <a:t>Prosecutors </a:t>
            </a:r>
          </a:p>
          <a:p>
            <a:pPr lvl="1"/>
            <a:r>
              <a:rPr lang="en-US" sz="2900" dirty="0">
                <a:latin typeface="Cambria" panose="02040503050406030204" pitchFamily="18" charset="0"/>
              </a:rPr>
              <a:t>Judges, Magistrates, Commissioners</a:t>
            </a:r>
          </a:p>
          <a:p>
            <a:pPr lvl="1"/>
            <a:endParaRPr lang="en-US" sz="2900" dirty="0">
              <a:latin typeface="Cambria" panose="02040503050406030204" pitchFamily="18" charset="0"/>
            </a:endParaRPr>
          </a:p>
        </p:txBody>
      </p:sp>
      <p:sp>
        <p:nvSpPr>
          <p:cNvPr id="8" name="Content Placeholder 7"/>
          <p:cNvSpPr>
            <a:spLocks noGrp="1"/>
          </p:cNvSpPr>
          <p:nvPr>
            <p:ph sz="half" idx="2"/>
          </p:nvPr>
        </p:nvSpPr>
        <p:spPr>
          <a:xfrm>
            <a:off x="5239143" y="2593639"/>
            <a:ext cx="4442460" cy="4056973"/>
          </a:xfrm>
        </p:spPr>
        <p:txBody>
          <a:bodyPr>
            <a:normAutofit fontScale="85000" lnSpcReduction="20000"/>
          </a:bodyPr>
          <a:lstStyle/>
          <a:p>
            <a:r>
              <a:rPr lang="en-US" sz="3300" dirty="0">
                <a:latin typeface="Cambria" panose="02040503050406030204" pitchFamily="18" charset="0"/>
              </a:rPr>
              <a:t>Departments of Labor (DOL) and the Equal Employment Opportunity Commission (EEOC)</a:t>
            </a:r>
          </a:p>
          <a:p>
            <a:r>
              <a:rPr lang="en-US" sz="3300" dirty="0">
                <a:latin typeface="Cambria" panose="02040503050406030204" pitchFamily="18" charset="0"/>
              </a:rPr>
              <a:t>Child and Elder Abuse investigators and agencies</a:t>
            </a:r>
          </a:p>
          <a:p>
            <a:r>
              <a:rPr lang="en-US" sz="3300" dirty="0">
                <a:latin typeface="Cambria" panose="02040503050406030204" pitchFamily="18" charset="0"/>
              </a:rPr>
              <a:t>Other government agencies</a:t>
            </a:r>
            <a:endParaRPr lang="en-US" dirty="0"/>
          </a:p>
        </p:txBody>
      </p:sp>
      <p:sp>
        <p:nvSpPr>
          <p:cNvPr id="2" name="Title 1"/>
          <p:cNvSpPr>
            <a:spLocks noGrp="1"/>
          </p:cNvSpPr>
          <p:nvPr>
            <p:ph type="title" idx="4294967295"/>
          </p:nvPr>
        </p:nvSpPr>
        <p:spPr>
          <a:xfrm>
            <a:off x="419156" y="545060"/>
            <a:ext cx="9147175" cy="908050"/>
          </a:xfrm>
          <a:prstGeom prst="rect">
            <a:avLst/>
          </a:prstGeom>
        </p:spPr>
        <p:txBody>
          <a:bodyPr lIns="91429" tIns="45715" rIns="91429" bIns="45715">
            <a:normAutofit/>
          </a:bodyPr>
          <a:lstStyle/>
          <a:p>
            <a:pPr algn="ctr"/>
            <a:r>
              <a:rPr lang="en-US" sz="4400" dirty="0">
                <a:solidFill>
                  <a:srgbClr val="C00000"/>
                </a:solidFill>
                <a:latin typeface="Cambria" panose="02040503050406030204" pitchFamily="18" charset="0"/>
              </a:rPr>
              <a:t>Who Can Certify?</a:t>
            </a:r>
          </a:p>
        </p:txBody>
      </p:sp>
      <p:sp>
        <p:nvSpPr>
          <p:cNvPr id="9" name="TextBox 8"/>
          <p:cNvSpPr txBox="1"/>
          <p:nvPr/>
        </p:nvSpPr>
        <p:spPr>
          <a:xfrm>
            <a:off x="465618" y="1724434"/>
            <a:ext cx="9100709" cy="523210"/>
          </a:xfrm>
          <a:prstGeom prst="rect">
            <a:avLst/>
          </a:prstGeom>
          <a:noFill/>
        </p:spPr>
        <p:txBody>
          <a:bodyPr wrap="square" lIns="91429" tIns="45715" rIns="91429" bIns="45715" rtlCol="0">
            <a:spAutoFit/>
          </a:bodyPr>
          <a:lstStyle/>
          <a:p>
            <a:pPr marL="438043" lvl="1" indent="0"/>
            <a:r>
              <a:rPr lang="en-US" sz="2800" b="1" i="1" dirty="0">
                <a:latin typeface="Cambria" panose="02040503050406030204" pitchFamily="18" charset="0"/>
              </a:rPr>
              <a:t>“law enforcement” </a:t>
            </a:r>
            <a:r>
              <a:rPr lang="en-US" sz="2800" dirty="0">
                <a:latin typeface="Cambria" panose="02040503050406030204" pitchFamily="18" charset="0"/>
              </a:rPr>
              <a:t>&amp;</a:t>
            </a:r>
            <a:r>
              <a:rPr lang="en-US" sz="2800" b="1" i="1" dirty="0">
                <a:latin typeface="Cambria" panose="02040503050406030204" pitchFamily="18" charset="0"/>
              </a:rPr>
              <a:t>“law enforcement agencies” </a:t>
            </a:r>
            <a:r>
              <a:rPr lang="en-US" sz="2800" dirty="0">
                <a:latin typeface="Cambria" panose="02040503050406030204" pitchFamily="18" charset="0"/>
              </a:rPr>
              <a:t>=</a:t>
            </a:r>
          </a:p>
        </p:txBody>
      </p:sp>
      <p:sp>
        <p:nvSpPr>
          <p:cNvPr id="4" name="TextBox 3"/>
          <p:cNvSpPr txBox="1"/>
          <p:nvPr/>
        </p:nvSpPr>
        <p:spPr>
          <a:xfrm>
            <a:off x="2710149" y="7061815"/>
            <a:ext cx="5100810"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3A1E813A-9B15-4EB2-B959-A6DE746F25CC}" type="slidenum">
              <a:rPr lang="en-US" altLang="en-US" smtClean="0">
                <a:solidFill>
                  <a:schemeClr val="bg1"/>
                </a:solidFill>
              </a:rPr>
              <a:pPr>
                <a:defRPr/>
              </a:pPr>
              <a:t>58</a:t>
            </a:fld>
            <a:endParaRPr lang="en-US" altLang="en-US" dirty="0">
              <a:solidFill>
                <a:schemeClr val="bg1"/>
              </a:solidFill>
            </a:endParaRPr>
          </a:p>
        </p:txBody>
      </p:sp>
    </p:spTree>
    <p:extLst>
      <p:ext uri="{BB962C8B-B14F-4D97-AF65-F5344CB8AC3E}">
        <p14:creationId xmlns:p14="http://schemas.microsoft.com/office/powerpoint/2010/main" val="2341326947"/>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5"/>
          <p:cNvSpPr>
            <a:spLocks noGrp="1"/>
          </p:cNvSpPr>
          <p:nvPr>
            <p:ph type="sldNum" sz="quarter" idx="11"/>
          </p:nvPr>
        </p:nvSpPr>
        <p:spPr bwMode="auto">
          <a:xfrm>
            <a:off x="7712078" y="7204075"/>
            <a:ext cx="2346325" cy="414338"/>
          </a:xfrm>
          <a:noFill/>
          <a:ln>
            <a:miter lim="800000"/>
            <a:headEnd/>
            <a:tailEnd/>
          </a:ln>
        </p:spPr>
        <p:txBody>
          <a:bodyPr/>
          <a:lstStyle/>
          <a:p>
            <a:fld id="{32DDCA3D-CB92-49D8-BB1B-E464BE95F452}" type="slidenum">
              <a:rPr lang="en-US" smtClean="0">
                <a:ea typeface="ＭＳ Ｐゴシック"/>
                <a:cs typeface="ＭＳ Ｐゴシック"/>
              </a:rPr>
              <a:pPr/>
              <a:t>59</a:t>
            </a:fld>
            <a:endParaRPr lang="en-US">
              <a:ea typeface="ＭＳ Ｐゴシック"/>
              <a:cs typeface="ＭＳ Ｐゴシック"/>
            </a:endParaRPr>
          </a:p>
        </p:txBody>
      </p:sp>
      <p:sp>
        <p:nvSpPr>
          <p:cNvPr id="13314" name="Rectangle 2"/>
          <p:cNvSpPr>
            <a:spLocks noGrp="1"/>
          </p:cNvSpPr>
          <p:nvPr>
            <p:ph type="title" idx="4294967295"/>
          </p:nvPr>
        </p:nvSpPr>
        <p:spPr>
          <a:xfrm>
            <a:off x="277431" y="519663"/>
            <a:ext cx="9607550" cy="962025"/>
          </a:xfrm>
          <a:prstGeom prst="rect">
            <a:avLst/>
          </a:prstGeom>
        </p:spPr>
        <p:txBody>
          <a:bodyPr lIns="91429" tIns="45715" rIns="91429" bIns="45715">
            <a:normAutofit/>
          </a:bodyPr>
          <a:lstStyle/>
          <a:p>
            <a:pPr algn="ctr">
              <a:defRPr/>
            </a:pPr>
            <a:r>
              <a:rPr lang="en-US" sz="4800" dirty="0">
                <a:solidFill>
                  <a:srgbClr val="C00000"/>
                </a:solidFill>
                <a:effectLst>
                  <a:outerShdw blurRad="38100" dist="38100" dir="2700000" algn="tl">
                    <a:srgbClr val="000000">
                      <a:alpha val="43137"/>
                    </a:srgbClr>
                  </a:outerShdw>
                </a:effectLst>
                <a:latin typeface="Cambria" pitchFamily="18" charset="0"/>
                <a:ea typeface="ＭＳ Ｐゴシック"/>
                <a:cs typeface="Arial" charset="0"/>
              </a:rPr>
              <a:t>U Visa Certification Considerations </a:t>
            </a:r>
          </a:p>
        </p:txBody>
      </p:sp>
      <p:sp>
        <p:nvSpPr>
          <p:cNvPr id="67587" name="Rectangle 3"/>
          <p:cNvSpPr>
            <a:spLocks noGrp="1"/>
          </p:cNvSpPr>
          <p:nvPr>
            <p:ph idx="4294967295"/>
          </p:nvPr>
        </p:nvSpPr>
        <p:spPr>
          <a:xfrm>
            <a:off x="712409" y="1719432"/>
            <a:ext cx="8715375" cy="4716463"/>
          </a:xfrm>
        </p:spPr>
        <p:txBody>
          <a:bodyPr>
            <a:normAutofit/>
          </a:bodyPr>
          <a:lstStyle/>
          <a:p>
            <a:pPr>
              <a:lnSpc>
                <a:spcPct val="80000"/>
              </a:lnSpc>
              <a:spcBef>
                <a:spcPts val="599"/>
              </a:spcBef>
              <a:spcAft>
                <a:spcPts val="599"/>
              </a:spcAft>
            </a:pPr>
            <a:r>
              <a:rPr lang="en-US" sz="3600" dirty="0">
                <a:latin typeface="Cambria" pitchFamily="18" charset="0"/>
                <a:ea typeface="ＭＳ Ｐゴシック"/>
                <a:cs typeface="Arial" charset="0"/>
              </a:rPr>
              <a:t>What criminal activity occurred?</a:t>
            </a:r>
          </a:p>
          <a:p>
            <a:pPr>
              <a:lnSpc>
                <a:spcPct val="80000"/>
              </a:lnSpc>
              <a:spcBef>
                <a:spcPts val="599"/>
              </a:spcBef>
              <a:spcAft>
                <a:spcPts val="599"/>
              </a:spcAft>
            </a:pPr>
            <a:r>
              <a:rPr lang="en-US" sz="3600" dirty="0">
                <a:latin typeface="Cambria" pitchFamily="18" charset="0"/>
                <a:ea typeface="ＭＳ Ｐゴシック"/>
                <a:cs typeface="Arial" charset="0"/>
              </a:rPr>
              <a:t>Identify the victim or indirect victim</a:t>
            </a:r>
          </a:p>
          <a:p>
            <a:pPr marL="914294" lvl="1" indent="-457146">
              <a:lnSpc>
                <a:spcPct val="80000"/>
              </a:lnSpc>
              <a:spcBef>
                <a:spcPts val="599"/>
              </a:spcBef>
              <a:spcAft>
                <a:spcPts val="599"/>
              </a:spcAft>
            </a:pPr>
            <a:r>
              <a:rPr lang="en-US" sz="3200" dirty="0">
                <a:latin typeface="Cambria" pitchFamily="18" charset="0"/>
                <a:ea typeface="ＭＳ Ｐゴシック"/>
                <a:cs typeface="Arial" charset="0"/>
              </a:rPr>
              <a:t>Note injuries observed, if any</a:t>
            </a:r>
          </a:p>
          <a:p>
            <a:pPr>
              <a:lnSpc>
                <a:spcPct val="80000"/>
              </a:lnSpc>
              <a:spcBef>
                <a:spcPts val="599"/>
              </a:spcBef>
              <a:spcAft>
                <a:spcPts val="599"/>
              </a:spcAft>
            </a:pPr>
            <a:r>
              <a:rPr lang="en-US" sz="3600" dirty="0">
                <a:latin typeface="Cambria" pitchFamily="18" charset="0"/>
                <a:ea typeface="ＭＳ Ｐゴシック"/>
                <a:cs typeface="Arial" charset="0"/>
              </a:rPr>
              <a:t>Determine helpfulness of the victim</a:t>
            </a:r>
          </a:p>
          <a:p>
            <a:pPr>
              <a:lnSpc>
                <a:spcPct val="80000"/>
              </a:lnSpc>
              <a:spcBef>
                <a:spcPts val="599"/>
              </a:spcBef>
              <a:spcAft>
                <a:spcPts val="599"/>
              </a:spcAft>
            </a:pPr>
            <a:r>
              <a:rPr lang="en-US" sz="3600" dirty="0">
                <a:latin typeface="Cambria" pitchFamily="18" charset="0"/>
                <a:ea typeface="ＭＳ Ｐゴシック"/>
                <a:cs typeface="Arial" charset="0"/>
              </a:rPr>
              <a:t>Determine if any family members were implicated in the crime</a:t>
            </a:r>
          </a:p>
        </p:txBody>
      </p:sp>
      <p:sp>
        <p:nvSpPr>
          <p:cNvPr id="2" name="TextBox 1"/>
          <p:cNvSpPr txBox="1"/>
          <p:nvPr/>
        </p:nvSpPr>
        <p:spPr>
          <a:xfrm>
            <a:off x="2533880" y="7083847"/>
            <a:ext cx="533216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514805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411093" y="238472"/>
            <a:ext cx="9455150" cy="1125537"/>
          </a:xfrm>
        </p:spPr>
        <p:txBody>
          <a:bodyPr>
            <a:normAutofit/>
          </a:bodyPr>
          <a:lstStyle/>
          <a:p>
            <a:r>
              <a:rPr lang="en-US" sz="4800" dirty="0">
                <a:solidFill>
                  <a:srgbClr val="C00000"/>
                </a:solidFill>
                <a:latin typeface="Cambria" pitchFamily="18" charset="0"/>
                <a:ea typeface="ＭＳ Ｐゴシック"/>
                <a:cs typeface="Arial" charset="0"/>
              </a:rPr>
              <a:t>Learning Objectives</a:t>
            </a:r>
          </a:p>
        </p:txBody>
      </p:sp>
      <p:sp>
        <p:nvSpPr>
          <p:cNvPr id="19459" name="Rectangle 3"/>
          <p:cNvSpPr>
            <a:spLocks noGrp="1"/>
          </p:cNvSpPr>
          <p:nvPr>
            <p:ph idx="1"/>
          </p:nvPr>
        </p:nvSpPr>
        <p:spPr>
          <a:xfrm>
            <a:off x="376460" y="1245474"/>
            <a:ext cx="9147175" cy="4538678"/>
          </a:xfrm>
        </p:spPr>
        <p:txBody>
          <a:bodyPr>
            <a:noAutofit/>
          </a:bodyPr>
          <a:lstStyle/>
          <a:p>
            <a:pPr marL="0" indent="0">
              <a:buNone/>
            </a:pPr>
            <a:r>
              <a:rPr lang="en-US" sz="3200" dirty="0">
                <a:ea typeface="ＭＳ Ｐゴシック"/>
                <a:cs typeface="Arial" charset="0"/>
              </a:rPr>
              <a:t>By the end of this workshop, you will be able to:</a:t>
            </a:r>
            <a:endParaRPr lang="en-US" sz="3200" dirty="0">
              <a:latin typeface="Cambria" pitchFamily="18" charset="0"/>
              <a:ea typeface="ＭＳ Ｐゴシック"/>
              <a:cs typeface="Arial" charset="0"/>
            </a:endParaRPr>
          </a:p>
          <a:p>
            <a:r>
              <a:rPr lang="en-US" sz="3200" dirty="0">
                <a:latin typeface="Cambria" pitchFamily="18" charset="0"/>
                <a:ea typeface="ＭＳ Ｐゴシック"/>
                <a:cs typeface="Arial" charset="0"/>
              </a:rPr>
              <a:t>Understand how investigations can be improved by using language access tools </a:t>
            </a:r>
          </a:p>
          <a:p>
            <a:r>
              <a:rPr lang="en-US" sz="3200" dirty="0">
                <a:latin typeface="Cambria" pitchFamily="18" charset="0"/>
                <a:ea typeface="ＭＳ Ｐゴシック"/>
                <a:cs typeface="Arial" charset="0"/>
              </a:rPr>
              <a:t>Hold offenders more accountable by using the U Visa certification process as a crime fighting tool</a:t>
            </a:r>
          </a:p>
          <a:p>
            <a:r>
              <a:rPr lang="en-US" sz="3200" dirty="0">
                <a:latin typeface="Cambria" pitchFamily="18" charset="0"/>
                <a:ea typeface="ＭＳ Ｐゴシック"/>
                <a:cs typeface="Arial" charset="0"/>
              </a:rPr>
              <a:t>Enhance victim safety and participation in the criminal justice system</a:t>
            </a:r>
          </a:p>
          <a:p>
            <a:r>
              <a:rPr lang="en-US" sz="3200" dirty="0">
                <a:latin typeface="Cambria" pitchFamily="18" charset="0"/>
                <a:ea typeface="ＭＳ Ｐゴシック"/>
                <a:cs typeface="Arial" charset="0"/>
              </a:rPr>
              <a:t>Enhance officer/victim/community safety using   language access and certification programs</a:t>
            </a:r>
          </a:p>
        </p:txBody>
      </p:sp>
      <p:sp>
        <p:nvSpPr>
          <p:cNvPr id="19457" name="Slide Number Placeholder 5"/>
          <p:cNvSpPr>
            <a:spLocks noGrp="1"/>
          </p:cNvSpPr>
          <p:nvPr>
            <p:ph type="sldNum" sz="quarter" idx="11"/>
          </p:nvPr>
        </p:nvSpPr>
        <p:spPr bwMode="auto">
          <a:noFill/>
          <a:ln>
            <a:miter lim="800000"/>
            <a:headEnd/>
            <a:tailEnd/>
          </a:ln>
        </p:spPr>
        <p:txBody>
          <a:bodyPr/>
          <a:lstStyle/>
          <a:p>
            <a:fld id="{0A074CF8-4C0F-4782-9A54-643780736C1B}" type="slidenum">
              <a:rPr lang="en-US" smtClean="0">
                <a:ea typeface="ＭＳ Ｐゴシック"/>
                <a:cs typeface="ＭＳ Ｐゴシック"/>
              </a:rPr>
              <a:pPr/>
              <a:t>6</a:t>
            </a:fld>
            <a:endParaRPr lang="en-US" dirty="0">
              <a:ea typeface="ＭＳ Ｐゴシック"/>
              <a:cs typeface="ＭＳ Ｐゴシック"/>
            </a:endParaRPr>
          </a:p>
        </p:txBody>
      </p:sp>
      <p:sp>
        <p:nvSpPr>
          <p:cNvPr id="2" name="TextBox 1"/>
          <p:cNvSpPr txBox="1"/>
          <p:nvPr/>
        </p:nvSpPr>
        <p:spPr>
          <a:xfrm>
            <a:off x="2522863" y="7203867"/>
            <a:ext cx="5871990"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2413860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solidFill>
                  <a:srgbClr val="C00000"/>
                </a:solidFill>
                <a:latin typeface="Cambria" panose="02040503050406030204" pitchFamily="18" charset="0"/>
              </a:rPr>
              <a:t>Things to Know </a:t>
            </a:r>
            <a:r>
              <a:rPr lang="en-US" sz="4800" dirty="0">
                <a:solidFill>
                  <a:srgbClr val="C00000"/>
                </a:solidFill>
              </a:rPr>
              <a:t>A</a:t>
            </a:r>
            <a:r>
              <a:rPr lang="en-US" sz="4800" dirty="0">
                <a:solidFill>
                  <a:srgbClr val="C00000"/>
                </a:solidFill>
                <a:latin typeface="Cambria" panose="02040503050406030204" pitchFamily="18" charset="0"/>
              </a:rPr>
              <a:t>bout Certifying</a:t>
            </a:r>
          </a:p>
        </p:txBody>
      </p:sp>
      <p:sp>
        <p:nvSpPr>
          <p:cNvPr id="3" name="Content Placeholder 2"/>
          <p:cNvSpPr>
            <a:spLocks noGrp="1"/>
          </p:cNvSpPr>
          <p:nvPr>
            <p:ph idx="1"/>
          </p:nvPr>
        </p:nvSpPr>
        <p:spPr>
          <a:xfrm>
            <a:off x="430630" y="1560791"/>
            <a:ext cx="9147175" cy="5206489"/>
          </a:xfrm>
        </p:spPr>
        <p:txBody>
          <a:bodyPr>
            <a:normAutofit fontScale="85000" lnSpcReduction="20000"/>
          </a:bodyPr>
          <a:lstStyle/>
          <a:p>
            <a:r>
              <a:rPr lang="en-US" dirty="0">
                <a:latin typeface="Cambria" panose="02040503050406030204" pitchFamily="18" charset="0"/>
              </a:rPr>
              <a:t>“Do I believe this person was a victim of a qualifying crime?”</a:t>
            </a:r>
          </a:p>
          <a:p>
            <a:r>
              <a:rPr lang="en-US" dirty="0">
                <a:latin typeface="Cambria" panose="02040503050406030204" pitchFamily="18" charset="0"/>
              </a:rPr>
              <a:t> “Did the person assist or willing to assist in detection, investigation, conviction, prosecution and/or sentencing?”</a:t>
            </a:r>
          </a:p>
          <a:p>
            <a:r>
              <a:rPr lang="en-US" dirty="0">
                <a:latin typeface="Cambria" panose="02040503050406030204" pitchFamily="18" charset="0"/>
              </a:rPr>
              <a:t>Question is </a:t>
            </a:r>
            <a:r>
              <a:rPr lang="en-US" b="1" dirty="0">
                <a:solidFill>
                  <a:srgbClr val="FF0000"/>
                </a:solidFill>
                <a:latin typeface="Cambria" panose="02040503050406030204" pitchFamily="18" charset="0"/>
              </a:rPr>
              <a:t>NOT</a:t>
            </a:r>
            <a:r>
              <a:rPr lang="en-US" dirty="0">
                <a:latin typeface="Cambria" panose="02040503050406030204" pitchFamily="18" charset="0"/>
              </a:rPr>
              <a:t>:  </a:t>
            </a:r>
          </a:p>
          <a:p>
            <a:pPr lvl="1"/>
            <a:r>
              <a:rPr lang="en-US" dirty="0">
                <a:latin typeface="Cambria" panose="02040503050406030204" pitchFamily="18" charset="0"/>
              </a:rPr>
              <a:t>Can we prosecute the crime?</a:t>
            </a:r>
          </a:p>
          <a:p>
            <a:pPr lvl="1"/>
            <a:r>
              <a:rPr lang="en-US" dirty="0">
                <a:latin typeface="Cambria" panose="02040503050406030204" pitchFamily="18" charset="0"/>
              </a:rPr>
              <a:t>Can I arrest the offender?</a:t>
            </a:r>
          </a:p>
          <a:p>
            <a:pPr lvl="1"/>
            <a:r>
              <a:rPr lang="en-US" dirty="0">
                <a:latin typeface="Cambria" panose="02040503050406030204" pitchFamily="18" charset="0"/>
              </a:rPr>
              <a:t>Do I have proof beyond a reasonable doubt?</a:t>
            </a:r>
          </a:p>
          <a:p>
            <a:pPr lvl="1"/>
            <a:r>
              <a:rPr lang="en-US" dirty="0">
                <a:latin typeface="Cambria" panose="02040503050406030204" pitchFamily="18" charset="0"/>
              </a:rPr>
              <a:t>Will the prosecutor’s office file charges?</a:t>
            </a:r>
          </a:p>
          <a:p>
            <a:pPr lvl="1"/>
            <a:r>
              <a:rPr lang="en-US" dirty="0">
                <a:latin typeface="Cambria" panose="02040503050406030204" pitchFamily="18" charset="0"/>
              </a:rPr>
              <a:t>Is this within the statute of limitations?</a:t>
            </a:r>
          </a:p>
          <a:p>
            <a:pPr lvl="1"/>
            <a:r>
              <a:rPr lang="en-US" dirty="0">
                <a:latin typeface="Cambria" panose="02040503050406030204" pitchFamily="18" charset="0"/>
              </a:rPr>
              <a:t>Did we get a conviction?</a:t>
            </a:r>
          </a:p>
        </p:txBody>
      </p:sp>
      <p:sp>
        <p:nvSpPr>
          <p:cNvPr id="4" name="TextBox 3"/>
          <p:cNvSpPr txBox="1"/>
          <p:nvPr/>
        </p:nvSpPr>
        <p:spPr>
          <a:xfrm>
            <a:off x="2588964" y="7083847"/>
            <a:ext cx="533216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60</a:t>
            </a:fld>
            <a:endParaRPr lang="en-US" altLang="en-US" dirty="0">
              <a:solidFill>
                <a:schemeClr val="bg1"/>
              </a:solidFill>
            </a:endParaRPr>
          </a:p>
        </p:txBody>
      </p:sp>
    </p:spTree>
    <p:extLst>
      <p:ext uri="{BB962C8B-B14F-4D97-AF65-F5344CB8AC3E}">
        <p14:creationId xmlns:p14="http://schemas.microsoft.com/office/powerpoint/2010/main" val="1918338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a:xfrm>
            <a:off x="534446" y="589938"/>
            <a:ext cx="9147175" cy="892175"/>
          </a:xfrm>
        </p:spPr>
        <p:txBody>
          <a:bodyPr>
            <a:noAutofit/>
          </a:bodyPr>
          <a:lstStyle/>
          <a:p>
            <a:pPr algn="ctr">
              <a:defRPr/>
            </a:pPr>
            <a:r>
              <a:rPr lang="en-US" sz="4800" dirty="0">
                <a:solidFill>
                  <a:srgbClr val="C00000"/>
                </a:solidFill>
                <a:effectLst>
                  <a:outerShdw blurRad="38100" dist="38100" dir="2700000" algn="tl">
                    <a:srgbClr val="000000">
                      <a:alpha val="43137"/>
                    </a:srgbClr>
                  </a:outerShdw>
                </a:effectLst>
                <a:latin typeface="Cambria" pitchFamily="18" charset="0"/>
                <a:ea typeface="ＭＳ Ｐゴシック" charset="-128"/>
              </a:rPr>
              <a:t>How will a U visa certification </a:t>
            </a:r>
            <a:br>
              <a:rPr lang="en-US" sz="4800" dirty="0">
                <a:solidFill>
                  <a:srgbClr val="C00000"/>
                </a:solidFill>
                <a:effectLst>
                  <a:outerShdw blurRad="38100" dist="38100" dir="2700000" algn="tl">
                    <a:srgbClr val="000000">
                      <a:alpha val="43137"/>
                    </a:srgbClr>
                  </a:outerShdw>
                </a:effectLst>
                <a:latin typeface="Cambria" pitchFamily="18" charset="0"/>
                <a:ea typeface="ＭＳ Ｐゴシック" charset="-128"/>
              </a:rPr>
            </a:br>
            <a:r>
              <a:rPr lang="en-US" sz="4800" dirty="0">
                <a:solidFill>
                  <a:srgbClr val="C00000"/>
                </a:solidFill>
                <a:effectLst>
                  <a:outerShdw blurRad="38100" dist="38100" dir="2700000" algn="tl">
                    <a:srgbClr val="000000">
                      <a:alpha val="43137"/>
                    </a:srgbClr>
                  </a:outerShdw>
                </a:effectLst>
                <a:latin typeface="Cambria" pitchFamily="18" charset="0"/>
                <a:ea typeface="ＭＳ Ｐゴシック" charset="-128"/>
              </a:rPr>
              <a:t>request come to you?</a:t>
            </a:r>
          </a:p>
        </p:txBody>
      </p:sp>
      <p:sp>
        <p:nvSpPr>
          <p:cNvPr id="69634" name="Rectangle 3"/>
          <p:cNvSpPr>
            <a:spLocks noGrp="1"/>
          </p:cNvSpPr>
          <p:nvPr>
            <p:ph idx="1"/>
          </p:nvPr>
        </p:nvSpPr>
        <p:spPr>
          <a:xfrm>
            <a:off x="435091" y="2172076"/>
            <a:ext cx="9147175" cy="3112309"/>
          </a:xfrm>
        </p:spPr>
        <p:txBody>
          <a:bodyPr/>
          <a:lstStyle/>
          <a:p>
            <a:r>
              <a:rPr lang="en-US" b="0" dirty="0">
                <a:solidFill>
                  <a:schemeClr val="tx1"/>
                </a:solidFill>
                <a:latin typeface="Cambria" pitchFamily="18" charset="0"/>
                <a:ea typeface="ＭＳ Ｐゴシック"/>
                <a:cs typeface="Arial" charset="0"/>
              </a:rPr>
              <a:t>From victim advocate or immigration attorney</a:t>
            </a:r>
          </a:p>
          <a:p>
            <a:r>
              <a:rPr lang="en-US" b="0" dirty="0">
                <a:solidFill>
                  <a:schemeClr val="tx1"/>
                </a:solidFill>
                <a:latin typeface="Cambria" pitchFamily="18" charset="0"/>
                <a:ea typeface="ＭＳ Ｐゴシック"/>
                <a:cs typeface="Arial" charset="0"/>
              </a:rPr>
              <a:t>As a police officer you are the first responder</a:t>
            </a:r>
          </a:p>
          <a:p>
            <a:r>
              <a:rPr lang="en-US" b="0" dirty="0">
                <a:solidFill>
                  <a:schemeClr val="tx1"/>
                </a:solidFill>
                <a:latin typeface="Cambria" pitchFamily="18" charset="0"/>
                <a:ea typeface="ＭＳ Ｐゴシック"/>
                <a:cs typeface="Arial" charset="0"/>
              </a:rPr>
              <a:t>As a prosecutor you might have continued contact with the victim and might be first to identify victim’s U visa eligibility</a:t>
            </a:r>
          </a:p>
        </p:txBody>
      </p:sp>
      <p:sp>
        <p:nvSpPr>
          <p:cNvPr id="69635" name="Slide Number Placeholder 3"/>
          <p:cNvSpPr>
            <a:spLocks noGrp="1"/>
          </p:cNvSpPr>
          <p:nvPr>
            <p:ph type="sldNum" sz="quarter" idx="11"/>
          </p:nvPr>
        </p:nvSpPr>
        <p:spPr bwMode="auto">
          <a:noFill/>
          <a:ln>
            <a:miter lim="800000"/>
            <a:headEnd/>
            <a:tailEnd/>
          </a:ln>
        </p:spPr>
        <p:txBody>
          <a:bodyPr/>
          <a:lstStyle/>
          <a:p>
            <a:fld id="{1C8E1179-9D47-44F7-B3E5-B3C6EA057473}" type="slidenum">
              <a:rPr lang="en-US" smtClean="0">
                <a:latin typeface="Cambria" pitchFamily="18" charset="0"/>
              </a:rPr>
              <a:pPr/>
              <a:t>61</a:t>
            </a:fld>
            <a:endParaRPr lang="en-US">
              <a:latin typeface="Cambria" pitchFamily="18" charset="0"/>
            </a:endParaRPr>
          </a:p>
        </p:txBody>
      </p:sp>
      <p:sp>
        <p:nvSpPr>
          <p:cNvPr id="2" name="TextBox 1"/>
          <p:cNvSpPr txBox="1"/>
          <p:nvPr/>
        </p:nvSpPr>
        <p:spPr>
          <a:xfrm>
            <a:off x="2622015" y="7039782"/>
            <a:ext cx="5376232"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1987226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When should you certify?</a:t>
            </a:r>
          </a:p>
        </p:txBody>
      </p:sp>
      <p:sp>
        <p:nvSpPr>
          <p:cNvPr id="3" name="TextBox 2"/>
          <p:cNvSpPr txBox="1"/>
          <p:nvPr/>
        </p:nvSpPr>
        <p:spPr>
          <a:xfrm>
            <a:off x="2688116" y="6995711"/>
            <a:ext cx="536521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467BCD49-9957-4719-8A13-EC30D936773C}" type="slidenum">
              <a:rPr lang="en-US" altLang="en-US" smtClean="0">
                <a:solidFill>
                  <a:schemeClr val="bg1"/>
                </a:solidFill>
              </a:rPr>
              <a:pPr>
                <a:defRPr/>
              </a:pPr>
              <a:t>62</a:t>
            </a:fld>
            <a:endParaRPr lang="en-US" altLang="en-US" dirty="0">
              <a:solidFill>
                <a:schemeClr val="bg1"/>
              </a:solidFill>
            </a:endParaRPr>
          </a:p>
        </p:txBody>
      </p:sp>
    </p:spTree>
    <p:extLst>
      <p:ext uri="{BB962C8B-B14F-4D97-AF65-F5344CB8AC3E}">
        <p14:creationId xmlns:p14="http://schemas.microsoft.com/office/powerpoint/2010/main" val="2110997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Timeline </a:t>
            </a:r>
            <a:endParaRPr lang="en-US" dirty="0"/>
          </a:p>
        </p:txBody>
      </p:sp>
      <p:sp>
        <p:nvSpPr>
          <p:cNvPr id="3" name="Content Placeholder 2"/>
          <p:cNvSpPr>
            <a:spLocks noGrp="1"/>
          </p:cNvSpPr>
          <p:nvPr>
            <p:ph idx="1"/>
          </p:nvPr>
        </p:nvSpPr>
        <p:spPr>
          <a:xfrm>
            <a:off x="294237" y="1692000"/>
            <a:ext cx="9147175" cy="4870325"/>
          </a:xfrm>
        </p:spPr>
        <p:txBody>
          <a:bodyPr/>
          <a:lstStyle/>
          <a:p>
            <a:r>
              <a:rPr lang="en-US" dirty="0"/>
              <a:t>Certification must be included in the initial application for a U Visa</a:t>
            </a:r>
          </a:p>
          <a:p>
            <a:r>
              <a:rPr lang="en-US" dirty="0"/>
              <a:t>Once the initial application is processed:</a:t>
            </a:r>
          </a:p>
          <a:p>
            <a:pPr lvl="1"/>
            <a:r>
              <a:rPr lang="en-US" dirty="0"/>
              <a:t>Victim is entered into a database and flagged as an applicant for a U Visa</a:t>
            </a:r>
          </a:p>
        </p:txBody>
      </p:sp>
      <p:pic>
        <p:nvPicPr>
          <p:cNvPr id="4" name="Picture 3" descr="Screen Shot 2015-04-16 at 12.53.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508" y="4852339"/>
            <a:ext cx="1917700" cy="1727200"/>
          </a:xfrm>
          <a:prstGeom prst="rect">
            <a:avLst/>
          </a:prstGeom>
        </p:spPr>
      </p:pic>
      <p:sp>
        <p:nvSpPr>
          <p:cNvPr id="5" name="TextBox 4"/>
          <p:cNvSpPr txBox="1"/>
          <p:nvPr/>
        </p:nvSpPr>
        <p:spPr>
          <a:xfrm>
            <a:off x="4867821" y="4828593"/>
            <a:ext cx="4508026" cy="2585323"/>
          </a:xfrm>
          <a:prstGeom prst="rect">
            <a:avLst/>
          </a:prstGeom>
          <a:noFill/>
        </p:spPr>
        <p:txBody>
          <a:bodyPr wrap="square" rtlCol="0">
            <a:spAutoFit/>
          </a:bodyPr>
          <a:lstStyle/>
          <a:p>
            <a:pPr marL="457200" indent="-457200">
              <a:buFont typeface="Arial"/>
              <a:buChar char="•"/>
            </a:pPr>
            <a:r>
              <a:rPr lang="en-US" dirty="0">
                <a:solidFill>
                  <a:srgbClr val="C00000"/>
                </a:solidFill>
              </a:rPr>
              <a:t>Immigration proceedings will not be initiated</a:t>
            </a:r>
          </a:p>
          <a:p>
            <a:pPr marL="457200" indent="-457200">
              <a:buFont typeface="Arial"/>
              <a:buChar char="•"/>
            </a:pPr>
            <a:r>
              <a:rPr lang="en-US" dirty="0">
                <a:solidFill>
                  <a:srgbClr val="C00000"/>
                </a:solidFill>
              </a:rPr>
              <a:t>Offender can not intimidate with threats</a:t>
            </a:r>
          </a:p>
          <a:p>
            <a:endParaRPr lang="en-US" dirty="0">
              <a:solidFill>
                <a:schemeClr val="accent2">
                  <a:lumMod val="75000"/>
                </a:schemeClr>
              </a:solidFill>
            </a:endParaRPr>
          </a:p>
          <a:p>
            <a:endParaRPr lang="en-US" dirty="0">
              <a:solidFill>
                <a:schemeClr val="accent2">
                  <a:lumMod val="75000"/>
                </a:schemeClr>
              </a:solidFill>
            </a:endParaRPr>
          </a:p>
        </p:txBody>
      </p:sp>
      <p:sp>
        <p:nvSpPr>
          <p:cNvPr id="6" name="Equal 5"/>
          <p:cNvSpPr/>
          <p:nvPr/>
        </p:nvSpPr>
        <p:spPr>
          <a:xfrm>
            <a:off x="3755610" y="5258739"/>
            <a:ext cx="914400" cy="914401"/>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2710149" y="7050799"/>
            <a:ext cx="5354198"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8" name="Slide Number Placeholder 7"/>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63</a:t>
            </a:fld>
            <a:endParaRPr lang="en-US" altLang="en-US" dirty="0">
              <a:solidFill>
                <a:schemeClr val="bg1"/>
              </a:solidFill>
            </a:endParaRPr>
          </a:p>
        </p:txBody>
      </p:sp>
    </p:spTree>
    <p:extLst>
      <p:ext uri="{BB962C8B-B14F-4D97-AF65-F5344CB8AC3E}">
        <p14:creationId xmlns:p14="http://schemas.microsoft.com/office/powerpoint/2010/main" val="3873784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dirty="0"/>
              <a:t>Certifying early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51091091"/>
              </p:ext>
            </p:extLst>
          </p:nvPr>
        </p:nvGraphicFramePr>
        <p:xfrm>
          <a:off x="503238" y="1812926"/>
          <a:ext cx="9051925" cy="501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644051" y="6995711"/>
            <a:ext cx="565165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64</a:t>
            </a:fld>
            <a:endParaRPr lang="en-US" altLang="en-US" dirty="0">
              <a:solidFill>
                <a:schemeClr val="bg1"/>
              </a:solidFill>
            </a:endParaRPr>
          </a:p>
        </p:txBody>
      </p:sp>
    </p:spTree>
    <p:extLst>
      <p:ext uri="{BB962C8B-B14F-4D97-AF65-F5344CB8AC3E}">
        <p14:creationId xmlns:p14="http://schemas.microsoft.com/office/powerpoint/2010/main" val="31622135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p:cNvSpPr>
          <p:nvPr>
            <p:ph type="title"/>
          </p:nvPr>
        </p:nvSpPr>
        <p:spPr>
          <a:xfrm>
            <a:off x="407993" y="512654"/>
            <a:ext cx="9147175" cy="1295400"/>
          </a:xfrm>
        </p:spPr>
        <p:txBody>
          <a:bodyPr>
            <a:normAutofit/>
          </a:bodyPr>
          <a:lstStyle/>
          <a:p>
            <a:pPr algn="ctr">
              <a:defRPr/>
            </a:pPr>
            <a:r>
              <a:rPr lang="en-US" sz="5400" dirty="0">
                <a:solidFill>
                  <a:srgbClr val="C00000"/>
                </a:solidFill>
                <a:effectLst>
                  <a:outerShdw blurRad="38100" dist="38100" dir="2700000" algn="tl">
                    <a:srgbClr val="000000">
                      <a:alpha val="43137"/>
                    </a:srgbClr>
                  </a:outerShdw>
                </a:effectLst>
                <a:latin typeface="Cambria" pitchFamily="18" charset="0"/>
                <a:ea typeface="ＭＳ Ｐゴシック" charset="-128"/>
              </a:rPr>
              <a:t>Beyond the Certification</a:t>
            </a:r>
          </a:p>
        </p:txBody>
      </p:sp>
      <p:sp>
        <p:nvSpPr>
          <p:cNvPr id="76803" name="Rectangle 3"/>
          <p:cNvSpPr>
            <a:spLocks noGrp="1"/>
          </p:cNvSpPr>
          <p:nvPr>
            <p:ph idx="1"/>
          </p:nvPr>
        </p:nvSpPr>
        <p:spPr>
          <a:xfrm>
            <a:off x="417076" y="2299303"/>
            <a:ext cx="9350375" cy="1801812"/>
          </a:xfrm>
        </p:spPr>
        <p:txBody>
          <a:bodyPr>
            <a:noAutofit/>
          </a:bodyPr>
          <a:lstStyle/>
          <a:p>
            <a:r>
              <a:rPr lang="en-US" sz="3600" i="1" dirty="0">
                <a:latin typeface="Cambria" pitchFamily="18" charset="0"/>
                <a:ea typeface="ＭＳ Ｐゴシック"/>
                <a:cs typeface="Arial" charset="0"/>
              </a:rPr>
              <a:t>Brainstorm </a:t>
            </a:r>
          </a:p>
          <a:p>
            <a:r>
              <a:rPr lang="en-US" sz="3600" dirty="0">
                <a:latin typeface="Cambria" pitchFamily="18" charset="0"/>
                <a:ea typeface="ＭＳ Ｐゴシック"/>
                <a:cs typeface="Arial" charset="0"/>
              </a:rPr>
              <a:t>In addition to the certification, what else is a victim required to prove to Homeland Security in order to receive a U Visa?</a:t>
            </a:r>
            <a:r>
              <a:rPr lang="en-US" sz="3600" i="1" dirty="0">
                <a:latin typeface="Cambria" pitchFamily="18" charset="0"/>
                <a:ea typeface="ＭＳ Ｐゴシック"/>
                <a:cs typeface="Arial" charset="0"/>
              </a:rPr>
              <a:t> </a:t>
            </a:r>
          </a:p>
        </p:txBody>
      </p:sp>
      <p:sp>
        <p:nvSpPr>
          <p:cNvPr id="76801" name="Slide Number Placeholder 5"/>
          <p:cNvSpPr>
            <a:spLocks noGrp="1"/>
          </p:cNvSpPr>
          <p:nvPr>
            <p:ph type="sldNum" sz="quarter" idx="11"/>
          </p:nvPr>
        </p:nvSpPr>
        <p:spPr bwMode="auto">
          <a:noFill/>
          <a:ln>
            <a:miter lim="800000"/>
            <a:headEnd/>
            <a:tailEnd/>
          </a:ln>
        </p:spPr>
        <p:txBody>
          <a:bodyPr/>
          <a:lstStyle/>
          <a:p>
            <a:fld id="{B13D19CE-8991-4A06-B3F7-AC648E07D3FF}" type="slidenum">
              <a:rPr lang="en-US" smtClean="0">
                <a:ea typeface="ＭＳ Ｐゴシック"/>
                <a:cs typeface="ＭＳ Ｐゴシック"/>
              </a:rPr>
              <a:pPr/>
              <a:t>65</a:t>
            </a:fld>
            <a:endParaRPr lang="en-US">
              <a:ea typeface="ＭＳ Ｐゴシック"/>
              <a:cs typeface="ＭＳ Ｐゴシック"/>
            </a:endParaRPr>
          </a:p>
        </p:txBody>
      </p:sp>
      <p:sp>
        <p:nvSpPr>
          <p:cNvPr id="76804" name="Slide Number Placeholder 3"/>
          <p:cNvSpPr txBox="1">
            <a:spLocks noGrp="1"/>
          </p:cNvSpPr>
          <p:nvPr/>
        </p:nvSpPr>
        <p:spPr bwMode="auto">
          <a:xfrm>
            <a:off x="7208839" y="7204075"/>
            <a:ext cx="2346325" cy="414338"/>
          </a:xfrm>
          <a:prstGeom prst="rect">
            <a:avLst/>
          </a:prstGeom>
          <a:noFill/>
          <a:ln w="9525">
            <a:noFill/>
            <a:miter lim="800000"/>
            <a:headEnd/>
            <a:tailEnd/>
          </a:ln>
        </p:spPr>
        <p:txBody>
          <a:bodyPr lIns="91429" tIns="45715" rIns="91429" bIns="45715" anchor="ctr"/>
          <a:lstStyle/>
          <a:p>
            <a:pPr algn="r"/>
            <a:fld id="{7CB85B8E-9C93-44F9-85AD-A75AADCBD4DA}" type="slidenum">
              <a:rPr lang="en-US" sz="1200">
                <a:solidFill>
                  <a:srgbClr val="898989"/>
                </a:solidFill>
              </a:rPr>
              <a:pPr algn="r"/>
              <a:t>65</a:t>
            </a:fld>
            <a:endParaRPr lang="en-US" sz="1200">
              <a:solidFill>
                <a:srgbClr val="898989"/>
              </a:solidFill>
            </a:endParaRPr>
          </a:p>
        </p:txBody>
      </p:sp>
      <p:sp>
        <p:nvSpPr>
          <p:cNvPr id="2" name="TextBox 1"/>
          <p:cNvSpPr txBox="1"/>
          <p:nvPr/>
        </p:nvSpPr>
        <p:spPr>
          <a:xfrm>
            <a:off x="2511847" y="7203867"/>
            <a:ext cx="5816906"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p:cNvSpPr>
          <p:nvPr>
            <p:ph type="title" idx="4294967295"/>
          </p:nvPr>
        </p:nvSpPr>
        <p:spPr>
          <a:xfrm>
            <a:off x="580153" y="731400"/>
            <a:ext cx="9147175" cy="928687"/>
          </a:xfrm>
          <a:prstGeom prst="rect">
            <a:avLst/>
          </a:prstGeom>
        </p:spPr>
        <p:txBody>
          <a:bodyPr lIns="91429" tIns="45715" rIns="91429" bIns="45715"/>
          <a:lstStyle/>
          <a:p>
            <a:pPr>
              <a:defRPr/>
            </a:pPr>
            <a:r>
              <a:rPr lang="en-US" dirty="0">
                <a:solidFill>
                  <a:srgbClr val="C00000"/>
                </a:solidFill>
                <a:effectLst>
                  <a:outerShdw blurRad="38100" dist="38100" dir="2700000" algn="tl">
                    <a:srgbClr val="000000">
                      <a:alpha val="43137"/>
                    </a:srgbClr>
                  </a:outerShdw>
                </a:effectLst>
                <a:latin typeface="Cambria" pitchFamily="18" charset="0"/>
                <a:ea typeface="ＭＳ Ｐゴシック" charset="-128"/>
              </a:rPr>
              <a:t>The U Visa Application Process</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587724868"/>
              </p:ext>
            </p:extLst>
          </p:nvPr>
        </p:nvGraphicFramePr>
        <p:xfrm>
          <a:off x="402129" y="1952991"/>
          <a:ext cx="9147175" cy="4032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28704" y="5946389"/>
            <a:ext cx="6599990" cy="507821"/>
          </a:xfrm>
          <a:prstGeom prst="rect">
            <a:avLst/>
          </a:prstGeom>
          <a:noFill/>
        </p:spPr>
        <p:txBody>
          <a:bodyPr wrap="none" lIns="91429" tIns="45715" rIns="91429" bIns="45715" rtlCol="0">
            <a:spAutoFit/>
          </a:bodyPr>
          <a:lstStyle/>
          <a:p>
            <a:r>
              <a:rPr lang="en-US" dirty="0"/>
              <a:t>Typical length of process = 12 -18 months</a:t>
            </a:r>
          </a:p>
        </p:txBody>
      </p:sp>
      <p:sp>
        <p:nvSpPr>
          <p:cNvPr id="4" name="TextBox 3"/>
          <p:cNvSpPr txBox="1"/>
          <p:nvPr/>
        </p:nvSpPr>
        <p:spPr>
          <a:xfrm>
            <a:off x="2599983" y="7160968"/>
            <a:ext cx="547538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E9834EA3-F3B9-406D-A631-8D3F1E3FFC60}" type="slidenum">
              <a:rPr lang="en-US" altLang="en-US" smtClean="0"/>
              <a:pPr>
                <a:defRPr/>
              </a:pPr>
              <a:t>66</a:t>
            </a:fld>
            <a:endParaRPr lang="en-US" altLang="en-US" dirty="0"/>
          </a:p>
        </p:txBody>
      </p:sp>
    </p:spTree>
    <p:extLst>
      <p:ext uri="{BB962C8B-B14F-4D97-AF65-F5344CB8AC3E}">
        <p14:creationId xmlns:p14="http://schemas.microsoft.com/office/powerpoint/2010/main" val="1987635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a:xfrm>
            <a:off x="449864" y="506661"/>
            <a:ext cx="9147175" cy="815975"/>
          </a:xfrm>
        </p:spPr>
        <p:txBody>
          <a:bodyPr>
            <a:noAutofit/>
          </a:bodyPr>
          <a:lstStyle/>
          <a:p>
            <a:pPr algn="ctr">
              <a:defRPr/>
            </a:pPr>
            <a:r>
              <a:rPr lang="en-US" sz="5400" dirty="0">
                <a:solidFill>
                  <a:srgbClr val="C00000"/>
                </a:solidFill>
                <a:effectLst>
                  <a:outerShdw blurRad="38100" dist="38100" dir="2700000" algn="tl">
                    <a:srgbClr val="000000">
                      <a:alpha val="43137"/>
                    </a:srgbClr>
                  </a:outerShdw>
                </a:effectLst>
                <a:latin typeface="Cambria" pitchFamily="18" charset="0"/>
                <a:ea typeface="ＭＳ Ｐゴシック" charset="-128"/>
              </a:rPr>
              <a:t> </a:t>
            </a:r>
            <a:r>
              <a:rPr lang="en-US" sz="5400" dirty="0">
                <a:solidFill>
                  <a:srgbClr val="C00000"/>
                </a:solidFill>
                <a:effectLst>
                  <a:outerShdw blurRad="38100" dist="38100" dir="2700000" algn="tl">
                    <a:srgbClr val="000000">
                      <a:alpha val="43137"/>
                    </a:srgbClr>
                  </a:outerShdw>
                </a:effectLst>
                <a:ea typeface="ＭＳ Ｐゴシック" charset="-128"/>
              </a:rPr>
              <a:t>DHS</a:t>
            </a:r>
            <a:r>
              <a:rPr lang="en-US" sz="5400" dirty="0">
                <a:solidFill>
                  <a:srgbClr val="C00000"/>
                </a:solidFill>
                <a:effectLst>
                  <a:outerShdw blurRad="38100" dist="38100" dir="2700000" algn="tl">
                    <a:srgbClr val="000000">
                      <a:alpha val="43137"/>
                    </a:srgbClr>
                  </a:outerShdw>
                </a:effectLst>
                <a:latin typeface="Cambria" pitchFamily="18" charset="0"/>
                <a:ea typeface="ＭＳ Ｐゴシック" charset="-128"/>
              </a:rPr>
              <a:t> Decision</a:t>
            </a:r>
          </a:p>
        </p:txBody>
      </p:sp>
      <p:sp>
        <p:nvSpPr>
          <p:cNvPr id="26626" name="Rectangle 3"/>
          <p:cNvSpPr>
            <a:spLocks noGrp="1"/>
          </p:cNvSpPr>
          <p:nvPr>
            <p:ph idx="1"/>
          </p:nvPr>
        </p:nvSpPr>
        <p:spPr>
          <a:xfrm>
            <a:off x="453830" y="1728243"/>
            <a:ext cx="9147175" cy="4443412"/>
          </a:xfrm>
        </p:spPr>
        <p:txBody>
          <a:bodyPr/>
          <a:lstStyle/>
          <a:p>
            <a:pPr>
              <a:spcBef>
                <a:spcPts val="599"/>
              </a:spcBef>
              <a:spcAft>
                <a:spcPts val="1200"/>
              </a:spcAft>
            </a:pPr>
            <a:r>
              <a:rPr lang="en-US" sz="2800" dirty="0">
                <a:latin typeface="Cambria" pitchFamily="18" charset="0"/>
                <a:ea typeface="ＭＳ Ｐゴシック"/>
                <a:cs typeface="Arial" charset="0"/>
              </a:rPr>
              <a:t>Were they a victim of a qualifying crime?</a:t>
            </a:r>
          </a:p>
          <a:p>
            <a:pPr>
              <a:spcBef>
                <a:spcPts val="599"/>
              </a:spcBef>
              <a:spcAft>
                <a:spcPts val="1200"/>
              </a:spcAft>
            </a:pPr>
            <a:r>
              <a:rPr lang="en-US" sz="2800" dirty="0">
                <a:latin typeface="Cambria" pitchFamily="18" charset="0"/>
                <a:ea typeface="ＭＳ Ｐゴシック"/>
                <a:cs typeface="Arial" charset="0"/>
              </a:rPr>
              <a:t>Did they  suffer substantial harm as a result of victimization? </a:t>
            </a:r>
          </a:p>
          <a:p>
            <a:pPr>
              <a:spcBef>
                <a:spcPts val="599"/>
              </a:spcBef>
              <a:spcAft>
                <a:spcPts val="1200"/>
              </a:spcAft>
            </a:pPr>
            <a:r>
              <a:rPr lang="en-US" sz="2800" dirty="0">
                <a:latin typeface="Cambria" pitchFamily="18" charset="0"/>
                <a:ea typeface="ＭＳ Ｐゴシック"/>
                <a:cs typeface="Arial" charset="0"/>
              </a:rPr>
              <a:t>Assess whether the victim unreasonably did not comply with requests from law enforcement (helpfulness)</a:t>
            </a:r>
          </a:p>
          <a:p>
            <a:pPr>
              <a:spcBef>
                <a:spcPts val="599"/>
              </a:spcBef>
              <a:spcAft>
                <a:spcPts val="1200"/>
              </a:spcAft>
            </a:pPr>
            <a:r>
              <a:rPr lang="en-US" sz="2800" dirty="0">
                <a:latin typeface="Cambria" pitchFamily="18" charset="0"/>
                <a:ea typeface="ＭＳ Ｐゴシック"/>
                <a:cs typeface="Arial" charset="0"/>
              </a:rPr>
              <a:t>Is the victim admissible?</a:t>
            </a:r>
          </a:p>
          <a:p>
            <a:pPr lvl="2">
              <a:buFont typeface="Wingdings" pitchFamily="2" charset="2"/>
              <a:buChar char="§"/>
              <a:defRPr/>
            </a:pPr>
            <a:r>
              <a:rPr lang="en-US" sz="2400" dirty="0">
                <a:latin typeface="Cambria" pitchFamily="18" charset="0"/>
                <a:ea typeface="ＭＳ Ｐゴシック" charset="-128"/>
              </a:rPr>
              <a:t>Review of criminal history</a:t>
            </a:r>
          </a:p>
          <a:p>
            <a:pPr lvl="2">
              <a:buFont typeface="Wingdings" pitchFamily="2" charset="2"/>
              <a:buChar char="§"/>
              <a:defRPr/>
            </a:pPr>
            <a:r>
              <a:rPr lang="en-US" sz="2400" dirty="0">
                <a:latin typeface="Cambria" pitchFamily="18" charset="0"/>
                <a:ea typeface="ＭＳ Ｐゴシック" charset="-128"/>
              </a:rPr>
              <a:t>Review of immigration history</a:t>
            </a:r>
          </a:p>
          <a:p>
            <a:pPr lvl="5">
              <a:buFont typeface="Wingdings" pitchFamily="2" charset="2"/>
              <a:buChar char="§"/>
              <a:defRPr/>
            </a:pPr>
            <a:endParaRPr lang="en-US" sz="2500" dirty="0">
              <a:latin typeface="Cambria" pitchFamily="18" charset="0"/>
              <a:ea typeface="ＭＳ Ｐゴシック" charset="-128"/>
            </a:endParaRPr>
          </a:p>
          <a:p>
            <a:pPr>
              <a:spcBef>
                <a:spcPts val="599"/>
              </a:spcBef>
              <a:spcAft>
                <a:spcPts val="1200"/>
              </a:spcAft>
            </a:pPr>
            <a:endParaRPr lang="en-US" sz="2800" dirty="0">
              <a:latin typeface="Cambria" pitchFamily="18" charset="0"/>
              <a:ea typeface="ＭＳ Ｐゴシック"/>
              <a:cs typeface="Arial" charset="0"/>
            </a:endParaRPr>
          </a:p>
        </p:txBody>
      </p:sp>
      <p:sp>
        <p:nvSpPr>
          <p:cNvPr id="26627" name="Slide Number Placeholder 3"/>
          <p:cNvSpPr>
            <a:spLocks noGrp="1"/>
          </p:cNvSpPr>
          <p:nvPr>
            <p:ph type="sldNum" sz="quarter" idx="11"/>
          </p:nvPr>
        </p:nvSpPr>
        <p:spPr bwMode="auto">
          <a:noFill/>
          <a:ln>
            <a:miter lim="800000"/>
            <a:headEnd/>
            <a:tailEnd/>
          </a:ln>
        </p:spPr>
        <p:txBody>
          <a:bodyPr/>
          <a:lstStyle/>
          <a:p>
            <a:fld id="{A9B46666-A4A2-4AFC-A5D6-62D614D1129A}" type="slidenum">
              <a:rPr lang="en-US" smtClean="0">
                <a:ea typeface="ＭＳ Ｐゴシック"/>
                <a:cs typeface="ＭＳ Ｐゴシック"/>
              </a:rPr>
              <a:pPr/>
              <a:t>67</a:t>
            </a:fld>
            <a:endParaRPr lang="en-US" dirty="0">
              <a:ea typeface="ＭＳ Ｐゴシック"/>
              <a:cs typeface="ＭＳ Ｐゴシック"/>
            </a:endParaRPr>
          </a:p>
        </p:txBody>
      </p:sp>
      <p:sp>
        <p:nvSpPr>
          <p:cNvPr id="2" name="TextBox 1"/>
          <p:cNvSpPr txBox="1"/>
          <p:nvPr/>
        </p:nvSpPr>
        <p:spPr>
          <a:xfrm>
            <a:off x="2434732" y="7105880"/>
            <a:ext cx="5783855"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25623486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a:xfrm>
            <a:off x="497682" y="365760"/>
            <a:ext cx="9146858" cy="335280"/>
          </a:xfrm>
        </p:spPr>
        <p:txBody>
          <a:bodyPr>
            <a:normAutofit fontScale="90000"/>
          </a:bodyPr>
          <a:lstStyle/>
          <a:p>
            <a:pPr algn="ctr">
              <a:defRPr/>
            </a:pPr>
            <a:r>
              <a:rPr lang="en-US" dirty="0" smtClean="0">
                <a:solidFill>
                  <a:schemeClr val="tx1"/>
                </a:solidFill>
                <a:effectLst>
                  <a:outerShdw blurRad="38100" dist="38100" dir="2700000" algn="tl">
                    <a:srgbClr val="000000">
                      <a:alpha val="43137"/>
                    </a:srgbClr>
                  </a:outerShdw>
                </a:effectLst>
                <a:latin typeface="Cambria" pitchFamily="18" charset="0"/>
                <a:ea typeface="ＭＳ Ｐゴシック" charset="-128"/>
              </a:rPr>
              <a:t>U-visa Facts and Benefits</a:t>
            </a:r>
          </a:p>
        </p:txBody>
      </p:sp>
      <p:sp>
        <p:nvSpPr>
          <p:cNvPr id="26626" name="Rectangle 3"/>
          <p:cNvSpPr>
            <a:spLocks noGrp="1"/>
          </p:cNvSpPr>
          <p:nvPr>
            <p:ph idx="1"/>
          </p:nvPr>
        </p:nvSpPr>
        <p:spPr>
          <a:xfrm>
            <a:off x="167641" y="868680"/>
            <a:ext cx="9464675" cy="5954713"/>
          </a:xfrm>
        </p:spPr>
        <p:txBody>
          <a:bodyPr>
            <a:normAutofit fontScale="92500" lnSpcReduction="20000"/>
          </a:bodyPr>
          <a:lstStyle/>
          <a:p>
            <a:pPr>
              <a:spcBef>
                <a:spcPts val="592"/>
              </a:spcBef>
              <a:spcAft>
                <a:spcPts val="1185"/>
              </a:spcAft>
              <a:defRPr/>
            </a:pPr>
            <a:r>
              <a:rPr lang="en-US" sz="2640" dirty="0">
                <a:ea typeface="ＭＳ Ｐゴシック"/>
                <a:cs typeface="Arial" charset="0"/>
              </a:rPr>
              <a:t>Only 10,000 U-visas can be granted </a:t>
            </a:r>
            <a:r>
              <a:rPr lang="en-US" sz="2640" dirty="0">
                <a:ea typeface="ＭＳ Ｐゴシック"/>
                <a:cs typeface="Arial" charset="0"/>
              </a:rPr>
              <a:t>annually</a:t>
            </a:r>
          </a:p>
          <a:p>
            <a:pPr lvl="1">
              <a:spcBef>
                <a:spcPts val="592"/>
              </a:spcBef>
              <a:spcAft>
                <a:spcPts val="1185"/>
              </a:spcAft>
              <a:defRPr/>
            </a:pPr>
            <a:r>
              <a:rPr lang="en-US" sz="2200" dirty="0">
                <a:ea typeface="ＭＳ Ｐゴシック"/>
                <a:cs typeface="Arial" charset="0"/>
              </a:rPr>
              <a:t>Waitlist approval backlog 62,000 visas</a:t>
            </a:r>
            <a:endParaRPr lang="en-US" sz="2200" dirty="0">
              <a:ea typeface="ＭＳ Ｐゴシック"/>
              <a:cs typeface="Arial" charset="0"/>
            </a:endParaRPr>
          </a:p>
          <a:p>
            <a:pPr>
              <a:spcBef>
                <a:spcPts val="592"/>
              </a:spcBef>
              <a:spcAft>
                <a:spcPts val="1185"/>
              </a:spcAft>
              <a:defRPr/>
            </a:pPr>
            <a:r>
              <a:rPr lang="en-US" sz="2640" dirty="0">
                <a:ea typeface="ＭＳ Ｐゴシック"/>
                <a:cs typeface="Arial" charset="0"/>
              </a:rPr>
              <a:t>The U-visa grants a temporary 4 year </a:t>
            </a:r>
            <a:r>
              <a:rPr lang="en-US" sz="2640" dirty="0">
                <a:ea typeface="ＭＳ Ｐゴシック"/>
                <a:cs typeface="Arial" charset="0"/>
              </a:rPr>
              <a:t>stay</a:t>
            </a:r>
            <a:r>
              <a:rPr lang="en-US" sz="2640" dirty="0"/>
              <a:t> </a:t>
            </a:r>
          </a:p>
          <a:p>
            <a:pPr>
              <a:spcBef>
                <a:spcPts val="592"/>
              </a:spcBef>
              <a:spcAft>
                <a:spcPts val="1185"/>
              </a:spcAft>
              <a:defRPr/>
            </a:pPr>
            <a:r>
              <a:rPr lang="en-US" sz="2640" dirty="0">
                <a:ea typeface="ＭＳ Ｐゴシック"/>
                <a:cs typeface="Arial" charset="0"/>
              </a:rPr>
              <a:t>Work authorization </a:t>
            </a:r>
            <a:r>
              <a:rPr lang="en-US" sz="2640" dirty="0"/>
              <a:t>( ≈ 28 months)</a:t>
            </a:r>
          </a:p>
          <a:p>
            <a:pPr>
              <a:spcBef>
                <a:spcPts val="592"/>
              </a:spcBef>
              <a:spcAft>
                <a:spcPts val="1185"/>
              </a:spcAft>
              <a:defRPr/>
            </a:pPr>
            <a:r>
              <a:rPr lang="en-US" sz="2640" u="sng" dirty="0">
                <a:ea typeface="ＭＳ Ｐゴシック"/>
                <a:cs typeface="Arial" charset="0"/>
              </a:rPr>
              <a:t>Benefits for family members applicants</a:t>
            </a:r>
          </a:p>
          <a:p>
            <a:pPr lvl="1">
              <a:spcBef>
                <a:spcPts val="592"/>
              </a:spcBef>
              <a:spcAft>
                <a:spcPts val="1185"/>
              </a:spcAft>
              <a:defRPr/>
            </a:pPr>
            <a:r>
              <a:rPr lang="en-US" sz="2200" dirty="0">
                <a:ea typeface="ＭＳ Ｐゴシック"/>
                <a:cs typeface="Arial" charset="0"/>
              </a:rPr>
              <a:t>U</a:t>
            </a:r>
            <a:r>
              <a:rPr lang="en-US" sz="2200" dirty="0">
                <a:ea typeface="ＭＳ Ｐゴシック"/>
                <a:cs typeface="Arial" charset="0"/>
              </a:rPr>
              <a:t>nder 21: spouse, children, parents,  unmarried siblings under age 18</a:t>
            </a:r>
          </a:p>
          <a:p>
            <a:pPr lvl="1">
              <a:spcBef>
                <a:spcPts val="592"/>
              </a:spcBef>
              <a:spcAft>
                <a:spcPts val="1185"/>
              </a:spcAft>
              <a:defRPr/>
            </a:pPr>
            <a:r>
              <a:rPr lang="en-US" sz="2200" dirty="0">
                <a:ea typeface="ＭＳ Ｐゴシック"/>
                <a:cs typeface="Arial" charset="0"/>
              </a:rPr>
              <a:t>Over 21:  spouse and children</a:t>
            </a:r>
          </a:p>
          <a:p>
            <a:pPr>
              <a:spcBef>
                <a:spcPts val="592"/>
              </a:spcBef>
              <a:spcAft>
                <a:spcPts val="1185"/>
              </a:spcAft>
              <a:defRPr/>
            </a:pPr>
            <a:r>
              <a:rPr lang="en-US" sz="2640" dirty="0">
                <a:ea typeface="ＭＳ Ｐゴシック"/>
                <a:cs typeface="Arial" charset="0"/>
              </a:rPr>
              <a:t>L</a:t>
            </a:r>
            <a:r>
              <a:rPr lang="en-US" sz="2640" u="sng" dirty="0">
                <a:ea typeface="ＭＳ Ｐゴシック"/>
                <a:cs typeface="Arial" charset="0"/>
              </a:rPr>
              <a:t>awful </a:t>
            </a:r>
            <a:r>
              <a:rPr lang="en-US" sz="2640" u="sng" dirty="0">
                <a:ea typeface="ＭＳ Ｐゴシック"/>
                <a:cs typeface="Arial" charset="0"/>
              </a:rPr>
              <a:t>permanent </a:t>
            </a:r>
            <a:r>
              <a:rPr lang="en-US" sz="2640" u="sng" dirty="0">
                <a:ea typeface="ＭＳ Ｐゴシック"/>
                <a:cs typeface="Arial" charset="0"/>
              </a:rPr>
              <a:t>residency </a:t>
            </a:r>
            <a:r>
              <a:rPr lang="en-US" sz="2640" dirty="0">
                <a:ea typeface="ＭＳ Ｐゴシック"/>
                <a:cs typeface="Arial" charset="0"/>
              </a:rPr>
              <a:t> after 3 years if</a:t>
            </a:r>
          </a:p>
          <a:p>
            <a:pPr lvl="1">
              <a:spcBef>
                <a:spcPts val="592"/>
              </a:spcBef>
              <a:spcAft>
                <a:spcPts val="1185"/>
              </a:spcAft>
              <a:defRPr/>
            </a:pPr>
            <a:r>
              <a:rPr lang="en-US" sz="2200" dirty="0">
                <a:ea typeface="ＭＳ Ｐゴシック"/>
                <a:cs typeface="Arial" charset="0"/>
              </a:rPr>
              <a:t>Cooperation or not unreasonably refuse to cooperate</a:t>
            </a:r>
          </a:p>
          <a:p>
            <a:pPr lvl="1">
              <a:spcBef>
                <a:spcPts val="592"/>
              </a:spcBef>
              <a:spcAft>
                <a:spcPts val="1185"/>
              </a:spcAft>
              <a:defRPr/>
            </a:pPr>
            <a:r>
              <a:rPr lang="en-US" sz="2200" dirty="0">
                <a:ea typeface="ＭＳ Ｐゴシック"/>
                <a:cs typeface="Arial" charset="0"/>
              </a:rPr>
              <a:t>+ humanitarian need, family unity or public interest</a:t>
            </a:r>
          </a:p>
          <a:p>
            <a:pPr>
              <a:spcBef>
                <a:spcPts val="592"/>
              </a:spcBef>
              <a:spcAft>
                <a:spcPts val="1185"/>
              </a:spcAft>
              <a:defRPr/>
            </a:pPr>
            <a:r>
              <a:rPr lang="en-US" sz="2640" u="sng" dirty="0">
                <a:ea typeface="ＭＳ Ｐゴシック"/>
                <a:cs typeface="Arial" charset="0"/>
              </a:rPr>
              <a:t>U.S</a:t>
            </a:r>
            <a:r>
              <a:rPr lang="en-US" sz="2640" u="sng" dirty="0">
                <a:ea typeface="ＭＳ Ｐゴシック"/>
                <a:cs typeface="Arial" charset="0"/>
              </a:rPr>
              <a:t>. citizenship</a:t>
            </a:r>
            <a:r>
              <a:rPr lang="en-US" sz="2640" dirty="0">
                <a:ea typeface="ＭＳ Ｐゴシック"/>
                <a:cs typeface="Arial" charset="0"/>
              </a:rPr>
              <a:t> </a:t>
            </a:r>
            <a:r>
              <a:rPr lang="en-US" sz="2640" dirty="0">
                <a:ea typeface="ＭＳ Ｐゴシック"/>
                <a:cs typeface="Arial" charset="0"/>
              </a:rPr>
              <a:t>after 5 </a:t>
            </a:r>
            <a:r>
              <a:rPr lang="en-US" sz="2640" dirty="0">
                <a:ea typeface="ＭＳ Ｐゴシック"/>
                <a:cs typeface="Arial" charset="0"/>
              </a:rPr>
              <a:t>years </a:t>
            </a:r>
            <a:r>
              <a:rPr lang="en-US" sz="2640" dirty="0">
                <a:ea typeface="ＭＳ Ｐゴシック"/>
                <a:cs typeface="Arial" charset="0"/>
              </a:rPr>
              <a:t>of lawful permanent residency+ </a:t>
            </a:r>
            <a:r>
              <a:rPr lang="en-US" sz="2640" dirty="0">
                <a:ea typeface="ＭＳ Ｐゴシック"/>
                <a:cs typeface="Arial" charset="0"/>
              </a:rPr>
              <a:t>proof of good moral </a:t>
            </a:r>
            <a:r>
              <a:rPr lang="en-US" sz="2640" dirty="0">
                <a:ea typeface="ＭＳ Ｐゴシック"/>
                <a:cs typeface="Arial" charset="0"/>
              </a:rPr>
              <a:t>character</a:t>
            </a:r>
          </a:p>
          <a:p>
            <a:pPr>
              <a:spcBef>
                <a:spcPts val="592"/>
              </a:spcBef>
              <a:spcAft>
                <a:spcPts val="1185"/>
              </a:spcAft>
              <a:defRPr/>
            </a:pPr>
            <a:endParaRPr lang="en-US" sz="2640" dirty="0">
              <a:ea typeface="ＭＳ Ｐゴシック"/>
              <a:cs typeface="Arial" charset="0"/>
            </a:endParaRPr>
          </a:p>
        </p:txBody>
      </p:sp>
      <p:sp>
        <p:nvSpPr>
          <p:cNvPr id="51204" name="Slide Number Placeholder 3"/>
          <p:cNvSpPr>
            <a:spLocks noGrp="1"/>
          </p:cNvSpPr>
          <p:nvPr>
            <p:ph type="sldNum" sz="quarter" idx="4294967295"/>
          </p:nvPr>
        </p:nvSpPr>
        <p:spPr>
          <a:xfrm>
            <a:off x="9052560" y="6903720"/>
            <a:ext cx="502920" cy="523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10">
                <a:solidFill>
                  <a:schemeClr val="bg1"/>
                </a:solidFill>
                <a:latin typeface="Arial Black" pitchFamily="34" charset="0"/>
                <a:ea typeface="MS PGothic" pitchFamily="34" charset="-128"/>
              </a:defRPr>
            </a:lvl1pPr>
            <a:lvl2pPr marL="817245" indent="-314325">
              <a:defRPr sz="1210">
                <a:solidFill>
                  <a:schemeClr val="bg1"/>
                </a:solidFill>
                <a:latin typeface="Arial Black" pitchFamily="34" charset="0"/>
                <a:ea typeface="MS PGothic" pitchFamily="34" charset="-128"/>
              </a:defRPr>
            </a:lvl2pPr>
            <a:lvl3pPr marL="1257300" indent="-251460">
              <a:defRPr sz="1210">
                <a:solidFill>
                  <a:schemeClr val="bg1"/>
                </a:solidFill>
                <a:latin typeface="Arial Black" pitchFamily="34" charset="0"/>
                <a:ea typeface="MS PGothic" pitchFamily="34" charset="-128"/>
              </a:defRPr>
            </a:lvl3pPr>
            <a:lvl4pPr marL="1760220" indent="-251460">
              <a:defRPr sz="1210">
                <a:solidFill>
                  <a:schemeClr val="bg1"/>
                </a:solidFill>
                <a:latin typeface="Arial Black" pitchFamily="34" charset="0"/>
                <a:ea typeface="MS PGothic" pitchFamily="34" charset="-128"/>
              </a:defRPr>
            </a:lvl4pPr>
            <a:lvl5pPr marL="2263140" indent="-251460">
              <a:defRPr sz="1210">
                <a:solidFill>
                  <a:schemeClr val="bg1"/>
                </a:solidFill>
                <a:latin typeface="Arial Black" pitchFamily="34" charset="0"/>
                <a:ea typeface="MS PGothic" pitchFamily="34" charset="-128"/>
              </a:defRPr>
            </a:lvl5pPr>
            <a:lvl6pPr marL="2766060" indent="-251460" algn="ctr" eaLnBrk="0" fontAlgn="base" hangingPunct="0">
              <a:spcBef>
                <a:spcPct val="0"/>
              </a:spcBef>
              <a:spcAft>
                <a:spcPct val="0"/>
              </a:spcAft>
              <a:defRPr sz="1210">
                <a:solidFill>
                  <a:schemeClr val="bg1"/>
                </a:solidFill>
                <a:latin typeface="Arial Black" pitchFamily="34" charset="0"/>
                <a:ea typeface="MS PGothic" pitchFamily="34" charset="-128"/>
              </a:defRPr>
            </a:lvl6pPr>
            <a:lvl7pPr marL="3268980" indent="-251460" algn="ctr" eaLnBrk="0" fontAlgn="base" hangingPunct="0">
              <a:spcBef>
                <a:spcPct val="0"/>
              </a:spcBef>
              <a:spcAft>
                <a:spcPct val="0"/>
              </a:spcAft>
              <a:defRPr sz="1210">
                <a:solidFill>
                  <a:schemeClr val="bg1"/>
                </a:solidFill>
                <a:latin typeface="Arial Black" pitchFamily="34" charset="0"/>
                <a:ea typeface="MS PGothic" pitchFamily="34" charset="-128"/>
              </a:defRPr>
            </a:lvl7pPr>
            <a:lvl8pPr marL="3771900" indent="-251460" algn="ctr" eaLnBrk="0" fontAlgn="base" hangingPunct="0">
              <a:spcBef>
                <a:spcPct val="0"/>
              </a:spcBef>
              <a:spcAft>
                <a:spcPct val="0"/>
              </a:spcAft>
              <a:defRPr sz="1210">
                <a:solidFill>
                  <a:schemeClr val="bg1"/>
                </a:solidFill>
                <a:latin typeface="Arial Black" pitchFamily="34" charset="0"/>
                <a:ea typeface="MS PGothic" pitchFamily="34" charset="-128"/>
              </a:defRPr>
            </a:lvl8pPr>
            <a:lvl9pPr marL="4274820" indent="-251460" algn="ctr" eaLnBrk="0" fontAlgn="base" hangingPunct="0">
              <a:spcBef>
                <a:spcPct val="0"/>
              </a:spcBef>
              <a:spcAft>
                <a:spcPct val="0"/>
              </a:spcAft>
              <a:defRPr sz="1210">
                <a:solidFill>
                  <a:schemeClr val="bg1"/>
                </a:solidFill>
                <a:latin typeface="Arial Black" pitchFamily="34" charset="0"/>
                <a:ea typeface="MS PGothic" pitchFamily="34" charset="-128"/>
              </a:defRPr>
            </a:lvl9pPr>
          </a:lstStyle>
          <a:p>
            <a:fld id="{F17046D0-5488-417F-A03A-433CC4C57CC8}" type="slidenum">
              <a:rPr lang="en-US" altLang="en-US" sz="990">
                <a:solidFill>
                  <a:schemeClr val="bg2"/>
                </a:solidFill>
                <a:latin typeface="Arial" pitchFamily="34" charset="0"/>
              </a:rPr>
              <a:pPr/>
              <a:t>68</a:t>
            </a:fld>
            <a:endParaRPr lang="en-US" altLang="en-US" sz="990">
              <a:solidFill>
                <a:schemeClr val="bg2"/>
              </a:solidFill>
              <a:latin typeface="Arial" pitchFamily="34" charset="0"/>
            </a:endParaRPr>
          </a:p>
        </p:txBody>
      </p:sp>
      <p:sp>
        <p:nvSpPr>
          <p:cNvPr id="6" name="Footer Placeholder 3"/>
          <p:cNvSpPr>
            <a:spLocks noGrp="1"/>
          </p:cNvSpPr>
          <p:nvPr>
            <p:ph type="ftr" sz="quarter" idx="11"/>
          </p:nvPr>
        </p:nvSpPr>
        <p:spPr>
          <a:xfrm>
            <a:off x="2849880" y="7106285"/>
            <a:ext cx="4358640" cy="401638"/>
          </a:xfrm>
        </p:spPr>
        <p:txBody>
          <a:bodyPr/>
          <a:lstStyle/>
          <a:p>
            <a:r>
              <a:rPr lang="en-US" smtClean="0"/>
              <a:t>National Immigrant Women's Advocacy Project at the American University Washington College of Law</a:t>
            </a:r>
            <a:endParaRPr lang="en-US" dirty="0"/>
          </a:p>
        </p:txBody>
      </p:sp>
    </p:spTree>
    <p:extLst>
      <p:ext uri="{BB962C8B-B14F-4D97-AF65-F5344CB8AC3E}">
        <p14:creationId xmlns:p14="http://schemas.microsoft.com/office/powerpoint/2010/main" val="371651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subTitle" idx="1"/>
          </p:nvPr>
        </p:nvSpPr>
        <p:spPr>
          <a:xfrm>
            <a:off x="480229" y="1237768"/>
            <a:ext cx="8801100" cy="2763520"/>
          </a:xfrm>
          <a:noFill/>
        </p:spPr>
        <p:txBody>
          <a:bodyPr/>
          <a:lstStyle/>
          <a:p>
            <a:r>
              <a:rPr lang="en-US" sz="4000" b="1" dirty="0">
                <a:solidFill>
                  <a:schemeClr val="tx1"/>
                </a:solidFill>
                <a:effectLst>
                  <a:outerShdw blurRad="38100" dist="38100" dir="2700000" algn="tl">
                    <a:srgbClr val="C0C0C0"/>
                  </a:outerShdw>
                </a:effectLst>
              </a:rPr>
              <a:t>How does law enforcement and prosecution benefit from the U visa?</a:t>
            </a:r>
            <a:endParaRPr lang="en-US" sz="4000" b="1" dirty="0">
              <a:solidFill>
                <a:schemeClr val="tx1"/>
              </a:solidFill>
              <a:latin typeface="Cambria" pitchFamily="18" charset="0"/>
            </a:endParaRPr>
          </a:p>
        </p:txBody>
      </p:sp>
      <p:pic>
        <p:nvPicPr>
          <p:cNvPr id="2051" name="Picture 3" descr="C:\Documents and Settings\psaintfort\Local Settings\Temporary Internet Files\Content.IE5\7E07U2CA\MC900336213[1].wmf"/>
          <p:cNvPicPr>
            <a:picLocks noChangeAspect="1" noChangeArrowheads="1"/>
          </p:cNvPicPr>
          <p:nvPr/>
        </p:nvPicPr>
        <p:blipFill>
          <a:blip r:embed="rId2" cstate="print"/>
          <a:srcRect/>
          <a:stretch>
            <a:fillRect/>
          </a:stretch>
        </p:blipFill>
        <p:spPr bwMode="auto">
          <a:xfrm>
            <a:off x="1761240" y="3052444"/>
            <a:ext cx="2308522" cy="2383536"/>
          </a:xfrm>
          <a:prstGeom prst="rect">
            <a:avLst/>
          </a:prstGeom>
          <a:noFill/>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334" y="3108648"/>
            <a:ext cx="2483893" cy="2327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22864" y="7028765"/>
            <a:ext cx="5816906"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a:xfrm>
            <a:off x="7166289" y="7236989"/>
            <a:ext cx="2346960" cy="413808"/>
          </a:xfrm>
        </p:spPr>
        <p:txBody>
          <a:bodyPr/>
          <a:lstStyle/>
          <a:p>
            <a:pPr>
              <a:defRPr/>
            </a:pPr>
            <a:fld id="{467BCD49-9957-4719-8A13-EC30D936773C}" type="slidenum">
              <a:rPr lang="en-US" altLang="en-US" smtClean="0">
                <a:solidFill>
                  <a:schemeClr val="bg1"/>
                </a:solidFill>
              </a:rPr>
              <a:pPr>
                <a:defRPr/>
              </a:pPr>
              <a:t>69</a:t>
            </a:fld>
            <a:endParaRPr lang="en-US" altLang="en-US" dirty="0">
              <a:solidFill>
                <a:schemeClr val="bg1"/>
              </a:solidFill>
            </a:endParaRPr>
          </a:p>
        </p:txBody>
      </p:sp>
    </p:spTree>
    <p:extLst>
      <p:ext uri="{BB962C8B-B14F-4D97-AF65-F5344CB8AC3E}">
        <p14:creationId xmlns:p14="http://schemas.microsoft.com/office/powerpoint/2010/main" val="12878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5217674"/>
          </a:xfrm>
        </p:spPr>
        <p:txBody>
          <a:bodyPr>
            <a:normAutofit/>
          </a:bodyPr>
          <a:lstStyle/>
          <a:p>
            <a:r>
              <a:rPr lang="en-US" dirty="0"/>
              <a:t>How Best Practices in Domestic Violence Investigations Promote Officer Safety</a:t>
            </a:r>
          </a:p>
        </p:txBody>
      </p:sp>
      <p:sp>
        <p:nvSpPr>
          <p:cNvPr id="4" name="Slide Number Placeholder 3"/>
          <p:cNvSpPr>
            <a:spLocks noGrp="1"/>
          </p:cNvSpPr>
          <p:nvPr>
            <p:ph type="sldNum" sz="quarter" idx="11"/>
          </p:nvPr>
        </p:nvSpPr>
        <p:spPr/>
        <p:txBody>
          <a:bodyPr/>
          <a:lstStyle/>
          <a:p>
            <a:pPr>
              <a:defRPr/>
            </a:pPr>
            <a:fld id="{8F5A0EED-C1AD-4EB0-B367-6F6A81C3FA8A}" type="slidenum">
              <a:rPr lang="en-US" altLang="en-US" smtClean="0"/>
              <a:pPr>
                <a:defRPr/>
              </a:pPr>
              <a:t>7</a:t>
            </a:fld>
            <a:endParaRPr lang="en-US" altLang="en-US" dirty="0"/>
          </a:p>
        </p:txBody>
      </p:sp>
    </p:spTree>
    <p:extLst>
      <p:ext uri="{BB962C8B-B14F-4D97-AF65-F5344CB8AC3E}">
        <p14:creationId xmlns:p14="http://schemas.microsoft.com/office/powerpoint/2010/main" val="2399629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txBox="1">
            <a:spLocks noGrp="1"/>
          </p:cNvSpPr>
          <p:nvPr/>
        </p:nvSpPr>
        <p:spPr bwMode="auto">
          <a:xfrm>
            <a:off x="7208520" y="7203864"/>
            <a:ext cx="2346960" cy="41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lstStyle>
            <a:lvl1pPr defTabSz="455613" eaLnBrk="0" hangingPunct="0">
              <a:defRPr sz="2800" u="sng">
                <a:solidFill>
                  <a:schemeClr val="bg1"/>
                </a:solidFill>
                <a:latin typeface="Times New Roman" pitchFamily="18" charset="0"/>
                <a:ea typeface="ＭＳ Ｐゴシック" pitchFamily="34" charset="-128"/>
              </a:defRPr>
            </a:lvl1pPr>
            <a:lvl2pPr marL="742950" indent="-285750" defTabSz="455613" eaLnBrk="0" hangingPunct="0">
              <a:defRPr sz="2800" u="sng">
                <a:solidFill>
                  <a:schemeClr val="bg1"/>
                </a:solidFill>
                <a:latin typeface="Times New Roman" pitchFamily="18" charset="0"/>
                <a:ea typeface="ＭＳ Ｐゴシック" pitchFamily="34" charset="-128"/>
              </a:defRPr>
            </a:lvl2pPr>
            <a:lvl3pPr marL="1143000" indent="-228600" defTabSz="455613" eaLnBrk="0" hangingPunct="0">
              <a:defRPr sz="2800" u="sng">
                <a:solidFill>
                  <a:schemeClr val="bg1"/>
                </a:solidFill>
                <a:latin typeface="Times New Roman" pitchFamily="18" charset="0"/>
                <a:ea typeface="ＭＳ Ｐゴシック" pitchFamily="34" charset="-128"/>
              </a:defRPr>
            </a:lvl3pPr>
            <a:lvl4pPr marL="1600200" indent="-228600" defTabSz="455613" eaLnBrk="0" hangingPunct="0">
              <a:defRPr sz="2800" u="sng">
                <a:solidFill>
                  <a:schemeClr val="bg1"/>
                </a:solidFill>
                <a:latin typeface="Times New Roman" pitchFamily="18" charset="0"/>
                <a:ea typeface="ＭＳ Ｐゴシック" pitchFamily="34" charset="-128"/>
              </a:defRPr>
            </a:lvl4pPr>
            <a:lvl5pPr marL="2057400" indent="-228600" defTabSz="455613" eaLnBrk="0" hangingPunct="0">
              <a:defRPr sz="2800" u="sng">
                <a:solidFill>
                  <a:schemeClr val="bg1"/>
                </a:solidFill>
                <a:latin typeface="Times New Roman" pitchFamily="18" charset="0"/>
                <a:ea typeface="ＭＳ Ｐゴシック" pitchFamily="34" charset="-128"/>
              </a:defRPr>
            </a:lvl5pPr>
            <a:lvl6pPr marL="2514600" indent="-228600" defTabSz="455613"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6pPr>
            <a:lvl7pPr marL="2971800" indent="-228600" defTabSz="455613"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7pPr>
            <a:lvl8pPr marL="3429000" indent="-228600" defTabSz="455613"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8pPr>
            <a:lvl9pPr marL="3886200" indent="-228600" defTabSz="455613"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9pPr>
          </a:lstStyle>
          <a:p>
            <a:pPr algn="r" eaLnBrk="1" hangingPunct="1">
              <a:buClrTx/>
              <a:buSzTx/>
              <a:buFontTx/>
              <a:buNone/>
            </a:pPr>
            <a:fld id="{B491C75E-15AC-4266-8FDA-8818FAEC3FA0}" type="slidenum">
              <a:rPr lang="en-US" sz="1200" u="none">
                <a:solidFill>
                  <a:srgbClr val="898989"/>
                </a:solidFill>
                <a:latin typeface="Arial" charset="0"/>
              </a:rPr>
              <a:pPr algn="r" eaLnBrk="1" hangingPunct="1">
                <a:buClrTx/>
                <a:buSzTx/>
                <a:buFontTx/>
                <a:buNone/>
              </a:pPr>
              <a:t>70</a:t>
            </a:fld>
            <a:endParaRPr lang="en-US" sz="1200" u="none" dirty="0">
              <a:solidFill>
                <a:srgbClr val="898989"/>
              </a:solidFill>
              <a:latin typeface="Arial" charset="0"/>
            </a:endParaRPr>
          </a:p>
        </p:txBody>
      </p:sp>
      <p:sp>
        <p:nvSpPr>
          <p:cNvPr id="2" name="Title 1"/>
          <p:cNvSpPr>
            <a:spLocks noGrp="1"/>
          </p:cNvSpPr>
          <p:nvPr>
            <p:ph type="title"/>
          </p:nvPr>
        </p:nvSpPr>
        <p:spPr>
          <a:xfrm>
            <a:off x="502920" y="453145"/>
            <a:ext cx="9052560" cy="1295400"/>
          </a:xfrm>
        </p:spPr>
        <p:txBody>
          <a:bodyPr>
            <a:normAutofit fontScale="90000"/>
          </a:bodyPr>
          <a:lstStyle/>
          <a:p>
            <a:r>
              <a:rPr lang="en-US" sz="5400" dirty="0">
                <a:solidFill>
                  <a:srgbClr val="C00000"/>
                </a:solidFill>
                <a:effectLst>
                  <a:outerShdw blurRad="38100" dist="38100" dir="2700000" algn="tl">
                    <a:srgbClr val="000000">
                      <a:alpha val="43137"/>
                    </a:srgbClr>
                  </a:outerShdw>
                </a:effectLst>
              </a:rPr>
              <a:t>U Visa Benefits to Law Enforcement and Prosecutors</a:t>
            </a:r>
            <a:br>
              <a:rPr lang="en-US" sz="5400" dirty="0">
                <a:solidFill>
                  <a:srgbClr val="C00000"/>
                </a:solidFill>
                <a:effectLst>
                  <a:outerShdw blurRad="38100" dist="38100" dir="2700000" algn="tl">
                    <a:srgbClr val="000000">
                      <a:alpha val="43137"/>
                    </a:srgbClr>
                  </a:outerShdw>
                </a:effectLst>
              </a:rPr>
            </a:br>
            <a:endParaRPr lang="en-US" dirty="0"/>
          </a:p>
        </p:txBody>
      </p:sp>
      <p:sp>
        <p:nvSpPr>
          <p:cNvPr id="38916" name="Rectangle 3"/>
          <p:cNvSpPr>
            <a:spLocks noGrp="1"/>
          </p:cNvSpPr>
          <p:nvPr>
            <p:ph idx="1"/>
          </p:nvPr>
        </p:nvSpPr>
        <p:spPr>
          <a:xfrm>
            <a:off x="502920" y="1592843"/>
            <a:ext cx="9052560" cy="5008880"/>
          </a:xfrm>
        </p:spPr>
        <p:txBody>
          <a:bodyPr lIns="101846" tIns="50923" rIns="101846" bIns="50923">
            <a:normAutofit/>
          </a:bodyPr>
          <a:lstStyle/>
          <a:p>
            <a:pPr marL="424410" indent="-424410" defTabSz="565882">
              <a:spcBef>
                <a:spcPts val="0"/>
              </a:spcBef>
              <a:buNone/>
            </a:pPr>
            <a:endParaRPr lang="en-US" sz="1100" dirty="0">
              <a:latin typeface="Cambria" pitchFamily="18" charset="0"/>
            </a:endParaRPr>
          </a:p>
          <a:p>
            <a:pPr marL="424410" indent="-424410" defTabSz="565882"/>
            <a:r>
              <a:rPr lang="en-US" sz="2500" dirty="0">
                <a:latin typeface="Cambria" pitchFamily="18" charset="0"/>
              </a:rPr>
              <a:t>Encourages victims to report crimes</a:t>
            </a:r>
          </a:p>
          <a:p>
            <a:pPr marL="424410" indent="-424410" defTabSz="565882"/>
            <a:r>
              <a:rPr lang="en-US" sz="2500" dirty="0">
                <a:latin typeface="Cambria" pitchFamily="18" charset="0"/>
              </a:rPr>
              <a:t>Improves investigation and prosecution of violent crimes</a:t>
            </a:r>
          </a:p>
          <a:p>
            <a:pPr marL="424410" indent="-424410" defTabSz="565882"/>
            <a:r>
              <a:rPr lang="en-US" sz="2500" dirty="0">
                <a:latin typeface="Cambria" pitchFamily="18" charset="0"/>
              </a:rPr>
              <a:t>Increases potential to convict most dangerous criminals </a:t>
            </a:r>
          </a:p>
          <a:p>
            <a:pPr marL="424410" indent="-424410" defTabSz="565882"/>
            <a:r>
              <a:rPr lang="en-US" sz="2500" dirty="0">
                <a:latin typeface="Cambria" pitchFamily="18" charset="0"/>
              </a:rPr>
              <a:t>Demonstrates commitment to protecting immigrant community members </a:t>
            </a:r>
          </a:p>
          <a:p>
            <a:pPr marL="424410" indent="-424410" defTabSz="565882"/>
            <a:r>
              <a:rPr lang="en-US" sz="2500" dirty="0">
                <a:latin typeface="Cambria" pitchFamily="18" charset="0"/>
              </a:rPr>
              <a:t>Enhanced immigrant community involvement</a:t>
            </a:r>
          </a:p>
          <a:p>
            <a:pPr marL="424410" indent="-424410" defTabSz="565882"/>
            <a:r>
              <a:rPr lang="en-US" sz="2500" dirty="0">
                <a:latin typeface="Cambria" pitchFamily="18" charset="0"/>
              </a:rPr>
              <a:t>Makes it easier to identify victim witnesses</a:t>
            </a:r>
          </a:p>
          <a:p>
            <a:pPr marL="424410" indent="-424410" defTabSz="565882"/>
            <a:r>
              <a:rPr lang="en-US" sz="2500" dirty="0">
                <a:latin typeface="Cambria" pitchFamily="18" charset="0"/>
              </a:rPr>
              <a:t>Reduces repeat calls and recanting victims</a:t>
            </a:r>
          </a:p>
          <a:p>
            <a:pPr marL="424410" indent="-424410" defTabSz="565882"/>
            <a:r>
              <a:rPr lang="en-US" sz="2500" dirty="0">
                <a:latin typeface="Cambria" pitchFamily="18" charset="0"/>
              </a:rPr>
              <a:t>Fosters community policing partnerships</a:t>
            </a:r>
          </a:p>
          <a:p>
            <a:pPr marL="424410" indent="-424410" defTabSz="565882"/>
            <a:r>
              <a:rPr lang="en-US" sz="2500" dirty="0">
                <a:latin typeface="Cambria" pitchFamily="18" charset="0"/>
              </a:rPr>
              <a:t>Enhances Officer and Community Safety</a:t>
            </a:r>
          </a:p>
        </p:txBody>
      </p:sp>
      <p:sp>
        <p:nvSpPr>
          <p:cNvPr id="38917" name="Slide Number Placeholder 3"/>
          <p:cNvSpPr txBox="1">
            <a:spLocks noGrp="1"/>
          </p:cNvSpPr>
          <p:nvPr/>
        </p:nvSpPr>
        <p:spPr bwMode="auto">
          <a:xfrm>
            <a:off x="7208520" y="7203864"/>
            <a:ext cx="2346960" cy="41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lstStyle>
            <a:lvl1pPr defTabSz="455613" eaLnBrk="0" hangingPunct="0">
              <a:defRPr sz="2800" u="sng">
                <a:solidFill>
                  <a:schemeClr val="bg1"/>
                </a:solidFill>
                <a:latin typeface="Times New Roman" pitchFamily="18" charset="0"/>
                <a:ea typeface="ＭＳ Ｐゴシック" pitchFamily="34" charset="-128"/>
              </a:defRPr>
            </a:lvl1pPr>
            <a:lvl2pPr marL="742950" indent="-285750" defTabSz="455613" eaLnBrk="0" hangingPunct="0">
              <a:defRPr sz="2800" u="sng">
                <a:solidFill>
                  <a:schemeClr val="bg1"/>
                </a:solidFill>
                <a:latin typeface="Times New Roman" pitchFamily="18" charset="0"/>
                <a:ea typeface="ＭＳ Ｐゴシック" pitchFamily="34" charset="-128"/>
              </a:defRPr>
            </a:lvl2pPr>
            <a:lvl3pPr marL="1143000" indent="-228600" defTabSz="455613" eaLnBrk="0" hangingPunct="0">
              <a:defRPr sz="2800" u="sng">
                <a:solidFill>
                  <a:schemeClr val="bg1"/>
                </a:solidFill>
                <a:latin typeface="Times New Roman" pitchFamily="18" charset="0"/>
                <a:ea typeface="ＭＳ Ｐゴシック" pitchFamily="34" charset="-128"/>
              </a:defRPr>
            </a:lvl3pPr>
            <a:lvl4pPr marL="1600200" indent="-228600" defTabSz="455613" eaLnBrk="0" hangingPunct="0">
              <a:defRPr sz="2800" u="sng">
                <a:solidFill>
                  <a:schemeClr val="bg1"/>
                </a:solidFill>
                <a:latin typeface="Times New Roman" pitchFamily="18" charset="0"/>
                <a:ea typeface="ＭＳ Ｐゴシック" pitchFamily="34" charset="-128"/>
              </a:defRPr>
            </a:lvl4pPr>
            <a:lvl5pPr marL="2057400" indent="-228600" defTabSz="455613" eaLnBrk="0" hangingPunct="0">
              <a:defRPr sz="2800" u="sng">
                <a:solidFill>
                  <a:schemeClr val="bg1"/>
                </a:solidFill>
                <a:latin typeface="Times New Roman" pitchFamily="18" charset="0"/>
                <a:ea typeface="ＭＳ Ｐゴシック" pitchFamily="34" charset="-128"/>
              </a:defRPr>
            </a:lvl5pPr>
            <a:lvl6pPr marL="2514600" indent="-228600" defTabSz="455613"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6pPr>
            <a:lvl7pPr marL="2971800" indent="-228600" defTabSz="455613"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7pPr>
            <a:lvl8pPr marL="3429000" indent="-228600" defTabSz="455613"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8pPr>
            <a:lvl9pPr marL="3886200" indent="-228600" defTabSz="455613"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9pPr>
          </a:lstStyle>
          <a:p>
            <a:pPr algn="r" eaLnBrk="1" hangingPunct="1">
              <a:buClrTx/>
              <a:buSzTx/>
              <a:buFontTx/>
              <a:buNone/>
            </a:pPr>
            <a:fld id="{B6E3FA69-27AE-4119-B9B2-E5833DF11D95}" type="slidenum">
              <a:rPr lang="en-US" sz="1200" u="none">
                <a:solidFill>
                  <a:srgbClr val="898989"/>
                </a:solidFill>
                <a:latin typeface="Arial" charset="0"/>
              </a:rPr>
              <a:pPr algn="r" eaLnBrk="1" hangingPunct="1">
                <a:buClrTx/>
                <a:buSzTx/>
                <a:buFontTx/>
                <a:buNone/>
              </a:pPr>
              <a:t>70</a:t>
            </a:fld>
            <a:endParaRPr lang="en-US" sz="1200" u="none" dirty="0">
              <a:solidFill>
                <a:srgbClr val="898989"/>
              </a:solidFill>
              <a:latin typeface="Arial" charset="0"/>
            </a:endParaRPr>
          </a:p>
        </p:txBody>
      </p:sp>
      <p:sp>
        <p:nvSpPr>
          <p:cNvPr id="3" name="TextBox 2"/>
          <p:cNvSpPr txBox="1"/>
          <p:nvPr/>
        </p:nvSpPr>
        <p:spPr>
          <a:xfrm>
            <a:off x="2478797" y="7105885"/>
            <a:ext cx="5673687"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70</a:t>
            </a:fld>
            <a:endParaRPr lang="en-US" altLang="en-US" dirty="0">
              <a:solidFill>
                <a:schemeClr val="bg1"/>
              </a:solidFill>
            </a:endParaRPr>
          </a:p>
        </p:txBody>
      </p:sp>
    </p:spTree>
    <p:extLst>
      <p:ext uri="{BB962C8B-B14F-4D97-AF65-F5344CB8AC3E}">
        <p14:creationId xmlns:p14="http://schemas.microsoft.com/office/powerpoint/2010/main" val="14556261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Prosecution Specific Issues</a:t>
            </a:r>
          </a:p>
        </p:txBody>
      </p:sp>
      <p:sp>
        <p:nvSpPr>
          <p:cNvPr id="6" name="Subtitle 5">
            <a:extLst>
              <a:ext uri="{FF2B5EF4-FFF2-40B4-BE49-F238E27FC236}">
                <a16:creationId xmlns:a16="http://schemas.microsoft.com/office/drawing/2014/main" id="{F0646450-6DD1-49FF-B1A7-C2558B083F89}"/>
              </a:ext>
            </a:extLst>
          </p:cNvPr>
          <p:cNvSpPr>
            <a:spLocks noGrp="1"/>
          </p:cNvSpPr>
          <p:nvPr>
            <p:ph type="subTitle"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71</a:t>
            </a:fld>
            <a:endParaRPr lang="en-US" altLang="en-US" dirty="0">
              <a:solidFill>
                <a:schemeClr val="bg1"/>
              </a:solidFill>
            </a:endParaRPr>
          </a:p>
        </p:txBody>
      </p:sp>
      <p:sp>
        <p:nvSpPr>
          <p:cNvPr id="4" name="TextBox 3"/>
          <p:cNvSpPr txBox="1"/>
          <p:nvPr/>
        </p:nvSpPr>
        <p:spPr>
          <a:xfrm>
            <a:off x="2368630" y="7194016"/>
            <a:ext cx="5982159"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6918479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5" y="473451"/>
            <a:ext cx="9147175" cy="1228298"/>
          </a:xfrm>
        </p:spPr>
        <p:txBody>
          <a:bodyPr>
            <a:normAutofit/>
          </a:bodyPr>
          <a:lstStyle/>
          <a:p>
            <a:pPr algn="ctr"/>
            <a:r>
              <a:rPr lang="en-US" sz="5400" dirty="0"/>
              <a:t>Discovery</a:t>
            </a:r>
          </a:p>
        </p:txBody>
      </p:sp>
      <p:sp>
        <p:nvSpPr>
          <p:cNvPr id="3" name="Content Placeholder 2"/>
          <p:cNvSpPr>
            <a:spLocks noGrp="1"/>
          </p:cNvSpPr>
          <p:nvPr>
            <p:ph idx="1"/>
          </p:nvPr>
        </p:nvSpPr>
        <p:spPr>
          <a:xfrm>
            <a:off x="414864" y="1834316"/>
            <a:ext cx="9147175" cy="4806834"/>
          </a:xfrm>
        </p:spPr>
        <p:txBody>
          <a:bodyPr>
            <a:normAutofit/>
          </a:bodyPr>
          <a:lstStyle/>
          <a:p>
            <a:r>
              <a:rPr lang="en-US" sz="3200" dirty="0"/>
              <a:t>Must provide defense with any materials within the state’s control that may effect the credibility of any witness or that goes to any witnesses motive to lie or bias</a:t>
            </a:r>
          </a:p>
          <a:p>
            <a:pPr marL="122244" indent="0">
              <a:buNone/>
            </a:pPr>
            <a:endParaRPr lang="en-US" sz="1000" dirty="0"/>
          </a:p>
          <a:p>
            <a:pPr marL="952333" lvl="1" indent="-514290">
              <a:buFont typeface="+mj-lt"/>
              <a:buAutoNum type="arabicPeriod"/>
            </a:pPr>
            <a:r>
              <a:rPr lang="en-US" sz="3200" dirty="0"/>
              <a:t>Is it within the State’s control?</a:t>
            </a:r>
          </a:p>
          <a:p>
            <a:pPr marL="702906" lvl="2" indent="0">
              <a:buNone/>
            </a:pPr>
            <a:endParaRPr lang="en-US" sz="900" dirty="0"/>
          </a:p>
          <a:p>
            <a:pPr marL="952333" lvl="1" indent="-514290">
              <a:buFont typeface="+mj-lt"/>
              <a:buAutoNum type="arabicPeriod"/>
            </a:pPr>
            <a:r>
              <a:rPr lang="en-US" sz="3200" dirty="0"/>
              <a:t>Does it go to the witness’ credibility, bias, or motive to lie?</a:t>
            </a:r>
          </a:p>
        </p:txBody>
      </p:sp>
      <p:sp>
        <p:nvSpPr>
          <p:cNvPr id="4" name="TextBox 3"/>
          <p:cNvSpPr txBox="1"/>
          <p:nvPr/>
        </p:nvSpPr>
        <p:spPr>
          <a:xfrm>
            <a:off x="2633035" y="7105885"/>
            <a:ext cx="544233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72</a:t>
            </a:fld>
            <a:endParaRPr lang="en-US" altLang="en-US" dirty="0">
              <a:solidFill>
                <a:schemeClr val="bg1"/>
              </a:solidFill>
            </a:endParaRPr>
          </a:p>
        </p:txBody>
      </p:sp>
    </p:spTree>
    <p:extLst>
      <p:ext uri="{BB962C8B-B14F-4D97-AF65-F5344CB8AC3E}">
        <p14:creationId xmlns:p14="http://schemas.microsoft.com/office/powerpoint/2010/main" val="4996723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324" y="1048947"/>
            <a:ext cx="9147175" cy="4586030"/>
          </a:xfrm>
        </p:spPr>
        <p:txBody>
          <a:bodyPr/>
          <a:lstStyle/>
          <a:p>
            <a:r>
              <a:rPr lang="en-US" dirty="0"/>
              <a:t>#1 Concern:</a:t>
            </a:r>
            <a:br>
              <a:rPr lang="en-US" dirty="0"/>
            </a:br>
            <a:r>
              <a:rPr lang="en-US" dirty="0"/>
              <a:t/>
            </a:r>
            <a:br>
              <a:rPr lang="en-US" dirty="0"/>
            </a:br>
            <a:r>
              <a:rPr lang="en-US" dirty="0"/>
              <a:t>Explicit or implicit accusation that the victim is lying to stay in the country</a:t>
            </a:r>
          </a:p>
        </p:txBody>
      </p:sp>
      <p:sp>
        <p:nvSpPr>
          <p:cNvPr id="3" name="TextBox 2"/>
          <p:cNvSpPr txBox="1"/>
          <p:nvPr/>
        </p:nvSpPr>
        <p:spPr>
          <a:xfrm>
            <a:off x="2622018" y="7028765"/>
            <a:ext cx="526606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8F5A0EED-C1AD-4EB0-B367-6F6A81C3FA8A}" type="slidenum">
              <a:rPr lang="en-US" altLang="en-US" smtClean="0"/>
              <a:pPr>
                <a:defRPr/>
              </a:pPr>
              <a:t>73</a:t>
            </a:fld>
            <a:endParaRPr lang="en-US" altLang="en-US" dirty="0"/>
          </a:p>
        </p:txBody>
      </p:sp>
    </p:spTree>
    <p:extLst>
      <p:ext uri="{BB962C8B-B14F-4D97-AF65-F5344CB8AC3E}">
        <p14:creationId xmlns:p14="http://schemas.microsoft.com/office/powerpoint/2010/main" val="16376540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099" y="536514"/>
            <a:ext cx="9147175" cy="1228298"/>
          </a:xfrm>
        </p:spPr>
        <p:txBody>
          <a:bodyPr>
            <a:normAutofit/>
          </a:bodyPr>
          <a:lstStyle/>
          <a:p>
            <a:pPr algn="ctr"/>
            <a:r>
              <a:rPr lang="en-US" sz="5400" dirty="0"/>
              <a:t>Cross-Examination</a:t>
            </a:r>
          </a:p>
        </p:txBody>
      </p:sp>
      <p:sp>
        <p:nvSpPr>
          <p:cNvPr id="3" name="Content Placeholder 2"/>
          <p:cNvSpPr>
            <a:spLocks noGrp="1"/>
          </p:cNvSpPr>
          <p:nvPr>
            <p:ph idx="1"/>
          </p:nvPr>
        </p:nvSpPr>
        <p:spPr>
          <a:xfrm>
            <a:off x="351802" y="1913144"/>
            <a:ext cx="9147175" cy="4806834"/>
          </a:xfrm>
        </p:spPr>
        <p:txBody>
          <a:bodyPr>
            <a:normAutofit/>
          </a:bodyPr>
          <a:lstStyle/>
          <a:p>
            <a:r>
              <a:rPr lang="en-US" sz="3600" dirty="0"/>
              <a:t>It goes to the witness’ credibility, bias, or motive to lie – they can be asked about it.</a:t>
            </a:r>
          </a:p>
          <a:p>
            <a:pPr lvl="1"/>
            <a:r>
              <a:rPr lang="en-US" sz="3200" dirty="0"/>
              <a:t>Discuss during </a:t>
            </a:r>
            <a:r>
              <a:rPr lang="en-US" sz="3200" i="1" dirty="0" err="1"/>
              <a:t>voir</a:t>
            </a:r>
            <a:r>
              <a:rPr lang="en-US" sz="3200" i="1" dirty="0"/>
              <a:t> dire</a:t>
            </a:r>
          </a:p>
          <a:p>
            <a:pPr lvl="1"/>
            <a:r>
              <a:rPr lang="en-US" sz="3200" dirty="0"/>
              <a:t>Identify jurors with anti-immigrant attitudes and get them off the jury</a:t>
            </a:r>
          </a:p>
          <a:p>
            <a:pPr lvl="1"/>
            <a:r>
              <a:rPr lang="en-US" sz="3200" dirty="0"/>
              <a:t>Prepare victim for cross-examination</a:t>
            </a:r>
          </a:p>
        </p:txBody>
      </p:sp>
      <p:sp>
        <p:nvSpPr>
          <p:cNvPr id="4" name="TextBox 3"/>
          <p:cNvSpPr txBox="1"/>
          <p:nvPr/>
        </p:nvSpPr>
        <p:spPr>
          <a:xfrm>
            <a:off x="2699133" y="7105880"/>
            <a:ext cx="550843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74</a:t>
            </a:fld>
            <a:endParaRPr lang="en-US" altLang="en-US" dirty="0">
              <a:solidFill>
                <a:schemeClr val="bg1"/>
              </a:solidFill>
            </a:endParaRPr>
          </a:p>
        </p:txBody>
      </p:sp>
    </p:spTree>
    <p:extLst>
      <p:ext uri="{BB962C8B-B14F-4D97-AF65-F5344CB8AC3E}">
        <p14:creationId xmlns:p14="http://schemas.microsoft.com/office/powerpoint/2010/main" val="1657753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587" y="0"/>
            <a:ext cx="9052560" cy="1295400"/>
          </a:xfrm>
        </p:spPr>
        <p:txBody>
          <a:bodyPr>
            <a:normAutofit/>
          </a:bodyPr>
          <a:lstStyle/>
          <a:p>
            <a:r>
              <a:rPr lang="en-US" dirty="0"/>
              <a:t>Rebuttal Testimony</a:t>
            </a:r>
          </a:p>
        </p:txBody>
      </p:sp>
      <p:sp>
        <p:nvSpPr>
          <p:cNvPr id="3" name="Content Placeholder 2"/>
          <p:cNvSpPr>
            <a:spLocks noGrp="1"/>
          </p:cNvSpPr>
          <p:nvPr>
            <p:ph idx="1"/>
          </p:nvPr>
        </p:nvSpPr>
        <p:spPr>
          <a:xfrm>
            <a:off x="333587" y="1295400"/>
            <a:ext cx="9052560" cy="5008880"/>
          </a:xfrm>
        </p:spPr>
        <p:txBody>
          <a:bodyPr/>
          <a:lstStyle/>
          <a:p>
            <a:r>
              <a:rPr lang="en-US" dirty="0"/>
              <a:t>Once the defendant has alleged that the victim has a motive to lie, the prosecution can introduce the victim’s prior consistent statements about the charged crime</a:t>
            </a:r>
          </a:p>
          <a:p>
            <a:r>
              <a:rPr lang="en-US" dirty="0"/>
              <a:t>Door to this testimony call be opened at any time, but is likely done during cross-examination</a:t>
            </a:r>
          </a:p>
        </p:txBody>
      </p:sp>
      <p:sp>
        <p:nvSpPr>
          <p:cNvPr id="4" name="Footer Placeholder 3"/>
          <p:cNvSpPr>
            <a:spLocks noGrp="1"/>
          </p:cNvSpPr>
          <p:nvPr>
            <p:ph type="ftr" sz="quarter" idx="10"/>
          </p:nvPr>
        </p:nvSpPr>
        <p:spPr/>
        <p:txBody>
          <a:bodyPr/>
          <a:lstStyle/>
          <a:p>
            <a:pPr>
              <a:defRPr/>
            </a:pPr>
            <a:r>
              <a:rPr lang="en-US"/>
              <a:t>National Immigrant Women's Advocacy Project at the American University Washington College of Law</a:t>
            </a:r>
          </a:p>
        </p:txBody>
      </p:sp>
    </p:spTree>
    <p:extLst>
      <p:ext uri="{BB962C8B-B14F-4D97-AF65-F5344CB8AC3E}">
        <p14:creationId xmlns:p14="http://schemas.microsoft.com/office/powerpoint/2010/main" val="32552772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Prior Consistent Statements</a:t>
            </a:r>
          </a:p>
        </p:txBody>
      </p:sp>
      <p:sp>
        <p:nvSpPr>
          <p:cNvPr id="3" name="Content Placeholder 2"/>
          <p:cNvSpPr>
            <a:spLocks noGrp="1"/>
          </p:cNvSpPr>
          <p:nvPr>
            <p:ph idx="1"/>
          </p:nvPr>
        </p:nvSpPr>
        <p:spPr/>
        <p:txBody>
          <a:bodyPr/>
          <a:lstStyle/>
          <a:p>
            <a:r>
              <a:rPr lang="en-US" dirty="0"/>
              <a:t>Non-Hearsay</a:t>
            </a:r>
          </a:p>
          <a:p>
            <a:r>
              <a:rPr lang="en-US" dirty="0"/>
              <a:t>Not subject to </a:t>
            </a:r>
            <a:r>
              <a:rPr lang="en-US" i="1" dirty="0"/>
              <a:t>Crawford</a:t>
            </a:r>
            <a:endParaRPr lang="en-US" dirty="0"/>
          </a:p>
          <a:p>
            <a:r>
              <a:rPr lang="en-US" dirty="0"/>
              <a:t>Any consistent statement </a:t>
            </a:r>
          </a:p>
          <a:p>
            <a:pPr lvl="1"/>
            <a:r>
              <a:rPr lang="en-US" sz="3200" dirty="0"/>
              <a:t>offered to rebut an express or implied charge that the declarant recently fabricated it or acted from a recent improper influence or motive in so testifying</a:t>
            </a:r>
          </a:p>
          <a:p>
            <a:pPr lvl="1"/>
            <a:r>
              <a:rPr lang="en-US" sz="3200" dirty="0"/>
              <a:t>to rehabilitate the declarant's credibility as a witness when attacked on another ground</a:t>
            </a:r>
            <a:endParaRPr lang="en-US" b="1" dirty="0"/>
          </a:p>
        </p:txBody>
      </p:sp>
      <p:sp>
        <p:nvSpPr>
          <p:cNvPr id="4" name="Footer Placeholder 3"/>
          <p:cNvSpPr>
            <a:spLocks noGrp="1"/>
          </p:cNvSpPr>
          <p:nvPr>
            <p:ph type="ftr" sz="quarter" idx="10"/>
          </p:nvPr>
        </p:nvSpPr>
        <p:spPr/>
        <p:txBody>
          <a:bodyPr/>
          <a:lstStyle/>
          <a:p>
            <a:pPr>
              <a:defRPr/>
            </a:pPr>
            <a:r>
              <a:rPr lang="en-US"/>
              <a:t>National Immigrant Women's Advocacy Project at the American University Washington College of Law</a:t>
            </a:r>
          </a:p>
        </p:txBody>
      </p:sp>
    </p:spTree>
    <p:extLst>
      <p:ext uri="{BB962C8B-B14F-4D97-AF65-F5344CB8AC3E}">
        <p14:creationId xmlns:p14="http://schemas.microsoft.com/office/powerpoint/2010/main" val="3167424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Introducing Statements</a:t>
            </a:r>
          </a:p>
        </p:txBody>
      </p:sp>
      <p:sp>
        <p:nvSpPr>
          <p:cNvPr id="3" name="Content Placeholder 2"/>
          <p:cNvSpPr>
            <a:spLocks noGrp="1"/>
          </p:cNvSpPr>
          <p:nvPr>
            <p:ph idx="1"/>
          </p:nvPr>
        </p:nvSpPr>
        <p:spPr/>
        <p:txBody>
          <a:bodyPr/>
          <a:lstStyle/>
          <a:p>
            <a:r>
              <a:rPr lang="en-US" sz="3200" dirty="0"/>
              <a:t>Establish timeline of when victim was told about U Visa and statement made prior to that time</a:t>
            </a:r>
          </a:p>
        </p:txBody>
      </p:sp>
      <p:sp>
        <p:nvSpPr>
          <p:cNvPr id="5" name="Right Arrow Callout 4"/>
          <p:cNvSpPr/>
          <p:nvPr/>
        </p:nvSpPr>
        <p:spPr>
          <a:xfrm>
            <a:off x="171474" y="2913733"/>
            <a:ext cx="4190560" cy="2137541"/>
          </a:xfrm>
          <a:prstGeom prst="rightArrowCallout">
            <a:avLst>
              <a:gd name="adj1" fmla="val 25000"/>
              <a:gd name="adj2" fmla="val 35577"/>
              <a:gd name="adj3" fmla="val 54808"/>
              <a:gd name="adj4" fmla="val 64977"/>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2000" dirty="0">
                <a:solidFill>
                  <a:prstClr val="white"/>
                </a:solidFill>
              </a:rPr>
              <a:t>Victim statements including 911 call and statements to first responders, friends, family, and advocate</a:t>
            </a:r>
          </a:p>
        </p:txBody>
      </p:sp>
      <p:sp>
        <p:nvSpPr>
          <p:cNvPr id="6" name="Explosion 1 5"/>
          <p:cNvSpPr/>
          <p:nvPr/>
        </p:nvSpPr>
        <p:spPr>
          <a:xfrm>
            <a:off x="4443207" y="2696130"/>
            <a:ext cx="2455075" cy="2454999"/>
          </a:xfrm>
          <a:prstGeom prst="irregularSeal1">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dirty="0">
                <a:solidFill>
                  <a:schemeClr val="tx2">
                    <a:lumMod val="50000"/>
                  </a:schemeClr>
                </a:solidFill>
              </a:rPr>
              <a:t>Motive to Lie </a:t>
            </a:r>
          </a:p>
        </p:txBody>
      </p:sp>
      <p:sp>
        <p:nvSpPr>
          <p:cNvPr id="11" name="Curved Left Arrow 10"/>
          <p:cNvSpPr/>
          <p:nvPr/>
        </p:nvSpPr>
        <p:spPr>
          <a:xfrm>
            <a:off x="7456966" y="2767263"/>
            <a:ext cx="2509333" cy="3850104"/>
          </a:xfrm>
          <a:prstGeom prst="curvedLeftArrow">
            <a:avLst/>
          </a:prstGeom>
          <a:gradFill>
            <a:gsLst>
              <a:gs pos="0">
                <a:schemeClr val="accent1">
                  <a:shade val="51000"/>
                  <a:satMod val="130000"/>
                </a:schemeClr>
              </a:gs>
              <a:gs pos="33000">
                <a:schemeClr val="accent1">
                  <a:shade val="93000"/>
                  <a:satMod val="130000"/>
                </a:schemeClr>
              </a:gs>
              <a:gs pos="100000">
                <a:schemeClr val="accent1">
                  <a:shade val="94000"/>
                  <a:satMod val="135000"/>
                </a:schemeClr>
              </a:gs>
            </a:gsLst>
          </a:gra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US" dirty="0">
              <a:solidFill>
                <a:prstClr val="black"/>
              </a:solidFill>
            </a:endParaRPr>
          </a:p>
        </p:txBody>
      </p:sp>
      <p:sp>
        <p:nvSpPr>
          <p:cNvPr id="13" name="Bent Arrow 12"/>
          <p:cNvSpPr/>
          <p:nvPr/>
        </p:nvSpPr>
        <p:spPr>
          <a:xfrm rot="16200000">
            <a:off x="3611895" y="2894432"/>
            <a:ext cx="927889" cy="5848640"/>
          </a:xfrm>
          <a:prstGeom prst="bentArrow">
            <a:avLst>
              <a:gd name="adj1" fmla="val 25000"/>
              <a:gd name="adj2" fmla="val 26087"/>
              <a:gd name="adj3" fmla="val 48913"/>
              <a:gd name="adj4" fmla="val 13315"/>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n-US">
              <a:solidFill>
                <a:prstClr val="black"/>
              </a:solidFill>
            </a:endParaRPr>
          </a:p>
        </p:txBody>
      </p:sp>
      <p:sp>
        <p:nvSpPr>
          <p:cNvPr id="14" name="TextBox 13"/>
          <p:cNvSpPr txBox="1"/>
          <p:nvPr/>
        </p:nvSpPr>
        <p:spPr>
          <a:xfrm>
            <a:off x="6947217" y="3594145"/>
            <a:ext cx="2518568" cy="1754316"/>
          </a:xfrm>
          <a:prstGeom prst="rect">
            <a:avLst/>
          </a:prstGeom>
          <a:noFill/>
        </p:spPr>
        <p:txBody>
          <a:bodyPr wrap="square" lIns="91429" tIns="45715" rIns="91429" bIns="45715" rtlCol="0">
            <a:spAutoFit/>
          </a:bodyPr>
          <a:lstStyle/>
          <a:p>
            <a:r>
              <a:rPr lang="en-US" dirty="0">
                <a:solidFill>
                  <a:prstClr val="black"/>
                </a:solidFill>
              </a:rPr>
              <a:t>Rebut charge that victim is lying to get U Visa</a:t>
            </a:r>
          </a:p>
        </p:txBody>
      </p:sp>
      <p:sp>
        <p:nvSpPr>
          <p:cNvPr id="15" name="TextBox 14"/>
          <p:cNvSpPr txBox="1"/>
          <p:nvPr/>
        </p:nvSpPr>
        <p:spPr>
          <a:xfrm>
            <a:off x="2676521" y="5310924"/>
            <a:ext cx="3531714" cy="507821"/>
          </a:xfrm>
          <a:prstGeom prst="rect">
            <a:avLst/>
          </a:prstGeom>
          <a:noFill/>
        </p:spPr>
        <p:txBody>
          <a:bodyPr wrap="none" lIns="91429" tIns="45715" rIns="91429" bIns="45715" rtlCol="0">
            <a:spAutoFit/>
          </a:bodyPr>
          <a:lstStyle/>
          <a:p>
            <a:r>
              <a:rPr lang="en-US" dirty="0">
                <a:solidFill>
                  <a:prstClr val="black"/>
                </a:solidFill>
              </a:rPr>
              <a:t>Use these statements</a:t>
            </a:r>
          </a:p>
        </p:txBody>
      </p:sp>
    </p:spTree>
    <p:extLst>
      <p:ext uri="{BB962C8B-B14F-4D97-AF65-F5344CB8AC3E}">
        <p14:creationId xmlns:p14="http://schemas.microsoft.com/office/powerpoint/2010/main" val="16716763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t>Prior Consistent Statements</a:t>
            </a:r>
          </a:p>
        </p:txBody>
      </p:sp>
      <p:sp>
        <p:nvSpPr>
          <p:cNvPr id="3" name="Content Placeholder 2"/>
          <p:cNvSpPr>
            <a:spLocks noGrp="1"/>
          </p:cNvSpPr>
          <p:nvPr>
            <p:ph idx="1"/>
          </p:nvPr>
        </p:nvSpPr>
        <p:spPr/>
        <p:txBody>
          <a:bodyPr>
            <a:normAutofit/>
          </a:bodyPr>
          <a:lstStyle/>
          <a:p>
            <a:pPr marL="122244" indent="0">
              <a:buNone/>
            </a:pPr>
            <a:r>
              <a:rPr lang="en-US" sz="2900" b="1" dirty="0"/>
              <a:t>Not hearsay if the victim testifies, it is consistent with the victim’s testimony, and is </a:t>
            </a:r>
          </a:p>
          <a:p>
            <a:pPr marL="988145" lvl="3" indent="0">
              <a:buNone/>
            </a:pPr>
            <a:r>
              <a:rPr lang="en-US" sz="2900" b="1" dirty="0"/>
              <a:t>	a.  offered to </a:t>
            </a:r>
            <a:r>
              <a:rPr lang="en-US" sz="2900" i="1" dirty="0"/>
              <a:t>rebut an express or implied charge that the declarant recently fabricated</a:t>
            </a:r>
            <a:r>
              <a:rPr lang="en-US" sz="2900" dirty="0"/>
              <a:t> it or acted from a recent improper influence or motive in so testifying; or</a:t>
            </a:r>
          </a:p>
          <a:p>
            <a:pPr marL="988145" lvl="3" indent="0">
              <a:buNone/>
            </a:pPr>
            <a:r>
              <a:rPr lang="en-US" sz="2900" dirty="0"/>
              <a:t>	b.  to </a:t>
            </a:r>
            <a:r>
              <a:rPr lang="en-US" sz="2900" i="1" dirty="0"/>
              <a:t>rehabilitate the declarant's credibility </a:t>
            </a:r>
            <a:r>
              <a:rPr lang="en-US" sz="2900" dirty="0"/>
              <a:t>as a witness when attacked on another ground; or</a:t>
            </a:r>
          </a:p>
          <a:p>
            <a:pPr marL="122244" indent="0" algn="r">
              <a:buNone/>
            </a:pPr>
            <a:r>
              <a:rPr lang="en-US" sz="1300" dirty="0"/>
              <a:t>Fed. R. </a:t>
            </a:r>
            <a:r>
              <a:rPr lang="en-US" sz="1300" dirty="0" err="1"/>
              <a:t>Evid</a:t>
            </a:r>
            <a:r>
              <a:rPr lang="en-US" sz="1300" dirty="0"/>
              <a:t>. 801(d)(1)</a:t>
            </a:r>
          </a:p>
          <a:p>
            <a:endParaRPr lang="en-US" dirty="0"/>
          </a:p>
        </p:txBody>
      </p:sp>
      <p:sp>
        <p:nvSpPr>
          <p:cNvPr id="4" name="TextBox 3"/>
          <p:cNvSpPr txBox="1"/>
          <p:nvPr/>
        </p:nvSpPr>
        <p:spPr>
          <a:xfrm>
            <a:off x="2544897" y="7061815"/>
            <a:ext cx="561860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78</a:t>
            </a:fld>
            <a:endParaRPr lang="en-US" altLang="en-US" dirty="0">
              <a:solidFill>
                <a:schemeClr val="bg1"/>
              </a:solidFill>
            </a:endParaRPr>
          </a:p>
        </p:txBody>
      </p:sp>
    </p:spTree>
    <p:extLst>
      <p:ext uri="{BB962C8B-B14F-4D97-AF65-F5344CB8AC3E}">
        <p14:creationId xmlns:p14="http://schemas.microsoft.com/office/powerpoint/2010/main" val="20902029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Victim Statements</a:t>
            </a:r>
          </a:p>
        </p:txBody>
      </p:sp>
      <p:sp>
        <p:nvSpPr>
          <p:cNvPr id="3" name="Content Placeholder 2"/>
          <p:cNvSpPr>
            <a:spLocks noGrp="1"/>
          </p:cNvSpPr>
          <p:nvPr>
            <p:ph idx="1"/>
          </p:nvPr>
        </p:nvSpPr>
        <p:spPr/>
        <p:txBody>
          <a:bodyPr/>
          <a:lstStyle/>
          <a:p>
            <a:r>
              <a:rPr lang="en-US" dirty="0"/>
              <a:t>911 call</a:t>
            </a:r>
          </a:p>
          <a:p>
            <a:r>
              <a:rPr lang="en-US" dirty="0"/>
              <a:t>Statements to first responders</a:t>
            </a:r>
          </a:p>
          <a:p>
            <a:r>
              <a:rPr lang="en-US" dirty="0"/>
              <a:t>Interview by detective </a:t>
            </a:r>
          </a:p>
          <a:p>
            <a:r>
              <a:rPr lang="en-US" dirty="0"/>
              <a:t>Comments made to family, friends, or coworkers</a:t>
            </a:r>
          </a:p>
          <a:p>
            <a:r>
              <a:rPr lang="en-US" dirty="0"/>
              <a:t>Conversation with service providers</a:t>
            </a:r>
          </a:p>
          <a:p>
            <a:pPr lvl="1"/>
            <a:r>
              <a:rPr lang="en-US" dirty="0"/>
              <a:t>Community-based v. Systems-based</a:t>
            </a:r>
          </a:p>
        </p:txBody>
      </p:sp>
      <p:sp>
        <p:nvSpPr>
          <p:cNvPr id="4" name="Footer Placeholder 3"/>
          <p:cNvSpPr>
            <a:spLocks noGrp="1"/>
          </p:cNvSpPr>
          <p:nvPr>
            <p:ph type="ftr" sz="quarter" idx="10"/>
          </p:nvPr>
        </p:nvSpPr>
        <p:spPr/>
        <p:txBody>
          <a:bodyPr/>
          <a:lstStyle/>
          <a:p>
            <a:pPr>
              <a:defRPr/>
            </a:pPr>
            <a:r>
              <a:rPr lang="en-US"/>
              <a:t>National Immigrant Women's Advocacy Project at the American University Washington College of Law</a:t>
            </a:r>
          </a:p>
        </p:txBody>
      </p:sp>
    </p:spTree>
    <p:extLst>
      <p:ext uri="{BB962C8B-B14F-4D97-AF65-F5344CB8AC3E}">
        <p14:creationId xmlns:p14="http://schemas.microsoft.com/office/powerpoint/2010/main" val="57740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5"/>
          <p:cNvSpPr txBox="1">
            <a:spLocks noGrp="1"/>
          </p:cNvSpPr>
          <p:nvPr/>
        </p:nvSpPr>
        <p:spPr bwMode="auto">
          <a:xfrm>
            <a:off x="7208839" y="7204075"/>
            <a:ext cx="2346325" cy="414338"/>
          </a:xfrm>
          <a:prstGeom prst="rect">
            <a:avLst/>
          </a:prstGeom>
          <a:noFill/>
          <a:ln w="9525">
            <a:noFill/>
            <a:miter lim="800000"/>
            <a:headEnd/>
            <a:tailEnd/>
          </a:ln>
        </p:spPr>
        <p:txBody>
          <a:bodyPr lIns="91429" tIns="45715" rIns="91429" bIns="45715" anchor="ctr"/>
          <a:lstStyle/>
          <a:p>
            <a:pPr algn="r"/>
            <a:fld id="{4EF5FBEE-D52F-4212-9B07-6CE7039899EA}" type="slidenum">
              <a:rPr lang="en-US" sz="1200">
                <a:solidFill>
                  <a:srgbClr val="898989"/>
                </a:solidFill>
              </a:rPr>
              <a:pPr algn="r"/>
              <a:t>8</a:t>
            </a:fld>
            <a:endParaRPr lang="en-US" sz="1200" dirty="0">
              <a:solidFill>
                <a:srgbClr val="898989"/>
              </a:solidFill>
            </a:endParaRPr>
          </a:p>
        </p:txBody>
      </p:sp>
      <p:sp>
        <p:nvSpPr>
          <p:cNvPr id="23554" name="Slide Number Placeholder 5"/>
          <p:cNvSpPr txBox="1">
            <a:spLocks noGrp="1"/>
          </p:cNvSpPr>
          <p:nvPr/>
        </p:nvSpPr>
        <p:spPr bwMode="auto">
          <a:xfrm>
            <a:off x="7208839" y="7204075"/>
            <a:ext cx="2346325" cy="414338"/>
          </a:xfrm>
          <a:prstGeom prst="rect">
            <a:avLst/>
          </a:prstGeom>
          <a:noFill/>
          <a:ln w="9525">
            <a:noFill/>
            <a:miter lim="800000"/>
            <a:headEnd/>
            <a:tailEnd/>
          </a:ln>
        </p:spPr>
        <p:txBody>
          <a:bodyPr lIns="91429" tIns="45715" rIns="91429" bIns="45715" anchor="ctr"/>
          <a:lstStyle/>
          <a:p>
            <a:pPr algn="r"/>
            <a:fld id="{2279D83F-6D3F-42CC-9E30-4BFC74F75074}" type="slidenum">
              <a:rPr lang="en-US" sz="1200">
                <a:solidFill>
                  <a:srgbClr val="898989"/>
                </a:solidFill>
              </a:rPr>
              <a:pPr algn="r"/>
              <a:t>8</a:t>
            </a:fld>
            <a:endParaRPr lang="en-US" sz="1200" dirty="0">
              <a:solidFill>
                <a:srgbClr val="898989"/>
              </a:solidFill>
            </a:endParaRPr>
          </a:p>
        </p:txBody>
      </p:sp>
      <p:sp>
        <p:nvSpPr>
          <p:cNvPr id="23555" name="Rectangle 2"/>
          <p:cNvSpPr>
            <a:spLocks noGrp="1"/>
          </p:cNvSpPr>
          <p:nvPr>
            <p:ph type="title" idx="4294967295"/>
          </p:nvPr>
        </p:nvSpPr>
        <p:spPr>
          <a:xfrm>
            <a:off x="384868" y="1389997"/>
            <a:ext cx="9296400" cy="885825"/>
          </a:xfrm>
          <a:prstGeom prst="rect">
            <a:avLst/>
          </a:prstGeom>
        </p:spPr>
        <p:txBody>
          <a:bodyPr lIns="91429" tIns="45715" rIns="91429" bIns="45715">
            <a:normAutofit fontScale="90000"/>
          </a:bodyPr>
          <a:lstStyle/>
          <a:p>
            <a:pPr algn="l"/>
            <a:r>
              <a:rPr lang="en-US" sz="2800" dirty="0">
                <a:solidFill>
                  <a:schemeClr val="tx1"/>
                </a:solidFill>
                <a:effectLst/>
                <a:latin typeface="Cambria" pitchFamily="18" charset="0"/>
                <a:ea typeface="ＭＳ Ｐゴシック"/>
                <a:cs typeface="Arial" charset="0"/>
              </a:rPr>
              <a:t>Congress enacted VAWA self-petitioning (1994) and the U  and T visas (2000) to:</a:t>
            </a:r>
          </a:p>
        </p:txBody>
      </p:sp>
      <p:sp>
        <p:nvSpPr>
          <p:cNvPr id="23556" name="Rectangle 3"/>
          <p:cNvSpPr>
            <a:spLocks noGrp="1"/>
          </p:cNvSpPr>
          <p:nvPr>
            <p:ph idx="4294967295"/>
          </p:nvPr>
        </p:nvSpPr>
        <p:spPr>
          <a:xfrm>
            <a:off x="407993" y="2585763"/>
            <a:ext cx="9147175" cy="2936875"/>
          </a:xfrm>
        </p:spPr>
        <p:txBody>
          <a:bodyPr/>
          <a:lstStyle/>
          <a:p>
            <a:r>
              <a:rPr lang="en-US" sz="2600" dirty="0">
                <a:latin typeface="Cambria" pitchFamily="18" charset="0"/>
                <a:ea typeface="ＭＳ Ｐゴシック"/>
                <a:cs typeface="Arial" charset="0"/>
              </a:rPr>
              <a:t>Improve community policing and community relationships</a:t>
            </a:r>
          </a:p>
          <a:p>
            <a:r>
              <a:rPr lang="en-US" sz="2600" dirty="0">
                <a:latin typeface="Cambria" pitchFamily="18" charset="0"/>
                <a:ea typeface="ＭＳ Ｐゴシック"/>
                <a:cs typeface="Arial" charset="0"/>
              </a:rPr>
              <a:t>Increase prosecution of perpetrators of crimes against immigrant victims </a:t>
            </a:r>
          </a:p>
          <a:p>
            <a:r>
              <a:rPr lang="en-US" sz="2600" dirty="0">
                <a:latin typeface="Cambria" pitchFamily="18" charset="0"/>
                <a:ea typeface="ＭＳ Ｐゴシック"/>
                <a:cs typeface="Arial" charset="0"/>
              </a:rPr>
              <a:t>Allow victims to report crimes without fear of deportation</a:t>
            </a:r>
          </a:p>
          <a:p>
            <a:r>
              <a:rPr lang="en-US" sz="2600" dirty="0">
                <a:latin typeface="Cambria" pitchFamily="18" charset="0"/>
                <a:ea typeface="ＭＳ Ｐゴシック"/>
                <a:cs typeface="Arial" charset="0"/>
              </a:rPr>
              <a:t>Enhance victim safety</a:t>
            </a:r>
          </a:p>
          <a:p>
            <a:r>
              <a:rPr lang="en-US" sz="2600" dirty="0">
                <a:latin typeface="Cambria" pitchFamily="18" charset="0"/>
                <a:ea typeface="ＭＳ Ｐゴシック"/>
                <a:cs typeface="Arial" charset="0"/>
              </a:rPr>
              <a:t>Keep communities safe</a:t>
            </a:r>
          </a:p>
          <a:p>
            <a:pPr algn="l">
              <a:buFontTx/>
              <a:buChar char="•"/>
            </a:pPr>
            <a:endParaRPr lang="en-US" sz="2600" i="1" dirty="0">
              <a:latin typeface="Arial" charset="0"/>
              <a:ea typeface="ＭＳ Ｐゴシック"/>
              <a:cs typeface="Arial" charset="0"/>
            </a:endParaRPr>
          </a:p>
        </p:txBody>
      </p:sp>
      <p:sp>
        <p:nvSpPr>
          <p:cNvPr id="23557" name="Slide Number Placeholder 3"/>
          <p:cNvSpPr txBox="1">
            <a:spLocks noGrp="1"/>
          </p:cNvSpPr>
          <p:nvPr/>
        </p:nvSpPr>
        <p:spPr bwMode="auto">
          <a:xfrm>
            <a:off x="7208839" y="7204075"/>
            <a:ext cx="2346325" cy="414338"/>
          </a:xfrm>
          <a:prstGeom prst="rect">
            <a:avLst/>
          </a:prstGeom>
          <a:noFill/>
          <a:ln w="9525">
            <a:noFill/>
            <a:miter lim="800000"/>
            <a:headEnd/>
            <a:tailEnd/>
          </a:ln>
        </p:spPr>
        <p:txBody>
          <a:bodyPr lIns="91429" tIns="45715" rIns="91429" bIns="45715" anchor="ctr"/>
          <a:lstStyle/>
          <a:p>
            <a:pPr algn="r"/>
            <a:fld id="{807314DA-A12C-4DCC-943D-6FF201D97010}" type="slidenum">
              <a:rPr lang="en-US" sz="1200">
                <a:solidFill>
                  <a:srgbClr val="898989"/>
                </a:solidFill>
              </a:rPr>
              <a:pPr algn="r"/>
              <a:t>8</a:t>
            </a:fld>
            <a:endParaRPr lang="en-US" sz="1200" dirty="0">
              <a:solidFill>
                <a:srgbClr val="898989"/>
              </a:solidFill>
            </a:endParaRPr>
          </a:p>
        </p:txBody>
      </p:sp>
      <p:sp>
        <p:nvSpPr>
          <p:cNvPr id="8" name="Rectangle 7"/>
          <p:cNvSpPr/>
          <p:nvPr/>
        </p:nvSpPr>
        <p:spPr>
          <a:xfrm>
            <a:off x="1151635" y="255157"/>
            <a:ext cx="7762875" cy="646321"/>
          </a:xfrm>
          <a:prstGeom prst="rect">
            <a:avLst/>
          </a:prstGeom>
        </p:spPr>
        <p:txBody>
          <a:bodyPr lIns="91429" tIns="45715" rIns="91429" bIns="45715">
            <a:spAutoFit/>
          </a:bodyPr>
          <a:lstStyle/>
          <a:p>
            <a:pPr algn="ctr">
              <a:defRPr/>
            </a:pPr>
            <a:r>
              <a:rPr lang="en-US" sz="3600" dirty="0">
                <a:solidFill>
                  <a:srgbClr val="C00000"/>
                </a:solidFill>
                <a:effectLst>
                  <a:outerShdw blurRad="38100" dist="38100" dir="2700000" algn="tl">
                    <a:srgbClr val="000000">
                      <a:alpha val="43137"/>
                    </a:srgbClr>
                  </a:outerShdw>
                </a:effectLst>
                <a:latin typeface="Cambria" pitchFamily="18" charset="0"/>
                <a:cs typeface="Arial" charset="0"/>
              </a:rPr>
              <a:t>Purpose of Crime Victim Protections</a:t>
            </a:r>
            <a:endParaRPr lang="en-US" sz="2400" dirty="0">
              <a:solidFill>
                <a:srgbClr val="C00000"/>
              </a:solidFill>
              <a:latin typeface="Cambria" pitchFamily="18" charset="0"/>
            </a:endParaRPr>
          </a:p>
        </p:txBody>
      </p:sp>
      <p:sp>
        <p:nvSpPr>
          <p:cNvPr id="2" name="TextBox 1"/>
          <p:cNvSpPr txBox="1"/>
          <p:nvPr/>
        </p:nvSpPr>
        <p:spPr>
          <a:xfrm>
            <a:off x="2500830" y="7039782"/>
            <a:ext cx="5838940"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3" name="Slide Number Placeholder 2"/>
          <p:cNvSpPr>
            <a:spLocks noGrp="1"/>
          </p:cNvSpPr>
          <p:nvPr>
            <p:ph type="sldNum" sz="quarter" idx="11"/>
          </p:nvPr>
        </p:nvSpPr>
        <p:spPr/>
        <p:txBody>
          <a:bodyPr/>
          <a:lstStyle/>
          <a:p>
            <a:pPr>
              <a:defRPr/>
            </a:pPr>
            <a:fld id="{E9834EA3-F3B9-406D-A631-8D3F1E3FFC60}" type="slidenum">
              <a:rPr lang="en-US" altLang="en-US" smtClean="0"/>
              <a:pPr>
                <a:defRPr/>
              </a:pPr>
              <a:t>8</a:t>
            </a:fld>
            <a:endParaRPr lang="en-US" altLang="en-US" dirty="0"/>
          </a:p>
        </p:txBody>
      </p:sp>
    </p:spTree>
    <p:extLst>
      <p:ext uri="{BB962C8B-B14F-4D97-AF65-F5344CB8AC3E}">
        <p14:creationId xmlns:p14="http://schemas.microsoft.com/office/powerpoint/2010/main" val="39107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Certify Early</a:t>
            </a:r>
          </a:p>
        </p:txBody>
      </p:sp>
      <p:graphicFrame>
        <p:nvGraphicFramePr>
          <p:cNvPr id="7" name="Content Placeholder 4"/>
          <p:cNvGraphicFramePr>
            <a:graphicFrameLocks noGrp="1"/>
          </p:cNvGraphicFramePr>
          <p:nvPr>
            <p:ph idx="1"/>
            <p:extLst/>
          </p:nvPr>
        </p:nvGraphicFramePr>
        <p:xfrm>
          <a:off x="503238" y="1255713"/>
          <a:ext cx="9051925" cy="5567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0"/>
          </p:nvPr>
        </p:nvSpPr>
        <p:spPr/>
        <p:txBody>
          <a:bodyPr/>
          <a:lstStyle/>
          <a:p>
            <a:pPr>
              <a:defRPr/>
            </a:pPr>
            <a:r>
              <a:rPr lang="en-US"/>
              <a:t>National Immigrant Women's Advocacy Project at the American University Washington College of Law</a:t>
            </a:r>
          </a:p>
        </p:txBody>
      </p:sp>
      <p:sp>
        <p:nvSpPr>
          <p:cNvPr id="3" name="Multiply 2"/>
          <p:cNvSpPr/>
          <p:nvPr/>
        </p:nvSpPr>
        <p:spPr>
          <a:xfrm>
            <a:off x="5295679" y="3661169"/>
            <a:ext cx="2117557" cy="1900989"/>
          </a:xfrm>
          <a:prstGeom prst="mathMultiply">
            <a:avLst/>
          </a:prstGeom>
          <a:solidFill>
            <a:schemeClr val="tx2">
              <a:lumMod val="20000"/>
              <a:lumOff val="80000"/>
            </a:schemeClr>
          </a:solidFill>
          <a:ln w="444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0672725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587" y="0"/>
            <a:ext cx="9052560" cy="1295400"/>
          </a:xfrm>
        </p:spPr>
        <p:txBody>
          <a:bodyPr>
            <a:normAutofit/>
          </a:bodyPr>
          <a:lstStyle/>
          <a:p>
            <a:r>
              <a:rPr lang="en-US" dirty="0"/>
              <a:t>Going Forward</a:t>
            </a:r>
          </a:p>
        </p:txBody>
      </p:sp>
      <p:sp>
        <p:nvSpPr>
          <p:cNvPr id="3" name="Content Placeholder 2"/>
          <p:cNvSpPr>
            <a:spLocks noGrp="1"/>
          </p:cNvSpPr>
          <p:nvPr>
            <p:ph idx="1"/>
          </p:nvPr>
        </p:nvSpPr>
        <p:spPr>
          <a:xfrm>
            <a:off x="502920" y="1295400"/>
            <a:ext cx="9052560" cy="5008880"/>
          </a:xfrm>
        </p:spPr>
        <p:txBody>
          <a:bodyPr/>
          <a:lstStyle/>
          <a:p>
            <a:r>
              <a:rPr lang="en-US" dirty="0"/>
              <a:t>When probable cause exists, certify early to ensure victim safety and enhance victim participation</a:t>
            </a:r>
          </a:p>
          <a:p>
            <a:r>
              <a:rPr lang="en-US" dirty="0"/>
              <a:t>Focus on the offender’s actions throughout the investigation and prosecution</a:t>
            </a:r>
          </a:p>
          <a:p>
            <a:r>
              <a:rPr lang="en-US" dirty="0"/>
              <a:t>For prosecutors: Litigate discovery and pretrial motions to ensure just results</a:t>
            </a:r>
          </a:p>
          <a:p>
            <a:r>
              <a:rPr lang="en-US" dirty="0"/>
              <a:t>Turn challenges into strengths</a:t>
            </a:r>
          </a:p>
          <a:p>
            <a:endParaRPr lang="en-US" dirty="0"/>
          </a:p>
        </p:txBody>
      </p:sp>
      <p:sp>
        <p:nvSpPr>
          <p:cNvPr id="4" name="Footer Placeholder 3"/>
          <p:cNvSpPr>
            <a:spLocks noGrp="1"/>
          </p:cNvSpPr>
          <p:nvPr>
            <p:ph type="ftr" sz="quarter" idx="10"/>
          </p:nvPr>
        </p:nvSpPr>
        <p:spPr/>
        <p:txBody>
          <a:bodyPr/>
          <a:lstStyle/>
          <a:p>
            <a:pPr>
              <a:defRPr/>
            </a:pPr>
            <a:r>
              <a:rPr lang="en-US"/>
              <a:t>National Immigrant Women's Advocacy Project at the American University Washington College of Law</a:t>
            </a:r>
          </a:p>
        </p:txBody>
      </p:sp>
    </p:spTree>
    <p:extLst>
      <p:ext uri="{BB962C8B-B14F-4D97-AF65-F5344CB8AC3E}">
        <p14:creationId xmlns:p14="http://schemas.microsoft.com/office/powerpoint/2010/main" val="2913745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047" y="339892"/>
            <a:ext cx="8786308" cy="1257300"/>
          </a:xfrm>
        </p:spPr>
        <p:txBody>
          <a:bodyPr>
            <a:normAutofit/>
          </a:bodyPr>
          <a:lstStyle/>
          <a:p>
            <a:pPr algn="ctr"/>
            <a:r>
              <a:rPr lang="en-US" sz="5242" dirty="0">
                <a:solidFill>
                  <a:srgbClr val="C00000"/>
                </a:solidFill>
              </a:rPr>
              <a:t>Human Trafficking</a:t>
            </a:r>
          </a:p>
        </p:txBody>
      </p:sp>
      <p:sp>
        <p:nvSpPr>
          <p:cNvPr id="3" name="Content Placeholder 2"/>
          <p:cNvSpPr>
            <a:spLocks noGrp="1"/>
          </p:cNvSpPr>
          <p:nvPr>
            <p:ph idx="1"/>
          </p:nvPr>
        </p:nvSpPr>
        <p:spPr>
          <a:xfrm>
            <a:off x="550582" y="1522076"/>
            <a:ext cx="8878141" cy="5053357"/>
          </a:xfrm>
        </p:spPr>
        <p:txBody>
          <a:bodyPr>
            <a:normAutofit/>
          </a:bodyPr>
          <a:lstStyle/>
          <a:p>
            <a:r>
              <a:rPr lang="en-US" dirty="0">
                <a:latin typeface="Cambria" panose="02040503050406030204" pitchFamily="18" charset="0"/>
              </a:rPr>
              <a:t>Generally:  use of force, fraud and/or coercion to exploit a person for profit.</a:t>
            </a:r>
          </a:p>
          <a:p>
            <a:endParaRPr lang="en-US" dirty="0">
              <a:latin typeface="Cambria" panose="02040503050406030204" pitchFamily="18" charset="0"/>
            </a:endParaRPr>
          </a:p>
          <a:p>
            <a:r>
              <a:rPr lang="en-US" dirty="0">
                <a:latin typeface="Cambria" panose="02040503050406030204" pitchFamily="18" charset="0"/>
              </a:rPr>
              <a:t>Federal statute: TVPA 2000</a:t>
            </a:r>
          </a:p>
          <a:p>
            <a:endParaRPr lang="en-US" dirty="0">
              <a:latin typeface="Cambria" panose="02040503050406030204" pitchFamily="18" charset="0"/>
            </a:endParaRPr>
          </a:p>
          <a:p>
            <a:r>
              <a:rPr lang="en-US" dirty="0" smtClean="0"/>
              <a:t>Maryland</a:t>
            </a:r>
            <a:r>
              <a:rPr lang="en-US" dirty="0" smtClean="0">
                <a:latin typeface="Cambria" panose="02040503050406030204" pitchFamily="18" charset="0"/>
              </a:rPr>
              <a:t> law: </a:t>
            </a:r>
            <a:r>
              <a:rPr lang="en-US" dirty="0"/>
              <a:t>Md. Code Ann., Crim. Law § </a:t>
            </a:r>
            <a:r>
              <a:rPr lang="en-US" dirty="0" smtClean="0"/>
              <a:t>11-303</a:t>
            </a:r>
            <a:endParaRPr lang="en-US" dirty="0"/>
          </a:p>
          <a:p>
            <a:pPr marL="118655" indent="0">
              <a:buNone/>
            </a:pPr>
            <a:endParaRPr lang="en-US" dirty="0">
              <a:latin typeface="Cambria" panose="02040503050406030204" pitchFamily="18" charset="0"/>
            </a:endParaRPr>
          </a:p>
          <a:p>
            <a:endParaRPr lang="en-US" dirty="0">
              <a:latin typeface="Cambria" panose="02040503050406030204" pitchFamily="18" charset="0"/>
            </a:endParaRPr>
          </a:p>
        </p:txBody>
      </p:sp>
      <p:sp>
        <p:nvSpPr>
          <p:cNvPr id="4" name="TextBox 3"/>
          <p:cNvSpPr txBox="1"/>
          <p:nvPr/>
        </p:nvSpPr>
        <p:spPr>
          <a:xfrm>
            <a:off x="2650043" y="6968415"/>
            <a:ext cx="5667207" cy="480773"/>
          </a:xfrm>
          <a:prstGeom prst="rect">
            <a:avLst/>
          </a:prstGeom>
          <a:noFill/>
        </p:spPr>
        <p:txBody>
          <a:bodyPr wrap="square" rtlCol="0">
            <a:spAutoFit/>
          </a:bodyPr>
          <a:lstStyle/>
          <a:p>
            <a:pPr algn="ctr" fontAlgn="auto">
              <a:spcBef>
                <a:spcPts val="0"/>
              </a:spcBef>
              <a:spcAft>
                <a:spcPts val="0"/>
              </a:spcAft>
              <a:defRPr/>
            </a:pPr>
            <a:r>
              <a:rPr lang="en-US" sz="1262">
                <a:solidFill>
                  <a:srgbClr val="FFFFFF"/>
                </a:solidFill>
                <a:latin typeface="Cambria" pitchFamily="18" charset="0"/>
                <a:cs typeface="+mn-cs"/>
              </a:rPr>
              <a:t>National Immigrant Women's Advocacy Project at the American University Washington College of Law</a:t>
            </a:r>
            <a:endParaRPr lang="en-US" sz="1262"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82</a:t>
            </a:fld>
            <a:endParaRPr lang="en-US" altLang="en-US" dirty="0">
              <a:solidFill>
                <a:schemeClr val="bg1"/>
              </a:solidFill>
            </a:endParaRPr>
          </a:p>
        </p:txBody>
      </p:sp>
    </p:spTree>
    <p:extLst>
      <p:ext uri="{BB962C8B-B14F-4D97-AF65-F5344CB8AC3E}">
        <p14:creationId xmlns:p14="http://schemas.microsoft.com/office/powerpoint/2010/main" val="6821853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13F38D12-F2D1-4099-A90C-C6730B7110E7}" type="slidenum">
              <a:rPr lang="en-US" altLang="en-US"/>
              <a:pPr/>
              <a:t>83</a:t>
            </a:fld>
            <a:endParaRPr lang="en-US" altLang="en-US"/>
          </a:p>
        </p:txBody>
      </p:sp>
      <p:sp>
        <p:nvSpPr>
          <p:cNvPr id="759810" name="Rectangle 2"/>
          <p:cNvSpPr>
            <a:spLocks noGrp="1" noChangeArrowheads="1"/>
          </p:cNvSpPr>
          <p:nvPr>
            <p:ph type="title" idx="4294967295"/>
          </p:nvPr>
        </p:nvSpPr>
        <p:spPr/>
        <p:txBody>
          <a:bodyPr vert="horz" lIns="98886" tIns="49443" rIns="98886" bIns="49443" rtlCol="0" anchor="ctr">
            <a:normAutofit fontScale="90000"/>
          </a:bodyPr>
          <a:lstStyle/>
          <a:p>
            <a:pPr eaLnBrk="1" hangingPunct="1"/>
            <a:r>
              <a:rPr lang="en-US" altLang="en-US" dirty="0">
                <a:latin typeface="NewCenturySchlbk"/>
                <a:ea typeface="ＭＳ Ｐゴシック" pitchFamily="34" charset="-128"/>
              </a:rPr>
              <a:t>What are Severe Forms of Human Trafficking?</a:t>
            </a:r>
          </a:p>
        </p:txBody>
      </p:sp>
      <p:sp>
        <p:nvSpPr>
          <p:cNvPr id="759811" name="Rectangle 3"/>
          <p:cNvSpPr>
            <a:spLocks noGrp="1" noChangeArrowheads="1"/>
          </p:cNvSpPr>
          <p:nvPr>
            <p:ph type="body" idx="4294967295"/>
          </p:nvPr>
        </p:nvSpPr>
        <p:spPr>
          <a:xfrm>
            <a:off x="460193" y="1955054"/>
            <a:ext cx="8962166" cy="5352051"/>
          </a:xfrm>
        </p:spPr>
        <p:txBody>
          <a:bodyPr vert="horz" wrap="square" lIns="98886" tIns="49443" rIns="98886" bIns="49443" numCol="1" anchor="t" anchorCtr="0" compatLnSpc="1">
            <a:prstTxWarp prst="textNoShape">
              <a:avLst/>
            </a:prstTxWarp>
          </a:bodyPr>
          <a:lstStyle/>
          <a:p>
            <a:pPr eaLnBrk="1" hangingPunct="1">
              <a:lnSpc>
                <a:spcPct val="80000"/>
              </a:lnSpc>
            </a:pPr>
            <a:r>
              <a:rPr lang="en-US" altLang="en-US" sz="2718" b="1" dirty="0">
                <a:ea typeface="ＭＳ Ｐゴシック" pitchFamily="34" charset="-128"/>
              </a:rPr>
              <a:t>Sex Trafficking:</a:t>
            </a:r>
            <a:r>
              <a:rPr lang="en-US" altLang="en-US" sz="2718" dirty="0">
                <a:ea typeface="ＭＳ Ｐゴシック" pitchFamily="34" charset="-128"/>
              </a:rPr>
              <a:t> in which a commercial sex act is induced by force, fraud, or coercion, or in which the person induced to perform such act has not attained 18 years of age; or</a:t>
            </a:r>
          </a:p>
          <a:p>
            <a:pPr eaLnBrk="1" hangingPunct="1">
              <a:lnSpc>
                <a:spcPct val="80000"/>
              </a:lnSpc>
              <a:buFont typeface="Arial" pitchFamily="34" charset="0"/>
              <a:buNone/>
            </a:pPr>
            <a:endParaRPr lang="en-US" altLang="en-US" sz="2718" dirty="0">
              <a:ea typeface="ＭＳ Ｐゴシック" pitchFamily="34" charset="-128"/>
            </a:endParaRPr>
          </a:p>
          <a:p>
            <a:pPr eaLnBrk="1" hangingPunct="1">
              <a:lnSpc>
                <a:spcPct val="80000"/>
              </a:lnSpc>
            </a:pPr>
            <a:r>
              <a:rPr lang="en-US" altLang="en-US" sz="2718" b="1" dirty="0">
                <a:ea typeface="ＭＳ Ｐゴシック" pitchFamily="34" charset="-128"/>
              </a:rPr>
              <a:t>Labor: </a:t>
            </a:r>
            <a:r>
              <a:rPr lang="en-US" altLang="en-US" sz="2718" dirty="0">
                <a:ea typeface="ＭＳ Ｐゴシック" pitchFamily="34" charset="-128"/>
              </a:rPr>
              <a:t>The recruitment, harboring, transportation, provision, or obtaining of a person for labor or services, through the use of force, fraud, or coercion for the purpose of subjection to involuntary servitude, peonage, debt bondage, or slavery</a:t>
            </a:r>
            <a:endParaRPr lang="en-US" altLang="en-US" sz="2330" dirty="0">
              <a:ea typeface="ＭＳ Ｐゴシック" pitchFamily="34" charset="-128"/>
            </a:endParaRPr>
          </a:p>
          <a:p>
            <a:pPr eaLnBrk="1" hangingPunct="1">
              <a:lnSpc>
                <a:spcPct val="80000"/>
              </a:lnSpc>
              <a:buFont typeface="Arial" pitchFamily="34" charset="0"/>
              <a:buNone/>
            </a:pPr>
            <a:endParaRPr lang="en-US" altLang="en-US" sz="2330" dirty="0">
              <a:ea typeface="ＭＳ Ｐゴシック" pitchFamily="34" charset="-128"/>
            </a:endParaRPr>
          </a:p>
          <a:p>
            <a:pPr eaLnBrk="1" hangingPunct="1">
              <a:lnSpc>
                <a:spcPct val="80000"/>
              </a:lnSpc>
              <a:buFont typeface="Arial" pitchFamily="34" charset="0"/>
              <a:buNone/>
            </a:pPr>
            <a:r>
              <a:rPr lang="en-US" altLang="en-US" sz="2330" dirty="0">
                <a:ea typeface="ＭＳ Ｐゴシック" pitchFamily="34" charset="-128"/>
              </a:rPr>
              <a:t>(Federal Law—“Victims of Trafficking and Violence Prevention Act of 2000 can be found at </a:t>
            </a:r>
            <a:r>
              <a:rPr lang="en-US" altLang="en-US" sz="2330" dirty="0">
                <a:ea typeface="ＭＳ Ｐゴシック" pitchFamily="34" charset="-128"/>
                <a:hlinkClick r:id="rId3"/>
              </a:rPr>
              <a:t>www.ojp.usdoj.gov/vawo/laws/vawo2000/</a:t>
            </a:r>
            <a:r>
              <a:rPr lang="en-US" altLang="en-US" sz="2330" dirty="0">
                <a:ea typeface="ＭＳ Ｐゴシック" pitchFamily="34" charset="-128"/>
              </a:rPr>
              <a:t>)</a:t>
            </a:r>
          </a:p>
          <a:p>
            <a:pPr eaLnBrk="1" hangingPunct="1">
              <a:lnSpc>
                <a:spcPct val="80000"/>
              </a:lnSpc>
              <a:buFont typeface="Arial" pitchFamily="34" charset="0"/>
              <a:buNone/>
            </a:pPr>
            <a:endParaRPr lang="en-US" altLang="en-US" sz="1553" dirty="0">
              <a:latin typeface="NewCenturySchlbk"/>
              <a:ea typeface="ＭＳ Ｐゴシック" pitchFamily="34" charset="-128"/>
            </a:endParaRPr>
          </a:p>
        </p:txBody>
      </p:sp>
    </p:spTree>
    <p:extLst>
      <p:ext uri="{BB962C8B-B14F-4D97-AF65-F5344CB8AC3E}">
        <p14:creationId xmlns:p14="http://schemas.microsoft.com/office/powerpoint/2010/main" val="3810892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a:spLocks noGrp="1"/>
          </p:cNvSpPr>
          <p:nvPr>
            <p:ph type="sldNum" sz="quarter" idx="10"/>
          </p:nvPr>
        </p:nvSpPr>
        <p:spPr/>
        <p:txBody>
          <a:bodyPr/>
          <a:lstStyle/>
          <a:p>
            <a:fld id="{72A95FFD-AFE3-4E7D-9E64-3CDA60B78322}" type="slidenum">
              <a:rPr lang="en-US" altLang="en-US"/>
              <a:pPr/>
              <a:t>84</a:t>
            </a:fld>
            <a:endParaRPr lang="en-US" altLang="en-US"/>
          </a:p>
        </p:txBody>
      </p:sp>
      <p:sp>
        <p:nvSpPr>
          <p:cNvPr id="765954" name="Rectangle 2"/>
          <p:cNvSpPr>
            <a:spLocks noGrp="1" noChangeArrowheads="1"/>
          </p:cNvSpPr>
          <p:nvPr>
            <p:ph type="title" idx="4294967295"/>
          </p:nvPr>
        </p:nvSpPr>
        <p:spPr>
          <a:xfrm>
            <a:off x="869018" y="253748"/>
            <a:ext cx="8320368" cy="828956"/>
          </a:xfrm>
        </p:spPr>
        <p:txBody>
          <a:bodyPr vert="horz" lIns="98886" tIns="49443" rIns="98886" bIns="49443" rtlCol="0" anchor="ctr">
            <a:normAutofit/>
          </a:bodyPr>
          <a:lstStyle/>
          <a:p>
            <a:pPr algn="ctr" eaLnBrk="1" hangingPunct="1"/>
            <a:r>
              <a:rPr lang="en-US" altLang="en-US" sz="4271" dirty="0">
                <a:ea typeface="ＭＳ Ｐゴシック" pitchFamily="34" charset="-128"/>
              </a:rPr>
              <a:t>Three Elements of Trafficking</a:t>
            </a:r>
          </a:p>
        </p:txBody>
      </p:sp>
      <p:sp>
        <p:nvSpPr>
          <p:cNvPr id="765955" name="Text Box 3"/>
          <p:cNvSpPr txBox="1">
            <a:spLocks noChangeArrowheads="1"/>
          </p:cNvSpPr>
          <p:nvPr/>
        </p:nvSpPr>
        <p:spPr bwMode="auto">
          <a:xfrm>
            <a:off x="498198" y="1622654"/>
            <a:ext cx="2684089" cy="4729261"/>
          </a:xfrm>
          <a:prstGeom prst="rect">
            <a:avLst/>
          </a:prstGeom>
          <a:solidFill>
            <a:schemeClr val="accent2"/>
          </a:solidFill>
          <a:ln w="9525">
            <a:solidFill>
              <a:schemeClr val="tx1"/>
            </a:solidFill>
            <a:miter lim="800000"/>
            <a:headEnd/>
            <a:tailEnd/>
          </a:ln>
        </p:spPr>
        <p:txBody>
          <a:bodyPr lIns="98886" tIns="49443" rIns="98886" bIns="49443">
            <a:spAutoFit/>
          </a:bodyPr>
          <a:lstStyle>
            <a:lvl1pPr defTabSz="1019175" eaLnBrk="0" hangingPunct="0">
              <a:defRPr sz="2700">
                <a:solidFill>
                  <a:schemeClr val="tx1"/>
                </a:solidFill>
                <a:latin typeface="Arial" pitchFamily="34" charset="0"/>
                <a:ea typeface="ＭＳ Ｐゴシック" pitchFamily="34" charset="-128"/>
              </a:defRPr>
            </a:lvl1pPr>
            <a:lvl2pPr marL="827088" indent="-317500" defTabSz="1019175" eaLnBrk="0" hangingPunct="0">
              <a:defRPr sz="2700">
                <a:solidFill>
                  <a:schemeClr val="tx1"/>
                </a:solidFill>
                <a:latin typeface="Arial" pitchFamily="34" charset="0"/>
                <a:ea typeface="ＭＳ Ｐゴシック" pitchFamily="34" charset="-128"/>
              </a:defRPr>
            </a:lvl2pPr>
            <a:lvl3pPr marL="1273175" indent="-254000" defTabSz="1019175" eaLnBrk="0" hangingPunct="0">
              <a:defRPr sz="2700">
                <a:solidFill>
                  <a:schemeClr val="tx1"/>
                </a:solidFill>
                <a:latin typeface="Arial" pitchFamily="34" charset="0"/>
                <a:ea typeface="ＭＳ Ｐゴシック" pitchFamily="34" charset="-128"/>
              </a:defRPr>
            </a:lvl3pPr>
            <a:lvl4pPr marL="1782763" indent="-254000" defTabSz="1019175" eaLnBrk="0" hangingPunct="0">
              <a:defRPr sz="2700">
                <a:solidFill>
                  <a:schemeClr val="tx1"/>
                </a:solidFill>
                <a:latin typeface="Arial" pitchFamily="34" charset="0"/>
                <a:ea typeface="ＭＳ Ｐゴシック" pitchFamily="34" charset="-128"/>
              </a:defRPr>
            </a:lvl4pPr>
            <a:lvl5pPr marL="2292350" indent="-254000" defTabSz="1019175" eaLnBrk="0" hangingPunct="0">
              <a:defRPr sz="2700">
                <a:solidFill>
                  <a:schemeClr val="tx1"/>
                </a:solidFill>
                <a:latin typeface="Arial" pitchFamily="34" charset="0"/>
                <a:ea typeface="ＭＳ Ｐゴシック" pitchFamily="34" charset="-128"/>
              </a:defRPr>
            </a:lvl5pPr>
            <a:lvl6pPr marL="27495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6pPr>
            <a:lvl7pPr marL="32067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7pPr>
            <a:lvl8pPr marL="36639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8pPr>
            <a:lvl9pPr marL="41211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9pPr>
          </a:lstStyle>
          <a:p>
            <a:pPr algn="ctr">
              <a:spcBef>
                <a:spcPct val="50000"/>
              </a:spcBef>
            </a:pPr>
            <a:r>
              <a:rPr lang="en-US" altLang="en-US" sz="3883" b="1" dirty="0">
                <a:latin typeface="NewCenturySchlbk"/>
              </a:rPr>
              <a:t>1</a:t>
            </a:r>
          </a:p>
          <a:p>
            <a:pPr algn="ctr">
              <a:spcBef>
                <a:spcPct val="50000"/>
              </a:spcBef>
            </a:pPr>
            <a:r>
              <a:rPr lang="en-US" altLang="en-US" sz="2620" dirty="0">
                <a:latin typeface="NewCenturySchlbk"/>
              </a:rPr>
              <a:t>PROCESS</a:t>
            </a:r>
          </a:p>
          <a:p>
            <a:pPr algn="ctr">
              <a:spcBef>
                <a:spcPct val="50000"/>
              </a:spcBef>
            </a:pPr>
            <a:r>
              <a:rPr lang="en-US" altLang="en-US" sz="2620" dirty="0">
                <a:latin typeface="NewCenturySchlbk"/>
              </a:rPr>
              <a:t>Recruiting</a:t>
            </a:r>
          </a:p>
          <a:p>
            <a:pPr algn="ctr">
              <a:spcBef>
                <a:spcPct val="50000"/>
              </a:spcBef>
            </a:pPr>
            <a:r>
              <a:rPr lang="en-US" altLang="en-US" sz="2620" dirty="0">
                <a:latin typeface="NewCenturySchlbk"/>
              </a:rPr>
              <a:t>OR </a:t>
            </a:r>
          </a:p>
          <a:p>
            <a:pPr algn="ctr">
              <a:spcBef>
                <a:spcPct val="50000"/>
              </a:spcBef>
            </a:pPr>
            <a:r>
              <a:rPr lang="en-US" altLang="en-US" sz="2620" dirty="0">
                <a:latin typeface="NewCenturySchlbk"/>
              </a:rPr>
              <a:t>Harboring</a:t>
            </a:r>
          </a:p>
          <a:p>
            <a:pPr algn="ctr">
              <a:spcBef>
                <a:spcPct val="50000"/>
              </a:spcBef>
            </a:pPr>
            <a:r>
              <a:rPr lang="en-US" altLang="en-US" sz="2620" dirty="0">
                <a:latin typeface="NewCenturySchlbk"/>
              </a:rPr>
              <a:t>OR</a:t>
            </a:r>
          </a:p>
          <a:p>
            <a:pPr algn="ctr">
              <a:spcBef>
                <a:spcPct val="50000"/>
              </a:spcBef>
            </a:pPr>
            <a:r>
              <a:rPr lang="en-US" altLang="en-US" sz="2620" dirty="0">
                <a:latin typeface="NewCenturySchlbk"/>
              </a:rPr>
              <a:t>Obtaining a Person</a:t>
            </a:r>
          </a:p>
        </p:txBody>
      </p:sp>
      <p:sp>
        <p:nvSpPr>
          <p:cNvPr id="765956" name="Text Box 4"/>
          <p:cNvSpPr txBox="1">
            <a:spLocks noChangeArrowheads="1"/>
          </p:cNvSpPr>
          <p:nvPr/>
        </p:nvSpPr>
        <p:spPr bwMode="auto">
          <a:xfrm>
            <a:off x="3646327" y="1822956"/>
            <a:ext cx="2927537" cy="4385769"/>
          </a:xfrm>
          <a:prstGeom prst="rect">
            <a:avLst/>
          </a:prstGeom>
          <a:solidFill>
            <a:schemeClr val="accent2"/>
          </a:solidFill>
          <a:ln w="9525">
            <a:solidFill>
              <a:schemeClr val="tx1"/>
            </a:solidFill>
            <a:miter lim="800000"/>
            <a:headEnd/>
            <a:tailEnd/>
          </a:ln>
        </p:spPr>
        <p:txBody>
          <a:bodyPr lIns="98886" tIns="49443" rIns="98886" bIns="49443">
            <a:spAutoFit/>
          </a:bodyPr>
          <a:lstStyle>
            <a:lvl1pPr defTabSz="1019175" eaLnBrk="0" hangingPunct="0">
              <a:defRPr sz="2700">
                <a:solidFill>
                  <a:schemeClr val="tx1"/>
                </a:solidFill>
                <a:latin typeface="Arial" pitchFamily="34" charset="0"/>
                <a:ea typeface="ＭＳ Ｐゴシック" pitchFamily="34" charset="-128"/>
              </a:defRPr>
            </a:lvl1pPr>
            <a:lvl2pPr marL="827088" indent="-317500" defTabSz="1019175" eaLnBrk="0" hangingPunct="0">
              <a:defRPr sz="2700">
                <a:solidFill>
                  <a:schemeClr val="tx1"/>
                </a:solidFill>
                <a:latin typeface="Arial" pitchFamily="34" charset="0"/>
                <a:ea typeface="ＭＳ Ｐゴシック" pitchFamily="34" charset="-128"/>
              </a:defRPr>
            </a:lvl2pPr>
            <a:lvl3pPr marL="1273175" indent="-254000" defTabSz="1019175" eaLnBrk="0" hangingPunct="0">
              <a:defRPr sz="2700">
                <a:solidFill>
                  <a:schemeClr val="tx1"/>
                </a:solidFill>
                <a:latin typeface="Arial" pitchFamily="34" charset="0"/>
                <a:ea typeface="ＭＳ Ｐゴシック" pitchFamily="34" charset="-128"/>
              </a:defRPr>
            </a:lvl3pPr>
            <a:lvl4pPr marL="1782763" indent="-254000" defTabSz="1019175" eaLnBrk="0" hangingPunct="0">
              <a:defRPr sz="2700">
                <a:solidFill>
                  <a:schemeClr val="tx1"/>
                </a:solidFill>
                <a:latin typeface="Arial" pitchFamily="34" charset="0"/>
                <a:ea typeface="ＭＳ Ｐゴシック" pitchFamily="34" charset="-128"/>
              </a:defRPr>
            </a:lvl4pPr>
            <a:lvl5pPr marL="2292350" indent="-254000" defTabSz="1019175" eaLnBrk="0" hangingPunct="0">
              <a:defRPr sz="2700">
                <a:solidFill>
                  <a:schemeClr val="tx1"/>
                </a:solidFill>
                <a:latin typeface="Arial" pitchFamily="34" charset="0"/>
                <a:ea typeface="ＭＳ Ｐゴシック" pitchFamily="34" charset="-128"/>
              </a:defRPr>
            </a:lvl5pPr>
            <a:lvl6pPr marL="27495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6pPr>
            <a:lvl7pPr marL="32067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7pPr>
            <a:lvl8pPr marL="36639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8pPr>
            <a:lvl9pPr marL="41211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9pPr>
          </a:lstStyle>
          <a:p>
            <a:pPr algn="ctr">
              <a:spcBef>
                <a:spcPct val="50000"/>
              </a:spcBef>
            </a:pPr>
            <a:r>
              <a:rPr lang="en-US" altLang="en-US" sz="4271" b="1" dirty="0">
                <a:latin typeface="NewCenturySchlbk"/>
              </a:rPr>
              <a:t>2</a:t>
            </a:r>
          </a:p>
          <a:p>
            <a:pPr algn="ctr">
              <a:spcBef>
                <a:spcPct val="50000"/>
              </a:spcBef>
            </a:pPr>
            <a:r>
              <a:rPr lang="en-US" altLang="en-US" sz="2620" dirty="0">
                <a:latin typeface="NewCenturySchlbk"/>
              </a:rPr>
              <a:t>MEANS</a:t>
            </a:r>
          </a:p>
          <a:p>
            <a:pPr algn="ctr">
              <a:spcBef>
                <a:spcPct val="50000"/>
              </a:spcBef>
            </a:pPr>
            <a:r>
              <a:rPr lang="en-US" altLang="en-US" sz="2620" dirty="0">
                <a:latin typeface="NewCenturySchlbk"/>
              </a:rPr>
              <a:t>By Force</a:t>
            </a:r>
          </a:p>
          <a:p>
            <a:pPr algn="ctr">
              <a:spcBef>
                <a:spcPct val="50000"/>
              </a:spcBef>
            </a:pPr>
            <a:r>
              <a:rPr lang="en-US" altLang="en-US" sz="2620" dirty="0">
                <a:latin typeface="NewCenturySchlbk"/>
              </a:rPr>
              <a:t>OR</a:t>
            </a:r>
          </a:p>
          <a:p>
            <a:pPr algn="ctr">
              <a:spcBef>
                <a:spcPct val="50000"/>
              </a:spcBef>
            </a:pPr>
            <a:r>
              <a:rPr lang="en-US" altLang="en-US" sz="2620" dirty="0">
                <a:latin typeface="NewCenturySchlbk"/>
              </a:rPr>
              <a:t>Fraud</a:t>
            </a:r>
          </a:p>
          <a:p>
            <a:pPr algn="ctr">
              <a:spcBef>
                <a:spcPct val="50000"/>
              </a:spcBef>
            </a:pPr>
            <a:r>
              <a:rPr lang="en-US" altLang="en-US" sz="2620" dirty="0">
                <a:latin typeface="NewCenturySchlbk"/>
              </a:rPr>
              <a:t>OR </a:t>
            </a:r>
          </a:p>
          <a:p>
            <a:pPr algn="ctr">
              <a:spcBef>
                <a:spcPct val="50000"/>
              </a:spcBef>
            </a:pPr>
            <a:r>
              <a:rPr lang="en-US" altLang="en-US" sz="2620" dirty="0">
                <a:latin typeface="NewCenturySchlbk"/>
              </a:rPr>
              <a:t>Coercion</a:t>
            </a:r>
          </a:p>
        </p:txBody>
      </p:sp>
      <p:sp>
        <p:nvSpPr>
          <p:cNvPr id="765957" name="Text Box 5"/>
          <p:cNvSpPr txBox="1">
            <a:spLocks noChangeArrowheads="1"/>
          </p:cNvSpPr>
          <p:nvPr/>
        </p:nvSpPr>
        <p:spPr bwMode="auto">
          <a:xfrm>
            <a:off x="7096452" y="1523987"/>
            <a:ext cx="2522304" cy="5087820"/>
          </a:xfrm>
          <a:prstGeom prst="rect">
            <a:avLst/>
          </a:prstGeom>
          <a:solidFill>
            <a:schemeClr val="accent2"/>
          </a:solidFill>
          <a:ln w="9525">
            <a:solidFill>
              <a:schemeClr val="tx1"/>
            </a:solidFill>
            <a:miter lim="800000"/>
            <a:headEnd/>
            <a:tailEnd/>
          </a:ln>
        </p:spPr>
        <p:txBody>
          <a:bodyPr lIns="98886" tIns="49443" rIns="98886" bIns="49443">
            <a:spAutoFit/>
          </a:bodyPr>
          <a:lstStyle>
            <a:lvl1pPr defTabSz="1019175" eaLnBrk="0" hangingPunct="0">
              <a:defRPr sz="2700">
                <a:solidFill>
                  <a:schemeClr val="tx1"/>
                </a:solidFill>
                <a:latin typeface="Arial" pitchFamily="34" charset="0"/>
                <a:ea typeface="ＭＳ Ｐゴシック" pitchFamily="34" charset="-128"/>
              </a:defRPr>
            </a:lvl1pPr>
            <a:lvl2pPr marL="827088" indent="-317500" defTabSz="1019175" eaLnBrk="0" hangingPunct="0">
              <a:defRPr sz="2700">
                <a:solidFill>
                  <a:schemeClr val="tx1"/>
                </a:solidFill>
                <a:latin typeface="Arial" pitchFamily="34" charset="0"/>
                <a:ea typeface="ＭＳ Ｐゴシック" pitchFamily="34" charset="-128"/>
              </a:defRPr>
            </a:lvl2pPr>
            <a:lvl3pPr marL="1273175" indent="-254000" defTabSz="1019175" eaLnBrk="0" hangingPunct="0">
              <a:defRPr sz="2700">
                <a:solidFill>
                  <a:schemeClr val="tx1"/>
                </a:solidFill>
                <a:latin typeface="Arial" pitchFamily="34" charset="0"/>
                <a:ea typeface="ＭＳ Ｐゴシック" pitchFamily="34" charset="-128"/>
              </a:defRPr>
            </a:lvl3pPr>
            <a:lvl4pPr marL="1782763" indent="-254000" defTabSz="1019175" eaLnBrk="0" hangingPunct="0">
              <a:defRPr sz="2700">
                <a:solidFill>
                  <a:schemeClr val="tx1"/>
                </a:solidFill>
                <a:latin typeface="Arial" pitchFamily="34" charset="0"/>
                <a:ea typeface="ＭＳ Ｐゴシック" pitchFamily="34" charset="-128"/>
              </a:defRPr>
            </a:lvl4pPr>
            <a:lvl5pPr marL="2292350" indent="-254000" defTabSz="1019175" eaLnBrk="0" hangingPunct="0">
              <a:defRPr sz="2700">
                <a:solidFill>
                  <a:schemeClr val="tx1"/>
                </a:solidFill>
                <a:latin typeface="Arial" pitchFamily="34" charset="0"/>
                <a:ea typeface="ＭＳ Ｐゴシック" pitchFamily="34" charset="-128"/>
              </a:defRPr>
            </a:lvl5pPr>
            <a:lvl6pPr marL="27495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6pPr>
            <a:lvl7pPr marL="32067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7pPr>
            <a:lvl8pPr marL="36639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8pPr>
            <a:lvl9pPr marL="4121150" indent="-254000" defTabSz="1019175" eaLnBrk="0" fontAlgn="base" hangingPunct="0">
              <a:spcBef>
                <a:spcPct val="0"/>
              </a:spcBef>
              <a:spcAft>
                <a:spcPct val="0"/>
              </a:spcAft>
              <a:defRPr sz="2700">
                <a:solidFill>
                  <a:schemeClr val="tx1"/>
                </a:solidFill>
                <a:latin typeface="Arial" pitchFamily="34" charset="0"/>
                <a:ea typeface="ＭＳ Ｐゴシック" pitchFamily="34" charset="-128"/>
              </a:defRPr>
            </a:lvl9pPr>
          </a:lstStyle>
          <a:p>
            <a:pPr algn="ctr">
              <a:spcBef>
                <a:spcPct val="50000"/>
              </a:spcBef>
            </a:pPr>
            <a:r>
              <a:rPr lang="en-US" altLang="en-US" sz="4271" b="1" dirty="0">
                <a:latin typeface="NewCenturySchlbk"/>
              </a:rPr>
              <a:t>3</a:t>
            </a:r>
          </a:p>
          <a:p>
            <a:pPr algn="ctr">
              <a:spcBef>
                <a:spcPct val="50000"/>
              </a:spcBef>
            </a:pPr>
            <a:r>
              <a:rPr lang="en-US" altLang="en-US" sz="1941" b="1" dirty="0">
                <a:latin typeface="NewCenturySchlbk"/>
              </a:rPr>
              <a:t>END</a:t>
            </a:r>
          </a:p>
          <a:p>
            <a:pPr algn="ctr">
              <a:spcBef>
                <a:spcPct val="50000"/>
              </a:spcBef>
            </a:pPr>
            <a:r>
              <a:rPr lang="en-US" altLang="en-US" sz="1941" b="1" dirty="0">
                <a:latin typeface="NewCenturySchlbk"/>
              </a:rPr>
              <a:t>For the purpose of</a:t>
            </a:r>
          </a:p>
          <a:p>
            <a:pPr algn="ctr">
              <a:spcBef>
                <a:spcPct val="50000"/>
              </a:spcBef>
            </a:pPr>
            <a:r>
              <a:rPr lang="en-US" altLang="en-US" sz="1941" b="1" dirty="0">
                <a:latin typeface="NewCenturySchlbk"/>
              </a:rPr>
              <a:t>Involuntary Servitude</a:t>
            </a:r>
          </a:p>
          <a:p>
            <a:pPr algn="ctr">
              <a:spcBef>
                <a:spcPct val="50000"/>
              </a:spcBef>
            </a:pPr>
            <a:r>
              <a:rPr lang="en-US" altLang="en-US" sz="1941" b="1" dirty="0">
                <a:latin typeface="NewCenturySchlbk"/>
              </a:rPr>
              <a:t>OR</a:t>
            </a:r>
          </a:p>
          <a:p>
            <a:pPr algn="ctr">
              <a:spcBef>
                <a:spcPct val="50000"/>
              </a:spcBef>
            </a:pPr>
            <a:r>
              <a:rPr lang="en-US" altLang="en-US" sz="1941" b="1" dirty="0">
                <a:latin typeface="NewCenturySchlbk"/>
              </a:rPr>
              <a:t>Debt Bondage</a:t>
            </a:r>
          </a:p>
          <a:p>
            <a:pPr algn="ctr">
              <a:spcBef>
                <a:spcPct val="50000"/>
              </a:spcBef>
            </a:pPr>
            <a:r>
              <a:rPr lang="en-US" altLang="en-US" sz="1941" b="1" dirty="0">
                <a:latin typeface="NewCenturySchlbk"/>
              </a:rPr>
              <a:t>OR</a:t>
            </a:r>
          </a:p>
          <a:p>
            <a:pPr algn="ctr">
              <a:spcBef>
                <a:spcPct val="50000"/>
              </a:spcBef>
            </a:pPr>
            <a:r>
              <a:rPr lang="en-US" altLang="en-US" sz="1941" b="1" dirty="0">
                <a:latin typeface="NewCenturySchlbk"/>
              </a:rPr>
              <a:t>Slavery</a:t>
            </a:r>
          </a:p>
          <a:p>
            <a:pPr algn="ctr">
              <a:spcBef>
                <a:spcPct val="50000"/>
              </a:spcBef>
            </a:pPr>
            <a:r>
              <a:rPr lang="en-US" altLang="en-US" sz="1941" b="1" dirty="0">
                <a:latin typeface="NewCenturySchlbk"/>
              </a:rPr>
              <a:t>OR </a:t>
            </a:r>
          </a:p>
          <a:p>
            <a:pPr algn="ctr">
              <a:spcBef>
                <a:spcPct val="50000"/>
              </a:spcBef>
            </a:pPr>
            <a:r>
              <a:rPr lang="en-US" altLang="en-US" sz="1941" b="1" dirty="0">
                <a:latin typeface="NewCenturySchlbk"/>
              </a:rPr>
              <a:t>Sex Trade</a:t>
            </a:r>
          </a:p>
        </p:txBody>
      </p:sp>
      <p:pic>
        <p:nvPicPr>
          <p:cNvPr id="765958" name="Picture 6" descr="BD21298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887" y="4388504"/>
            <a:ext cx="1300443" cy="754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5959" name="Picture 7" descr="BD21298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075" y="4473249"/>
            <a:ext cx="1300443" cy="7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4411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81940"/>
            <a:ext cx="9052560" cy="754380"/>
          </a:xfrm>
        </p:spPr>
        <p:txBody>
          <a:bodyPr>
            <a:normAutofit fontScale="90000"/>
          </a:bodyPr>
          <a:lstStyle/>
          <a:p>
            <a:r>
              <a:rPr lang="en-US" dirty="0" smtClean="0"/>
              <a:t>Continued Presence</a:t>
            </a:r>
            <a:endParaRPr lang="en-US" dirty="0"/>
          </a:p>
        </p:txBody>
      </p:sp>
      <p:sp>
        <p:nvSpPr>
          <p:cNvPr id="3" name="Content Placeholder 2"/>
          <p:cNvSpPr>
            <a:spLocks noGrp="1"/>
          </p:cNvSpPr>
          <p:nvPr>
            <p:ph idx="1"/>
          </p:nvPr>
        </p:nvSpPr>
        <p:spPr>
          <a:xfrm>
            <a:off x="502920" y="1287780"/>
            <a:ext cx="9052560" cy="5448300"/>
          </a:xfrm>
        </p:spPr>
        <p:txBody>
          <a:bodyPr/>
          <a:lstStyle/>
          <a:p>
            <a:r>
              <a:rPr lang="en-US" dirty="0" smtClean="0"/>
              <a:t>Temporary lawful immigration status</a:t>
            </a:r>
          </a:p>
          <a:p>
            <a:pPr lvl="1"/>
            <a:r>
              <a:rPr lang="en-US" dirty="0" smtClean="0"/>
              <a:t>For victims of severe forms of human trafficking</a:t>
            </a:r>
          </a:p>
          <a:p>
            <a:pPr lvl="1"/>
            <a:r>
              <a:rPr lang="en-US" dirty="0"/>
              <a:t>Victim of human trafficking who is a potential witness in investigation or prosecution of a </a:t>
            </a:r>
            <a:r>
              <a:rPr lang="en-US" dirty="0" smtClean="0"/>
              <a:t>trafficker</a:t>
            </a:r>
          </a:p>
          <a:p>
            <a:r>
              <a:rPr lang="en-US" dirty="0" smtClean="0"/>
              <a:t>Requested by federal law enforcement </a:t>
            </a:r>
          </a:p>
          <a:p>
            <a:pPr lvl="1"/>
            <a:r>
              <a:rPr lang="en-US" dirty="0" smtClean="0"/>
              <a:t>Can be on behalf of state and local LEAs</a:t>
            </a:r>
          </a:p>
          <a:p>
            <a:pPr lvl="1"/>
            <a:r>
              <a:rPr lang="en-US" dirty="0" smtClean="0"/>
              <a:t>One year, can be renewed</a:t>
            </a:r>
          </a:p>
          <a:p>
            <a:pPr lvl="1"/>
            <a:r>
              <a:rPr lang="en-US" dirty="0" smtClean="0"/>
              <a:t>Can have family members join them</a:t>
            </a:r>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National Immigrant Women's Advocacy Project at the American University Washington College of Law</a:t>
            </a:r>
            <a:endParaRPr lang="en-US"/>
          </a:p>
        </p:txBody>
      </p:sp>
      <p:sp>
        <p:nvSpPr>
          <p:cNvPr id="5" name="Slide Number Placeholder 4"/>
          <p:cNvSpPr>
            <a:spLocks noGrp="1"/>
          </p:cNvSpPr>
          <p:nvPr>
            <p:ph type="sldNum" sz="quarter" idx="11"/>
          </p:nvPr>
        </p:nvSpPr>
        <p:spPr/>
        <p:txBody>
          <a:bodyPr/>
          <a:lstStyle/>
          <a:p>
            <a:fld id="{6A63AC35-3821-42BC-BDAE-2B923C128E1A}" type="slidenum">
              <a:rPr lang="en-US" altLang="en-US" smtClean="0"/>
              <a:pPr/>
              <a:t>85</a:t>
            </a:fld>
            <a:endParaRPr lang="en-US" altLang="en-US" dirty="0"/>
          </a:p>
        </p:txBody>
      </p:sp>
    </p:spTree>
    <p:extLst>
      <p:ext uri="{BB962C8B-B14F-4D97-AF65-F5344CB8AC3E}">
        <p14:creationId xmlns:p14="http://schemas.microsoft.com/office/powerpoint/2010/main" val="10970613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Presence - Benefits</a:t>
            </a:r>
            <a:endParaRPr lang="en-US" dirty="0"/>
          </a:p>
        </p:txBody>
      </p:sp>
      <p:sp>
        <p:nvSpPr>
          <p:cNvPr id="3" name="Content Placeholder 2"/>
          <p:cNvSpPr>
            <a:spLocks noGrp="1"/>
          </p:cNvSpPr>
          <p:nvPr>
            <p:ph idx="1"/>
          </p:nvPr>
        </p:nvSpPr>
        <p:spPr>
          <a:xfrm>
            <a:off x="502920" y="1455420"/>
            <a:ext cx="9052560" cy="5280660"/>
          </a:xfrm>
        </p:spPr>
        <p:txBody>
          <a:bodyPr/>
          <a:lstStyle/>
          <a:p>
            <a:r>
              <a:rPr lang="en-US" dirty="0" smtClean="0"/>
              <a:t>Temporary legal status in the U.S.</a:t>
            </a:r>
          </a:p>
          <a:p>
            <a:r>
              <a:rPr lang="en-US" dirty="0" smtClean="0"/>
              <a:t>Work authorization</a:t>
            </a:r>
          </a:p>
          <a:p>
            <a:r>
              <a:rPr lang="en-US" dirty="0" smtClean="0"/>
              <a:t>Access to public benefits – like refugees</a:t>
            </a:r>
          </a:p>
          <a:p>
            <a:pPr lvl="1"/>
            <a:r>
              <a:rPr lang="en-US" dirty="0" smtClean="0"/>
              <a:t>State and federal</a:t>
            </a:r>
          </a:p>
          <a:p>
            <a:r>
              <a:rPr lang="en-US" dirty="0" smtClean="0"/>
              <a:t>Family members can join</a:t>
            </a:r>
          </a:p>
          <a:p>
            <a:r>
              <a:rPr lang="en-US" dirty="0" smtClean="0"/>
              <a:t>Can travel within the U.S.</a:t>
            </a:r>
          </a:p>
          <a:p>
            <a:r>
              <a:rPr lang="en-US" dirty="0" smtClean="0"/>
              <a:t>Does not lead directly to permanent legal status</a:t>
            </a:r>
            <a:endParaRPr lang="en-US" dirty="0"/>
          </a:p>
        </p:txBody>
      </p:sp>
      <p:sp>
        <p:nvSpPr>
          <p:cNvPr id="4" name="Footer Placeholder 3"/>
          <p:cNvSpPr>
            <a:spLocks noGrp="1"/>
          </p:cNvSpPr>
          <p:nvPr>
            <p:ph type="ftr" sz="quarter" idx="10"/>
          </p:nvPr>
        </p:nvSpPr>
        <p:spPr/>
        <p:txBody>
          <a:bodyPr/>
          <a:lstStyle/>
          <a:p>
            <a:pPr>
              <a:defRPr/>
            </a:pPr>
            <a:r>
              <a:rPr lang="en-US" smtClean="0"/>
              <a:t>National Immigrant Women's Advocacy Project at the American University Washington College of Law</a:t>
            </a:r>
            <a:endParaRPr lang="en-US"/>
          </a:p>
        </p:txBody>
      </p:sp>
      <p:sp>
        <p:nvSpPr>
          <p:cNvPr id="5" name="Slide Number Placeholder 4"/>
          <p:cNvSpPr>
            <a:spLocks noGrp="1"/>
          </p:cNvSpPr>
          <p:nvPr>
            <p:ph type="sldNum" sz="quarter" idx="11"/>
          </p:nvPr>
        </p:nvSpPr>
        <p:spPr/>
        <p:txBody>
          <a:bodyPr/>
          <a:lstStyle/>
          <a:p>
            <a:fld id="{6A63AC35-3821-42BC-BDAE-2B923C128E1A}" type="slidenum">
              <a:rPr lang="en-US" altLang="en-US" smtClean="0"/>
              <a:pPr/>
              <a:t>86</a:t>
            </a:fld>
            <a:endParaRPr lang="en-US" altLang="en-US" dirty="0"/>
          </a:p>
        </p:txBody>
      </p:sp>
    </p:spTree>
    <p:extLst>
      <p:ext uri="{BB962C8B-B14F-4D97-AF65-F5344CB8AC3E}">
        <p14:creationId xmlns:p14="http://schemas.microsoft.com/office/powerpoint/2010/main" val="16806707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23" dirty="0"/>
              <a:t>T Visa Overview</a:t>
            </a:r>
            <a:endParaRPr lang="es-ES" sz="5823" dirty="0"/>
          </a:p>
        </p:txBody>
      </p:sp>
      <p:sp>
        <p:nvSpPr>
          <p:cNvPr id="3" name="Content Placeholder 2"/>
          <p:cNvSpPr>
            <a:spLocks noGrp="1"/>
          </p:cNvSpPr>
          <p:nvPr>
            <p:ph idx="1"/>
          </p:nvPr>
        </p:nvSpPr>
        <p:spPr>
          <a:xfrm>
            <a:off x="504676" y="1637157"/>
            <a:ext cx="8878141" cy="4922972"/>
          </a:xfrm>
        </p:spPr>
        <p:txBody>
          <a:bodyPr>
            <a:normAutofit fontScale="92500" lnSpcReduction="10000"/>
          </a:bodyPr>
          <a:lstStyle/>
          <a:p>
            <a:r>
              <a:rPr lang="en-US" sz="3397" dirty="0"/>
              <a:t>4 </a:t>
            </a:r>
            <a:r>
              <a:rPr lang="en-US" sz="3397" dirty="0"/>
              <a:t>Year Visa</a:t>
            </a:r>
          </a:p>
          <a:p>
            <a:pPr lvl="1"/>
            <a:r>
              <a:rPr lang="en-US" sz="2912" dirty="0"/>
              <a:t>Victim of Severe form of Trafficking</a:t>
            </a:r>
          </a:p>
          <a:p>
            <a:pPr lvl="1"/>
            <a:r>
              <a:rPr lang="en-US" sz="2912" dirty="0"/>
              <a:t>In the US or territories on account of trafficking</a:t>
            </a:r>
          </a:p>
          <a:p>
            <a:pPr lvl="1"/>
            <a:r>
              <a:rPr lang="en-US" sz="2912" dirty="0"/>
              <a:t>Respond to reasonable requests for collaboration with investigation</a:t>
            </a:r>
          </a:p>
          <a:p>
            <a:pPr lvl="1"/>
            <a:r>
              <a:rPr lang="en-US" sz="2912" dirty="0"/>
              <a:t>P</a:t>
            </a:r>
            <a:r>
              <a:rPr lang="en-US" sz="2912" dirty="0"/>
              <a:t>rosecution </a:t>
            </a:r>
            <a:r>
              <a:rPr lang="en-US" sz="2912" dirty="0"/>
              <a:t>unless victim is under 18</a:t>
            </a:r>
          </a:p>
          <a:p>
            <a:pPr lvl="1"/>
            <a:r>
              <a:rPr lang="en-US" sz="2912" dirty="0"/>
              <a:t>Hardship upon return to home country</a:t>
            </a:r>
          </a:p>
          <a:p>
            <a:r>
              <a:rPr lang="en-US" sz="3397" dirty="0"/>
              <a:t>May apply for </a:t>
            </a:r>
            <a:r>
              <a:rPr lang="en-US" sz="3397" dirty="0"/>
              <a:t>lawful permanent residency </a:t>
            </a:r>
            <a:r>
              <a:rPr lang="en-US" sz="3397" dirty="0"/>
              <a:t>after investigation/prosecution is over or 3 years, what ever time is shorter</a:t>
            </a:r>
            <a:endParaRPr lang="es-ES" sz="3397" dirty="0"/>
          </a:p>
        </p:txBody>
      </p:sp>
      <p:sp>
        <p:nvSpPr>
          <p:cNvPr id="4" name="TextBox 3"/>
          <p:cNvSpPr txBox="1"/>
          <p:nvPr/>
        </p:nvSpPr>
        <p:spPr>
          <a:xfrm>
            <a:off x="2789050" y="7032574"/>
            <a:ext cx="5378501" cy="480773"/>
          </a:xfrm>
          <a:prstGeom prst="rect">
            <a:avLst/>
          </a:prstGeom>
          <a:noFill/>
        </p:spPr>
        <p:txBody>
          <a:bodyPr wrap="square" rtlCol="0">
            <a:spAutoFit/>
          </a:bodyPr>
          <a:lstStyle/>
          <a:p>
            <a:pPr algn="ctr" fontAlgn="auto">
              <a:spcBef>
                <a:spcPts val="0"/>
              </a:spcBef>
              <a:spcAft>
                <a:spcPts val="0"/>
              </a:spcAft>
              <a:defRPr/>
            </a:pPr>
            <a:r>
              <a:rPr lang="en-US" sz="1262">
                <a:solidFill>
                  <a:srgbClr val="FFFFFF"/>
                </a:solidFill>
                <a:latin typeface="Cambria" pitchFamily="18" charset="0"/>
                <a:cs typeface="+mn-cs"/>
              </a:rPr>
              <a:t>National Immigrant Women's Advocacy Project at the American University Washington College of Law</a:t>
            </a:r>
            <a:endParaRPr lang="en-US" sz="1262"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4B342A12-00A5-4F57-9E97-D8C83B8EA008}" type="slidenum">
              <a:rPr lang="en-US" altLang="en-US" smtClean="0">
                <a:solidFill>
                  <a:schemeClr val="bg1"/>
                </a:solidFill>
              </a:rPr>
              <a:pPr>
                <a:defRPr/>
              </a:pPr>
              <a:t>87</a:t>
            </a:fld>
            <a:endParaRPr lang="en-US" altLang="en-US" dirty="0">
              <a:solidFill>
                <a:schemeClr val="bg1"/>
              </a:solidFill>
            </a:endParaRPr>
          </a:p>
        </p:txBody>
      </p:sp>
    </p:spTree>
    <p:extLst>
      <p:ext uri="{BB962C8B-B14F-4D97-AF65-F5344CB8AC3E}">
        <p14:creationId xmlns:p14="http://schemas.microsoft.com/office/powerpoint/2010/main" val="13016908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p:cNvSpPr>
          <p:nvPr>
            <p:ph type="title" idx="4294967295"/>
          </p:nvPr>
        </p:nvSpPr>
        <p:spPr>
          <a:xfrm>
            <a:off x="848991" y="778283"/>
            <a:ext cx="8617743" cy="901373"/>
          </a:xfrm>
          <a:prstGeom prst="rect">
            <a:avLst/>
          </a:prstGeom>
        </p:spPr>
        <p:txBody>
          <a:bodyPr vert="horz" lIns="87242" tIns="43622" rIns="87242" bIns="43622" rtlCol="0" anchor="ctr">
            <a:noAutofit/>
          </a:bodyPr>
          <a:lstStyle/>
          <a:p>
            <a:pPr>
              <a:defRPr/>
            </a:pPr>
            <a:r>
              <a:rPr lang="en-US" sz="5242" dirty="0">
                <a:solidFill>
                  <a:srgbClr val="C00000"/>
                </a:solidFill>
                <a:effectLst>
                  <a:outerShdw blurRad="38100" dist="38100" dir="2700000" algn="tl">
                    <a:srgbClr val="000000">
                      <a:alpha val="43137"/>
                    </a:srgbClr>
                  </a:outerShdw>
                </a:effectLst>
                <a:ea typeface="ＭＳ Ｐゴシック" charset="-128"/>
              </a:rPr>
              <a:t>The T Visa Application Process</a:t>
            </a:r>
          </a:p>
        </p:txBody>
      </p:sp>
      <p:graphicFrame>
        <p:nvGraphicFramePr>
          <p:cNvPr id="2" name="Content Placeholder 1"/>
          <p:cNvGraphicFramePr>
            <a:graphicFrameLocks noGrp="1"/>
          </p:cNvGraphicFramePr>
          <p:nvPr>
            <p:ph idx="4294967295"/>
            <p:extLst/>
          </p:nvPr>
        </p:nvGraphicFramePr>
        <p:xfrm>
          <a:off x="670309" y="2178171"/>
          <a:ext cx="9015273" cy="3913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70304" y="5913356"/>
            <a:ext cx="4153687" cy="356952"/>
          </a:xfrm>
          <a:prstGeom prst="rect">
            <a:avLst/>
          </a:prstGeom>
          <a:noFill/>
        </p:spPr>
        <p:txBody>
          <a:bodyPr wrap="none" lIns="87242" tIns="43622" rIns="87242" bIns="43622" rtlCol="0">
            <a:spAutoFit/>
          </a:bodyPr>
          <a:lstStyle/>
          <a:p>
            <a:r>
              <a:rPr lang="en-US" sz="1747" dirty="0"/>
              <a:t>Typical length of process = 4 - 6 months</a:t>
            </a:r>
          </a:p>
        </p:txBody>
      </p:sp>
      <p:sp>
        <p:nvSpPr>
          <p:cNvPr id="4" name="TextBox 3"/>
          <p:cNvSpPr txBox="1"/>
          <p:nvPr/>
        </p:nvSpPr>
        <p:spPr>
          <a:xfrm>
            <a:off x="2767665" y="6989799"/>
            <a:ext cx="5720670" cy="480773"/>
          </a:xfrm>
          <a:prstGeom prst="rect">
            <a:avLst/>
          </a:prstGeom>
          <a:noFill/>
        </p:spPr>
        <p:txBody>
          <a:bodyPr wrap="square" rtlCol="0">
            <a:spAutoFit/>
          </a:bodyPr>
          <a:lstStyle/>
          <a:p>
            <a:pPr algn="ctr" fontAlgn="auto">
              <a:spcBef>
                <a:spcPts val="0"/>
              </a:spcBef>
              <a:spcAft>
                <a:spcPts val="0"/>
              </a:spcAft>
              <a:defRPr/>
            </a:pPr>
            <a:r>
              <a:rPr lang="en-US" sz="1262">
                <a:solidFill>
                  <a:srgbClr val="FFFFFF"/>
                </a:solidFill>
                <a:latin typeface="Cambria" pitchFamily="18" charset="0"/>
                <a:cs typeface="+mn-cs"/>
              </a:rPr>
              <a:t>National Immigrant Women's Advocacy Project at the American University Washington College of Law</a:t>
            </a:r>
            <a:endParaRPr lang="en-US" sz="1262"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E9834EA3-F3B9-406D-A631-8D3F1E3FFC60}" type="slidenum">
              <a:rPr lang="en-US" altLang="en-US" smtClean="0"/>
              <a:pPr>
                <a:defRPr/>
              </a:pPr>
              <a:t>88</a:t>
            </a:fld>
            <a:endParaRPr lang="en-US" altLang="en-US" dirty="0"/>
          </a:p>
        </p:txBody>
      </p:sp>
    </p:spTree>
    <p:extLst>
      <p:ext uri="{BB962C8B-B14F-4D97-AF65-F5344CB8AC3E}">
        <p14:creationId xmlns:p14="http://schemas.microsoft.com/office/powerpoint/2010/main" val="24547289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t>
            </a:r>
            <a:r>
              <a:rPr lang="en-US" dirty="0" smtClean="0"/>
              <a:t> Visa Certification Not Mandatory</a:t>
            </a:r>
            <a:endParaRPr lang="en-US" dirty="0"/>
          </a:p>
        </p:txBody>
      </p:sp>
      <p:sp>
        <p:nvSpPr>
          <p:cNvPr id="3" name="Content Placeholder 2"/>
          <p:cNvSpPr>
            <a:spLocks noGrp="1"/>
          </p:cNvSpPr>
          <p:nvPr>
            <p:ph idx="1"/>
          </p:nvPr>
        </p:nvSpPr>
        <p:spPr/>
        <p:txBody>
          <a:bodyPr/>
          <a:lstStyle/>
          <a:p>
            <a:r>
              <a:rPr lang="en-US" dirty="0" smtClean="0"/>
              <a:t>T visa certification discretionary</a:t>
            </a:r>
          </a:p>
          <a:p>
            <a:r>
              <a:rPr lang="en-US" dirty="0" smtClean="0"/>
              <a:t>Certification provides helpful evidence</a:t>
            </a:r>
          </a:p>
          <a:p>
            <a:r>
              <a:rPr lang="en-US" dirty="0" smtClean="0"/>
              <a:t>Victim can file for a T visa without a certification</a:t>
            </a:r>
            <a:endParaRPr lang="en-US" dirty="0"/>
          </a:p>
        </p:txBody>
      </p:sp>
      <p:sp>
        <p:nvSpPr>
          <p:cNvPr id="4" name="Footer Placeholder 3"/>
          <p:cNvSpPr>
            <a:spLocks noGrp="1"/>
          </p:cNvSpPr>
          <p:nvPr>
            <p:ph type="ftr" sz="quarter" idx="10"/>
          </p:nvPr>
        </p:nvSpPr>
        <p:spPr/>
        <p:txBody>
          <a:bodyPr/>
          <a:lstStyle/>
          <a:p>
            <a:pPr>
              <a:defRPr/>
            </a:pPr>
            <a:r>
              <a:rPr lang="en-US" smtClean="0"/>
              <a:t>National Immigrant Women's Advocacy Project,      American University Washington College of Law</a:t>
            </a:r>
            <a:endParaRPr lang="en-US"/>
          </a:p>
        </p:txBody>
      </p:sp>
      <p:sp>
        <p:nvSpPr>
          <p:cNvPr id="5" name="Slide Number Placeholder 4"/>
          <p:cNvSpPr>
            <a:spLocks noGrp="1"/>
          </p:cNvSpPr>
          <p:nvPr>
            <p:ph type="sldNum" sz="quarter" idx="11"/>
          </p:nvPr>
        </p:nvSpPr>
        <p:spPr/>
        <p:txBody>
          <a:bodyPr/>
          <a:lstStyle/>
          <a:p>
            <a:fld id="{307024AB-AB7A-4379-8ADB-71BD64387ED4}" type="datetime1">
              <a:rPr lang="en-US" altLang="en-US" smtClean="0"/>
              <a:pPr/>
              <a:t>10/25/2017</a:t>
            </a:fld>
            <a:r>
              <a:rPr lang="en-US" altLang="en-US" smtClean="0"/>
              <a:t> … </a:t>
            </a:r>
            <a:fld id="{6A63AC35-3821-42BC-BDAE-2B923C128E1A}" type="slidenum">
              <a:rPr lang="en-US" altLang="en-US" smtClean="0"/>
              <a:pPr/>
              <a:t>89</a:t>
            </a:fld>
            <a:endParaRPr lang="en-US" altLang="en-US"/>
          </a:p>
        </p:txBody>
      </p:sp>
    </p:spTree>
    <p:extLst>
      <p:ext uri="{BB962C8B-B14F-4D97-AF65-F5344CB8AC3E}">
        <p14:creationId xmlns:p14="http://schemas.microsoft.com/office/powerpoint/2010/main" val="3405494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5484" y="116293"/>
            <a:ext cx="9052560" cy="609398"/>
          </a:xfrm>
          <a:prstGeom prst="rect">
            <a:avLst/>
          </a:prstGeom>
        </p:spPr>
        <p:txBody>
          <a:bodyPr vert="horz" wrap="square" lIns="0" tIns="0" rIns="0" bIns="0" rtlCol="0" anchor="ctr">
            <a:spAutoFit/>
          </a:bodyPr>
          <a:lstStyle/>
          <a:p>
            <a:pPr marL="9525"/>
            <a:r>
              <a:rPr sz="3960" spc="-307" dirty="0"/>
              <a:t>PR</a:t>
            </a:r>
            <a:r>
              <a:rPr sz="3960" spc="-397" dirty="0"/>
              <a:t>O</a:t>
            </a:r>
            <a:r>
              <a:rPr sz="3960" spc="-259" dirty="0"/>
              <a:t>TECTION</a:t>
            </a:r>
            <a:r>
              <a:rPr sz="3960" spc="-338" dirty="0"/>
              <a:t>S</a:t>
            </a:r>
            <a:r>
              <a:rPr sz="3960" spc="45" dirty="0"/>
              <a:t> </a:t>
            </a:r>
            <a:r>
              <a:rPr sz="3960" spc="-322" dirty="0"/>
              <a:t>FO</a:t>
            </a:r>
            <a:r>
              <a:rPr sz="3960" spc="-397" dirty="0"/>
              <a:t>R</a:t>
            </a:r>
            <a:r>
              <a:rPr sz="3960" spc="45" dirty="0"/>
              <a:t> </a:t>
            </a:r>
            <a:r>
              <a:rPr sz="3960" spc="-199" dirty="0"/>
              <a:t>IMMIGRAN</a:t>
            </a:r>
            <a:r>
              <a:rPr sz="3960" spc="-244" dirty="0"/>
              <a:t>T</a:t>
            </a:r>
            <a:r>
              <a:rPr sz="3960" spc="45" dirty="0"/>
              <a:t> </a:t>
            </a:r>
            <a:r>
              <a:rPr sz="3960" spc="-172" dirty="0"/>
              <a:t>VICTIMS</a:t>
            </a:r>
          </a:p>
        </p:txBody>
      </p:sp>
      <p:sp>
        <p:nvSpPr>
          <p:cNvPr id="3" name="object 3"/>
          <p:cNvSpPr/>
          <p:nvPr/>
        </p:nvSpPr>
        <p:spPr>
          <a:xfrm>
            <a:off x="5030545" y="1978462"/>
            <a:ext cx="1784033" cy="1942624"/>
          </a:xfrm>
          <a:custGeom>
            <a:avLst/>
            <a:gdLst/>
            <a:ahLst/>
            <a:cxnLst/>
            <a:rect l="l" t="t" r="r" b="b"/>
            <a:pathLst>
              <a:path w="2378710" h="2590165">
                <a:moveTo>
                  <a:pt x="889761" y="1879185"/>
                </a:moveTo>
                <a:lnTo>
                  <a:pt x="1765" y="1879185"/>
                </a:lnTo>
                <a:lnTo>
                  <a:pt x="1816" y="2589700"/>
                </a:lnTo>
                <a:lnTo>
                  <a:pt x="889761" y="1879185"/>
                </a:lnTo>
                <a:close/>
              </a:path>
              <a:path w="2378710" h="2590165">
                <a:moveTo>
                  <a:pt x="2046951" y="953228"/>
                </a:moveTo>
                <a:lnTo>
                  <a:pt x="1765" y="953228"/>
                </a:lnTo>
                <a:lnTo>
                  <a:pt x="1765" y="1564365"/>
                </a:lnTo>
                <a:lnTo>
                  <a:pt x="571" y="1564898"/>
                </a:lnTo>
                <a:lnTo>
                  <a:pt x="0" y="1565178"/>
                </a:lnTo>
                <a:lnTo>
                  <a:pt x="0" y="1880239"/>
                </a:lnTo>
                <a:lnTo>
                  <a:pt x="546" y="1879897"/>
                </a:lnTo>
                <a:lnTo>
                  <a:pt x="1765" y="1879185"/>
                </a:lnTo>
                <a:lnTo>
                  <a:pt x="889761" y="1879185"/>
                </a:lnTo>
                <a:lnTo>
                  <a:pt x="2046951" y="953228"/>
                </a:lnTo>
                <a:close/>
              </a:path>
              <a:path w="2378710" h="2590165">
                <a:moveTo>
                  <a:pt x="2066" y="0"/>
                </a:moveTo>
                <a:lnTo>
                  <a:pt x="1765" y="615700"/>
                </a:lnTo>
                <a:lnTo>
                  <a:pt x="0" y="616602"/>
                </a:lnTo>
                <a:lnTo>
                  <a:pt x="0" y="954308"/>
                </a:lnTo>
                <a:lnTo>
                  <a:pt x="1765" y="953228"/>
                </a:lnTo>
                <a:lnTo>
                  <a:pt x="2046951" y="953228"/>
                </a:lnTo>
                <a:lnTo>
                  <a:pt x="2378252" y="688129"/>
                </a:lnTo>
                <a:lnTo>
                  <a:pt x="2377909" y="672330"/>
                </a:lnTo>
                <a:lnTo>
                  <a:pt x="2377757" y="664405"/>
                </a:lnTo>
                <a:lnTo>
                  <a:pt x="2256137" y="657456"/>
                </a:lnTo>
                <a:lnTo>
                  <a:pt x="2137429" y="648398"/>
                </a:lnTo>
                <a:lnTo>
                  <a:pt x="2021636" y="637347"/>
                </a:lnTo>
                <a:lnTo>
                  <a:pt x="1908759" y="624413"/>
                </a:lnTo>
                <a:lnTo>
                  <a:pt x="1798799" y="609710"/>
                </a:lnTo>
                <a:lnTo>
                  <a:pt x="1691758" y="593352"/>
                </a:lnTo>
                <a:lnTo>
                  <a:pt x="1587636" y="575450"/>
                </a:lnTo>
                <a:lnTo>
                  <a:pt x="1486436" y="556119"/>
                </a:lnTo>
                <a:lnTo>
                  <a:pt x="1388159" y="535470"/>
                </a:lnTo>
                <a:lnTo>
                  <a:pt x="1292806" y="513618"/>
                </a:lnTo>
                <a:lnTo>
                  <a:pt x="1200378" y="490674"/>
                </a:lnTo>
                <a:lnTo>
                  <a:pt x="1110877" y="466752"/>
                </a:lnTo>
                <a:lnTo>
                  <a:pt x="1024304" y="441964"/>
                </a:lnTo>
                <a:lnTo>
                  <a:pt x="940661" y="416425"/>
                </a:lnTo>
                <a:lnTo>
                  <a:pt x="859949" y="390246"/>
                </a:lnTo>
                <a:lnTo>
                  <a:pt x="782170" y="363540"/>
                </a:lnTo>
                <a:lnTo>
                  <a:pt x="707325" y="336421"/>
                </a:lnTo>
                <a:lnTo>
                  <a:pt x="635414" y="309001"/>
                </a:lnTo>
                <a:lnTo>
                  <a:pt x="566441" y="281394"/>
                </a:lnTo>
                <a:lnTo>
                  <a:pt x="500405" y="253712"/>
                </a:lnTo>
                <a:lnTo>
                  <a:pt x="446243" y="230059"/>
                </a:lnTo>
                <a:lnTo>
                  <a:pt x="394240" y="206510"/>
                </a:lnTo>
                <a:lnTo>
                  <a:pt x="344395" y="183133"/>
                </a:lnTo>
                <a:lnTo>
                  <a:pt x="296709" y="159998"/>
                </a:lnTo>
                <a:lnTo>
                  <a:pt x="251181" y="137173"/>
                </a:lnTo>
                <a:lnTo>
                  <a:pt x="207812" y="114725"/>
                </a:lnTo>
                <a:lnTo>
                  <a:pt x="127655" y="71950"/>
                </a:lnTo>
                <a:lnTo>
                  <a:pt x="83648" y="47625"/>
                </a:lnTo>
                <a:lnTo>
                  <a:pt x="48403" y="27536"/>
                </a:lnTo>
                <a:lnTo>
                  <a:pt x="5500" y="2106"/>
                </a:lnTo>
                <a:lnTo>
                  <a:pt x="2066" y="0"/>
                </a:lnTo>
                <a:close/>
              </a:path>
            </a:pathLst>
          </a:custGeom>
          <a:solidFill>
            <a:srgbClr val="00A79D"/>
          </a:solidFill>
        </p:spPr>
        <p:txBody>
          <a:bodyPr wrap="square" lIns="0" tIns="0" rIns="0" bIns="0" rtlCol="0"/>
          <a:lstStyle/>
          <a:p>
            <a:pPr defTabSz="685782"/>
            <a:endParaRPr sz="1350">
              <a:solidFill>
                <a:prstClr val="black"/>
              </a:solidFill>
              <a:latin typeface="Calibri"/>
            </a:endParaRPr>
          </a:p>
        </p:txBody>
      </p:sp>
      <p:sp>
        <p:nvSpPr>
          <p:cNvPr id="4" name="object 4"/>
          <p:cNvSpPr/>
          <p:nvPr/>
        </p:nvSpPr>
        <p:spPr>
          <a:xfrm>
            <a:off x="3249490" y="1977500"/>
            <a:ext cx="1781175" cy="1943577"/>
          </a:xfrm>
          <a:custGeom>
            <a:avLst/>
            <a:gdLst/>
            <a:ahLst/>
            <a:cxnLst/>
            <a:rect l="l" t="t" r="r" b="b"/>
            <a:pathLst>
              <a:path w="2374900" h="2591435">
                <a:moveTo>
                  <a:pt x="2374712" y="0"/>
                </a:moveTo>
                <a:lnTo>
                  <a:pt x="2372959" y="1066"/>
                </a:lnTo>
                <a:lnTo>
                  <a:pt x="2364133" y="6527"/>
                </a:lnTo>
                <a:lnTo>
                  <a:pt x="2313278" y="36873"/>
                </a:lnTo>
                <a:lnTo>
                  <a:pt x="2266389" y="63840"/>
                </a:lnTo>
                <a:lnTo>
                  <a:pt x="2215759" y="91880"/>
                </a:lnTo>
                <a:lnTo>
                  <a:pt x="2161390" y="120834"/>
                </a:lnTo>
                <a:lnTo>
                  <a:pt x="2103284" y="150542"/>
                </a:lnTo>
                <a:lnTo>
                  <a:pt x="2041444" y="180845"/>
                </a:lnTo>
                <a:lnTo>
                  <a:pt x="1975871" y="211585"/>
                </a:lnTo>
                <a:lnTo>
                  <a:pt x="1906569" y="242600"/>
                </a:lnTo>
                <a:lnTo>
                  <a:pt x="1870519" y="258162"/>
                </a:lnTo>
                <a:lnTo>
                  <a:pt x="1833538" y="273734"/>
                </a:lnTo>
                <a:lnTo>
                  <a:pt x="1795625" y="289294"/>
                </a:lnTo>
                <a:lnTo>
                  <a:pt x="1756781" y="304825"/>
                </a:lnTo>
                <a:lnTo>
                  <a:pt x="1691994" y="329826"/>
                </a:lnTo>
                <a:lnTo>
                  <a:pt x="1624779" y="354605"/>
                </a:lnTo>
                <a:lnTo>
                  <a:pt x="1555136" y="379077"/>
                </a:lnTo>
                <a:lnTo>
                  <a:pt x="1483065" y="403157"/>
                </a:lnTo>
                <a:lnTo>
                  <a:pt x="1408569" y="426760"/>
                </a:lnTo>
                <a:lnTo>
                  <a:pt x="1331646" y="449801"/>
                </a:lnTo>
                <a:lnTo>
                  <a:pt x="1252300" y="472195"/>
                </a:lnTo>
                <a:lnTo>
                  <a:pt x="1170529" y="493857"/>
                </a:lnTo>
                <a:lnTo>
                  <a:pt x="1086335" y="514701"/>
                </a:lnTo>
                <a:lnTo>
                  <a:pt x="999719" y="534643"/>
                </a:lnTo>
                <a:lnTo>
                  <a:pt x="910682" y="553596"/>
                </a:lnTo>
                <a:lnTo>
                  <a:pt x="819224" y="571478"/>
                </a:lnTo>
                <a:lnTo>
                  <a:pt x="725347" y="588201"/>
                </a:lnTo>
                <a:lnTo>
                  <a:pt x="629051" y="603681"/>
                </a:lnTo>
                <a:lnTo>
                  <a:pt x="530336" y="617834"/>
                </a:lnTo>
                <a:lnTo>
                  <a:pt x="429205" y="630573"/>
                </a:lnTo>
                <a:lnTo>
                  <a:pt x="325657" y="641814"/>
                </a:lnTo>
                <a:lnTo>
                  <a:pt x="219693" y="651471"/>
                </a:lnTo>
                <a:lnTo>
                  <a:pt x="111315" y="659460"/>
                </a:lnTo>
                <a:lnTo>
                  <a:pt x="523" y="665695"/>
                </a:lnTo>
                <a:lnTo>
                  <a:pt x="0" y="691089"/>
                </a:lnTo>
                <a:lnTo>
                  <a:pt x="2372908" y="2590990"/>
                </a:lnTo>
                <a:lnTo>
                  <a:pt x="2374737" y="2504287"/>
                </a:lnTo>
                <a:lnTo>
                  <a:pt x="2374712" y="0"/>
                </a:lnTo>
                <a:close/>
              </a:path>
            </a:pathLst>
          </a:custGeom>
          <a:solidFill>
            <a:srgbClr val="1B75BC"/>
          </a:solidFill>
        </p:spPr>
        <p:txBody>
          <a:bodyPr wrap="square" lIns="0" tIns="0" rIns="0" bIns="0" rtlCol="0"/>
          <a:lstStyle/>
          <a:p>
            <a:pPr defTabSz="685782"/>
            <a:endParaRPr sz="1350">
              <a:solidFill>
                <a:prstClr val="black"/>
              </a:solidFill>
              <a:latin typeface="Calibri"/>
            </a:endParaRPr>
          </a:p>
        </p:txBody>
      </p:sp>
      <p:sp>
        <p:nvSpPr>
          <p:cNvPr id="5" name="object 5"/>
          <p:cNvSpPr/>
          <p:nvPr/>
        </p:nvSpPr>
        <p:spPr>
          <a:xfrm>
            <a:off x="3800879" y="3976020"/>
            <a:ext cx="1229678" cy="2072164"/>
          </a:xfrm>
          <a:custGeom>
            <a:avLst/>
            <a:gdLst/>
            <a:ahLst/>
            <a:cxnLst/>
            <a:rect l="l" t="t" r="r" b="b"/>
            <a:pathLst>
              <a:path w="1639570" h="2762884">
                <a:moveTo>
                  <a:pt x="1639544" y="0"/>
                </a:moveTo>
                <a:lnTo>
                  <a:pt x="0" y="1192250"/>
                </a:lnTo>
                <a:lnTo>
                  <a:pt x="58648" y="1274789"/>
                </a:lnTo>
                <a:lnTo>
                  <a:pt x="119695" y="1356844"/>
                </a:lnTo>
                <a:lnTo>
                  <a:pt x="183147" y="1438425"/>
                </a:lnTo>
                <a:lnTo>
                  <a:pt x="249012" y="1519540"/>
                </a:lnTo>
                <a:lnTo>
                  <a:pt x="317299" y="1600197"/>
                </a:lnTo>
                <a:lnTo>
                  <a:pt x="388017" y="1680407"/>
                </a:lnTo>
                <a:lnTo>
                  <a:pt x="461173" y="1760177"/>
                </a:lnTo>
                <a:lnTo>
                  <a:pt x="536774" y="1839516"/>
                </a:lnTo>
                <a:lnTo>
                  <a:pt x="614831" y="1918434"/>
                </a:lnTo>
                <a:lnTo>
                  <a:pt x="695350" y="1996940"/>
                </a:lnTo>
                <a:lnTo>
                  <a:pt x="778340" y="2075041"/>
                </a:lnTo>
                <a:lnTo>
                  <a:pt x="863808" y="2152747"/>
                </a:lnTo>
                <a:lnTo>
                  <a:pt x="951764" y="2230067"/>
                </a:lnTo>
                <a:lnTo>
                  <a:pt x="1042215" y="2307009"/>
                </a:lnTo>
                <a:lnTo>
                  <a:pt x="1135170" y="2383583"/>
                </a:lnTo>
                <a:lnTo>
                  <a:pt x="1230636" y="2459797"/>
                </a:lnTo>
                <a:lnTo>
                  <a:pt x="1328622" y="2535660"/>
                </a:lnTo>
                <a:lnTo>
                  <a:pt x="1429135" y="2611182"/>
                </a:lnTo>
                <a:lnTo>
                  <a:pt x="1532185" y="2686370"/>
                </a:lnTo>
                <a:lnTo>
                  <a:pt x="1639493" y="2762453"/>
                </a:lnTo>
                <a:lnTo>
                  <a:pt x="1639544" y="0"/>
                </a:lnTo>
                <a:close/>
              </a:path>
            </a:pathLst>
          </a:custGeom>
          <a:solidFill>
            <a:srgbClr val="F7941D"/>
          </a:solidFill>
        </p:spPr>
        <p:txBody>
          <a:bodyPr wrap="square" lIns="0" tIns="0" rIns="0" bIns="0" rtlCol="0"/>
          <a:lstStyle/>
          <a:p>
            <a:pPr defTabSz="685782"/>
            <a:endParaRPr sz="1350">
              <a:solidFill>
                <a:prstClr val="black"/>
              </a:solidFill>
              <a:latin typeface="Calibri"/>
            </a:endParaRPr>
          </a:p>
        </p:txBody>
      </p:sp>
      <p:sp>
        <p:nvSpPr>
          <p:cNvPr id="6" name="object 6"/>
          <p:cNvSpPr/>
          <p:nvPr/>
        </p:nvSpPr>
        <p:spPr>
          <a:xfrm>
            <a:off x="5029212" y="1976680"/>
            <a:ext cx="1429" cy="1905"/>
          </a:xfrm>
          <a:custGeom>
            <a:avLst/>
            <a:gdLst/>
            <a:ahLst/>
            <a:cxnLst/>
            <a:rect l="l" t="t" r="r" b="b"/>
            <a:pathLst>
              <a:path w="1904" h="2539">
                <a:moveTo>
                  <a:pt x="0" y="0"/>
                </a:moveTo>
                <a:lnTo>
                  <a:pt x="0" y="2158"/>
                </a:lnTo>
                <a:lnTo>
                  <a:pt x="1752" y="1092"/>
                </a:lnTo>
                <a:lnTo>
                  <a:pt x="0" y="0"/>
                </a:lnTo>
                <a:close/>
              </a:path>
            </a:pathLst>
          </a:custGeom>
          <a:solidFill>
            <a:srgbClr val="2B3890"/>
          </a:solidFill>
        </p:spPr>
        <p:txBody>
          <a:bodyPr wrap="square" lIns="0" tIns="0" rIns="0" bIns="0" rtlCol="0"/>
          <a:lstStyle/>
          <a:p>
            <a:pPr defTabSz="685782"/>
            <a:endParaRPr sz="1350">
              <a:solidFill>
                <a:prstClr val="black"/>
              </a:solidFill>
              <a:latin typeface="Calibri"/>
            </a:endParaRPr>
          </a:p>
        </p:txBody>
      </p:sp>
      <p:sp>
        <p:nvSpPr>
          <p:cNvPr id="7" name="object 7"/>
          <p:cNvSpPr/>
          <p:nvPr/>
        </p:nvSpPr>
        <p:spPr>
          <a:xfrm>
            <a:off x="5029212" y="6046948"/>
            <a:ext cx="1429" cy="1905"/>
          </a:xfrm>
          <a:custGeom>
            <a:avLst/>
            <a:gdLst/>
            <a:ahLst/>
            <a:cxnLst/>
            <a:rect l="l" t="t" r="r" b="b"/>
            <a:pathLst>
              <a:path w="1904" h="2540">
                <a:moveTo>
                  <a:pt x="0" y="0"/>
                </a:moveTo>
                <a:lnTo>
                  <a:pt x="0" y="2514"/>
                </a:lnTo>
                <a:lnTo>
                  <a:pt x="1714" y="1219"/>
                </a:lnTo>
                <a:lnTo>
                  <a:pt x="0" y="0"/>
                </a:lnTo>
                <a:close/>
              </a:path>
            </a:pathLst>
          </a:custGeom>
          <a:solidFill>
            <a:srgbClr val="2B3890"/>
          </a:solidFill>
        </p:spPr>
        <p:txBody>
          <a:bodyPr wrap="square" lIns="0" tIns="0" rIns="0" bIns="0" rtlCol="0"/>
          <a:lstStyle/>
          <a:p>
            <a:pPr defTabSz="685782"/>
            <a:endParaRPr sz="1350">
              <a:solidFill>
                <a:prstClr val="black"/>
              </a:solidFill>
              <a:latin typeface="Calibri"/>
            </a:endParaRPr>
          </a:p>
        </p:txBody>
      </p:sp>
      <p:sp>
        <p:nvSpPr>
          <p:cNvPr id="8" name="object 8"/>
          <p:cNvSpPr/>
          <p:nvPr/>
        </p:nvSpPr>
        <p:spPr>
          <a:xfrm>
            <a:off x="3236993" y="2476770"/>
            <a:ext cx="1794987" cy="2393633"/>
          </a:xfrm>
          <a:custGeom>
            <a:avLst/>
            <a:gdLst/>
            <a:ahLst/>
            <a:cxnLst/>
            <a:rect l="l" t="t" r="r" b="b"/>
            <a:pathLst>
              <a:path w="2393315" h="3191510">
                <a:moveTo>
                  <a:pt x="17184" y="0"/>
                </a:moveTo>
                <a:lnTo>
                  <a:pt x="13675" y="45842"/>
                </a:lnTo>
                <a:lnTo>
                  <a:pt x="10055" y="103831"/>
                </a:lnTo>
                <a:lnTo>
                  <a:pt x="6159" y="182842"/>
                </a:lnTo>
                <a:lnTo>
                  <a:pt x="4335" y="229649"/>
                </a:lnTo>
                <a:lnTo>
                  <a:pt x="2716" y="281013"/>
                </a:lnTo>
                <a:lnTo>
                  <a:pt x="1393" y="336701"/>
                </a:lnTo>
                <a:lnTo>
                  <a:pt x="457" y="396480"/>
                </a:lnTo>
                <a:lnTo>
                  <a:pt x="0" y="460118"/>
                </a:lnTo>
                <a:lnTo>
                  <a:pt x="111" y="527381"/>
                </a:lnTo>
                <a:lnTo>
                  <a:pt x="884" y="598036"/>
                </a:lnTo>
                <a:lnTo>
                  <a:pt x="2408" y="671851"/>
                </a:lnTo>
                <a:lnTo>
                  <a:pt x="4776" y="748593"/>
                </a:lnTo>
                <a:lnTo>
                  <a:pt x="8078" y="828029"/>
                </a:lnTo>
                <a:lnTo>
                  <a:pt x="12406" y="909926"/>
                </a:lnTo>
                <a:lnTo>
                  <a:pt x="17850" y="994050"/>
                </a:lnTo>
                <a:lnTo>
                  <a:pt x="24503" y="1080170"/>
                </a:lnTo>
                <a:lnTo>
                  <a:pt x="32454" y="1168053"/>
                </a:lnTo>
                <a:lnTo>
                  <a:pt x="41797" y="1257465"/>
                </a:lnTo>
                <a:lnTo>
                  <a:pt x="46424" y="1298895"/>
                </a:lnTo>
                <a:lnTo>
                  <a:pt x="51397" y="1340374"/>
                </a:lnTo>
                <a:lnTo>
                  <a:pt x="56725" y="1381904"/>
                </a:lnTo>
                <a:lnTo>
                  <a:pt x="62417" y="1423483"/>
                </a:lnTo>
                <a:lnTo>
                  <a:pt x="68484" y="1465112"/>
                </a:lnTo>
                <a:lnTo>
                  <a:pt x="74934" y="1506791"/>
                </a:lnTo>
                <a:lnTo>
                  <a:pt x="90400" y="1599964"/>
                </a:lnTo>
                <a:lnTo>
                  <a:pt x="102127" y="1664918"/>
                </a:lnTo>
                <a:lnTo>
                  <a:pt x="114765" y="1730000"/>
                </a:lnTo>
                <a:lnTo>
                  <a:pt x="128344" y="1795130"/>
                </a:lnTo>
                <a:lnTo>
                  <a:pt x="142897" y="1860229"/>
                </a:lnTo>
                <a:lnTo>
                  <a:pt x="158472" y="1925294"/>
                </a:lnTo>
                <a:lnTo>
                  <a:pt x="175044" y="1990024"/>
                </a:lnTo>
                <a:lnTo>
                  <a:pt x="192700" y="2054563"/>
                </a:lnTo>
                <a:lnTo>
                  <a:pt x="211452" y="2118758"/>
                </a:lnTo>
                <a:lnTo>
                  <a:pt x="231331" y="2182531"/>
                </a:lnTo>
                <a:lnTo>
                  <a:pt x="252369" y="2245804"/>
                </a:lnTo>
                <a:lnTo>
                  <a:pt x="274594" y="2308498"/>
                </a:lnTo>
                <a:lnTo>
                  <a:pt x="298040" y="2370535"/>
                </a:lnTo>
                <a:lnTo>
                  <a:pt x="322735" y="2431837"/>
                </a:lnTo>
                <a:lnTo>
                  <a:pt x="348712" y="2492324"/>
                </a:lnTo>
                <a:lnTo>
                  <a:pt x="376001" y="2551920"/>
                </a:lnTo>
                <a:lnTo>
                  <a:pt x="404633" y="2610545"/>
                </a:lnTo>
                <a:lnTo>
                  <a:pt x="434639" y="2668121"/>
                </a:lnTo>
                <a:lnTo>
                  <a:pt x="466049" y="2724570"/>
                </a:lnTo>
                <a:lnTo>
                  <a:pt x="499416" y="2780665"/>
                </a:lnTo>
                <a:lnTo>
                  <a:pt x="499962" y="2781503"/>
                </a:lnTo>
                <a:lnTo>
                  <a:pt x="500495" y="2782379"/>
                </a:lnTo>
                <a:lnTo>
                  <a:pt x="523111" y="2823819"/>
                </a:lnTo>
                <a:lnTo>
                  <a:pt x="546281" y="2865133"/>
                </a:lnTo>
                <a:lnTo>
                  <a:pt x="570009" y="2906324"/>
                </a:lnTo>
                <a:lnTo>
                  <a:pt x="594296" y="2947391"/>
                </a:lnTo>
                <a:lnTo>
                  <a:pt x="619143" y="2988336"/>
                </a:lnTo>
                <a:lnTo>
                  <a:pt x="644553" y="3029160"/>
                </a:lnTo>
                <a:lnTo>
                  <a:pt x="670525" y="3069863"/>
                </a:lnTo>
                <a:lnTo>
                  <a:pt x="697063" y="3110446"/>
                </a:lnTo>
                <a:lnTo>
                  <a:pt x="724168" y="3150910"/>
                </a:lnTo>
                <a:lnTo>
                  <a:pt x="751841" y="3191256"/>
                </a:lnTo>
                <a:lnTo>
                  <a:pt x="2391398" y="1999005"/>
                </a:lnTo>
                <a:lnTo>
                  <a:pt x="2393164" y="1999005"/>
                </a:lnTo>
                <a:lnTo>
                  <a:pt x="2393131" y="1925220"/>
                </a:lnTo>
                <a:lnTo>
                  <a:pt x="2281213" y="1838591"/>
                </a:lnTo>
                <a:lnTo>
                  <a:pt x="595644" y="489826"/>
                </a:lnTo>
                <a:lnTo>
                  <a:pt x="17184" y="0"/>
                </a:lnTo>
                <a:close/>
              </a:path>
              <a:path w="2393315" h="3191510">
                <a:moveTo>
                  <a:pt x="2393164" y="1999005"/>
                </a:moveTo>
                <a:lnTo>
                  <a:pt x="2391398" y="1999005"/>
                </a:lnTo>
                <a:lnTo>
                  <a:pt x="2391398" y="2500731"/>
                </a:lnTo>
                <a:lnTo>
                  <a:pt x="2393164" y="2502014"/>
                </a:lnTo>
                <a:lnTo>
                  <a:pt x="2393164" y="1999005"/>
                </a:lnTo>
                <a:close/>
              </a:path>
              <a:path w="2393315" h="3191510">
                <a:moveTo>
                  <a:pt x="2393164" y="1214780"/>
                </a:moveTo>
                <a:lnTo>
                  <a:pt x="2391398" y="1215834"/>
                </a:lnTo>
                <a:lnTo>
                  <a:pt x="2393164" y="1900660"/>
                </a:lnTo>
                <a:lnTo>
                  <a:pt x="2393164" y="1214780"/>
                </a:lnTo>
                <a:close/>
              </a:path>
            </a:pathLst>
          </a:custGeom>
          <a:solidFill>
            <a:srgbClr val="2B3890"/>
          </a:solidFill>
        </p:spPr>
        <p:txBody>
          <a:bodyPr wrap="square" lIns="0" tIns="0" rIns="0" bIns="0" rtlCol="0"/>
          <a:lstStyle/>
          <a:p>
            <a:pPr defTabSz="685782"/>
            <a:endParaRPr sz="1350">
              <a:solidFill>
                <a:prstClr val="black"/>
              </a:solidFill>
              <a:latin typeface="Calibri"/>
            </a:endParaRPr>
          </a:p>
        </p:txBody>
      </p:sp>
      <p:sp>
        <p:nvSpPr>
          <p:cNvPr id="9" name="object 9"/>
          <p:cNvSpPr/>
          <p:nvPr/>
        </p:nvSpPr>
        <p:spPr>
          <a:xfrm>
            <a:off x="6812727" y="2494560"/>
            <a:ext cx="2382" cy="29051"/>
          </a:xfrm>
          <a:custGeom>
            <a:avLst/>
            <a:gdLst/>
            <a:ahLst/>
            <a:cxnLst/>
            <a:rect l="l" t="t" r="r" b="b"/>
            <a:pathLst>
              <a:path w="3175" h="38735">
                <a:moveTo>
                  <a:pt x="0" y="19366"/>
                </a:moveTo>
                <a:lnTo>
                  <a:pt x="2582" y="19366"/>
                </a:lnTo>
              </a:path>
            </a:pathLst>
          </a:custGeom>
          <a:ln w="40002">
            <a:solidFill>
              <a:srgbClr val="2B3890"/>
            </a:solidFill>
          </a:ln>
        </p:spPr>
        <p:txBody>
          <a:bodyPr wrap="square" lIns="0" tIns="0" rIns="0" bIns="0" rtlCol="0"/>
          <a:lstStyle/>
          <a:p>
            <a:pPr defTabSz="685782"/>
            <a:endParaRPr sz="1350">
              <a:solidFill>
                <a:prstClr val="black"/>
              </a:solidFill>
              <a:latin typeface="Calibri"/>
            </a:endParaRPr>
          </a:p>
        </p:txBody>
      </p:sp>
      <p:sp>
        <p:nvSpPr>
          <p:cNvPr id="69" name="object 69"/>
          <p:cNvSpPr/>
          <p:nvPr/>
        </p:nvSpPr>
        <p:spPr>
          <a:xfrm>
            <a:off x="3213825" y="4193825"/>
            <a:ext cx="551973" cy="551973"/>
          </a:xfrm>
          <a:custGeom>
            <a:avLst/>
            <a:gdLst/>
            <a:ahLst/>
            <a:cxnLst/>
            <a:rect l="l" t="t" r="r" b="b"/>
            <a:pathLst>
              <a:path w="735964" h="735964">
                <a:moveTo>
                  <a:pt x="367728" y="0"/>
                </a:moveTo>
                <a:lnTo>
                  <a:pt x="308082" y="4813"/>
                </a:lnTo>
                <a:lnTo>
                  <a:pt x="251499" y="18747"/>
                </a:lnTo>
                <a:lnTo>
                  <a:pt x="198738" y="41046"/>
                </a:lnTo>
                <a:lnTo>
                  <a:pt x="150555" y="70951"/>
                </a:lnTo>
                <a:lnTo>
                  <a:pt x="107707" y="107707"/>
                </a:lnTo>
                <a:lnTo>
                  <a:pt x="70951" y="150555"/>
                </a:lnTo>
                <a:lnTo>
                  <a:pt x="41046" y="198738"/>
                </a:lnTo>
                <a:lnTo>
                  <a:pt x="18747" y="251499"/>
                </a:lnTo>
                <a:lnTo>
                  <a:pt x="4813" y="308082"/>
                </a:lnTo>
                <a:lnTo>
                  <a:pt x="0" y="367728"/>
                </a:lnTo>
                <a:lnTo>
                  <a:pt x="1219" y="397887"/>
                </a:lnTo>
                <a:lnTo>
                  <a:pt x="10687" y="456096"/>
                </a:lnTo>
                <a:lnTo>
                  <a:pt x="28898" y="510862"/>
                </a:lnTo>
                <a:lnTo>
                  <a:pt x="55095" y="561429"/>
                </a:lnTo>
                <a:lnTo>
                  <a:pt x="88520" y="607040"/>
                </a:lnTo>
                <a:lnTo>
                  <a:pt x="128416" y="646936"/>
                </a:lnTo>
                <a:lnTo>
                  <a:pt x="174027" y="680361"/>
                </a:lnTo>
                <a:lnTo>
                  <a:pt x="224594" y="706558"/>
                </a:lnTo>
                <a:lnTo>
                  <a:pt x="279360" y="724769"/>
                </a:lnTo>
                <a:lnTo>
                  <a:pt x="337569" y="734237"/>
                </a:lnTo>
                <a:lnTo>
                  <a:pt x="367728" y="735456"/>
                </a:lnTo>
                <a:lnTo>
                  <a:pt x="397887" y="734237"/>
                </a:lnTo>
                <a:lnTo>
                  <a:pt x="456096" y="724769"/>
                </a:lnTo>
                <a:lnTo>
                  <a:pt x="510862" y="706558"/>
                </a:lnTo>
                <a:lnTo>
                  <a:pt x="561429" y="680361"/>
                </a:lnTo>
                <a:lnTo>
                  <a:pt x="607040" y="646936"/>
                </a:lnTo>
                <a:lnTo>
                  <a:pt x="646936" y="607040"/>
                </a:lnTo>
                <a:lnTo>
                  <a:pt x="680361" y="561429"/>
                </a:lnTo>
                <a:lnTo>
                  <a:pt x="706558" y="510862"/>
                </a:lnTo>
                <a:lnTo>
                  <a:pt x="724769" y="456096"/>
                </a:lnTo>
                <a:lnTo>
                  <a:pt x="734237" y="397887"/>
                </a:lnTo>
                <a:lnTo>
                  <a:pt x="735457" y="367728"/>
                </a:lnTo>
                <a:lnTo>
                  <a:pt x="734237" y="337569"/>
                </a:lnTo>
                <a:lnTo>
                  <a:pt x="724769" y="279360"/>
                </a:lnTo>
                <a:lnTo>
                  <a:pt x="706558" y="224594"/>
                </a:lnTo>
                <a:lnTo>
                  <a:pt x="680361" y="174027"/>
                </a:lnTo>
                <a:lnTo>
                  <a:pt x="646936" y="128416"/>
                </a:lnTo>
                <a:lnTo>
                  <a:pt x="607040" y="88520"/>
                </a:lnTo>
                <a:lnTo>
                  <a:pt x="561429" y="55095"/>
                </a:lnTo>
                <a:lnTo>
                  <a:pt x="510862" y="28898"/>
                </a:lnTo>
                <a:lnTo>
                  <a:pt x="456096" y="10687"/>
                </a:lnTo>
                <a:lnTo>
                  <a:pt x="397887" y="1219"/>
                </a:lnTo>
                <a:lnTo>
                  <a:pt x="367728" y="0"/>
                </a:lnTo>
                <a:close/>
              </a:path>
            </a:pathLst>
          </a:custGeom>
          <a:solidFill>
            <a:srgbClr val="231F20"/>
          </a:solidFill>
        </p:spPr>
        <p:txBody>
          <a:bodyPr wrap="square" lIns="0" tIns="0" rIns="0" bIns="0" rtlCol="0"/>
          <a:lstStyle/>
          <a:p>
            <a:pPr defTabSz="685782"/>
            <a:endParaRPr sz="1350">
              <a:solidFill>
                <a:prstClr val="black"/>
              </a:solidFill>
              <a:latin typeface="Calibri"/>
            </a:endParaRPr>
          </a:p>
        </p:txBody>
      </p:sp>
      <p:sp>
        <p:nvSpPr>
          <p:cNvPr id="10" name="object 10"/>
          <p:cNvSpPr/>
          <p:nvPr/>
        </p:nvSpPr>
        <p:spPr>
          <a:xfrm>
            <a:off x="5016813" y="1978300"/>
            <a:ext cx="12859" cy="7621"/>
          </a:xfrm>
          <a:custGeom>
            <a:avLst/>
            <a:gdLst/>
            <a:ahLst/>
            <a:cxnLst/>
            <a:rect l="l" t="t" r="r" b="b"/>
            <a:pathLst>
              <a:path w="17145" h="10160">
                <a:moveTo>
                  <a:pt x="16535" y="0"/>
                </a:moveTo>
                <a:lnTo>
                  <a:pt x="0" y="10071"/>
                </a:lnTo>
                <a:lnTo>
                  <a:pt x="7708" y="5448"/>
                </a:lnTo>
                <a:lnTo>
                  <a:pt x="16535" y="38"/>
                </a:lnTo>
                <a:close/>
              </a:path>
            </a:pathLst>
          </a:custGeom>
          <a:solidFill>
            <a:srgbClr val="2B3890"/>
          </a:solidFill>
        </p:spPr>
        <p:txBody>
          <a:bodyPr wrap="square" lIns="0" tIns="0" rIns="0" bIns="0" rtlCol="0"/>
          <a:lstStyle/>
          <a:p>
            <a:pPr defTabSz="685782"/>
            <a:endParaRPr sz="1350">
              <a:solidFill>
                <a:prstClr val="black"/>
              </a:solidFill>
              <a:latin typeface="Calibri"/>
            </a:endParaRPr>
          </a:p>
        </p:txBody>
      </p:sp>
      <p:sp>
        <p:nvSpPr>
          <p:cNvPr id="11" name="object 11"/>
          <p:cNvSpPr/>
          <p:nvPr/>
        </p:nvSpPr>
        <p:spPr>
          <a:xfrm>
            <a:off x="5031206" y="5546739"/>
            <a:ext cx="0" cy="502444"/>
          </a:xfrm>
          <a:custGeom>
            <a:avLst/>
            <a:gdLst/>
            <a:ahLst/>
            <a:cxnLst/>
            <a:rect l="l" t="t" r="r" b="b"/>
            <a:pathLst>
              <a:path h="669925">
                <a:moveTo>
                  <a:pt x="0" y="0"/>
                </a:moveTo>
                <a:lnTo>
                  <a:pt x="0" y="669455"/>
                </a:lnTo>
              </a:path>
            </a:pathLst>
          </a:custGeom>
          <a:ln w="3175">
            <a:solidFill>
              <a:srgbClr val="2B3890"/>
            </a:solidFill>
          </a:ln>
        </p:spPr>
        <p:txBody>
          <a:bodyPr wrap="square" lIns="0" tIns="0" rIns="0" bIns="0" rtlCol="0"/>
          <a:lstStyle/>
          <a:p>
            <a:pPr defTabSz="685782"/>
            <a:endParaRPr sz="1350">
              <a:solidFill>
                <a:prstClr val="black"/>
              </a:solidFill>
              <a:latin typeface="Calibri"/>
            </a:endParaRPr>
          </a:p>
        </p:txBody>
      </p:sp>
      <p:sp>
        <p:nvSpPr>
          <p:cNvPr id="12" name="object 12"/>
          <p:cNvSpPr/>
          <p:nvPr/>
        </p:nvSpPr>
        <p:spPr>
          <a:xfrm>
            <a:off x="5031202" y="2692998"/>
            <a:ext cx="0" cy="460057"/>
          </a:xfrm>
          <a:custGeom>
            <a:avLst/>
            <a:gdLst/>
            <a:ahLst/>
            <a:cxnLst/>
            <a:rect l="l" t="t" r="r" b="b"/>
            <a:pathLst>
              <a:path h="613410">
                <a:moveTo>
                  <a:pt x="0" y="0"/>
                </a:moveTo>
                <a:lnTo>
                  <a:pt x="0" y="613151"/>
                </a:lnTo>
              </a:path>
            </a:pathLst>
          </a:custGeom>
          <a:ln w="3175">
            <a:solidFill>
              <a:srgbClr val="2B3890"/>
            </a:solidFill>
          </a:ln>
        </p:spPr>
        <p:txBody>
          <a:bodyPr wrap="square" lIns="0" tIns="0" rIns="0" bIns="0" rtlCol="0"/>
          <a:lstStyle/>
          <a:p>
            <a:pPr defTabSz="685782"/>
            <a:endParaRPr sz="1350">
              <a:solidFill>
                <a:prstClr val="black"/>
              </a:solidFill>
              <a:latin typeface="Calibri"/>
            </a:endParaRPr>
          </a:p>
        </p:txBody>
      </p:sp>
      <p:sp>
        <p:nvSpPr>
          <p:cNvPr id="13" name="object 13"/>
          <p:cNvSpPr/>
          <p:nvPr/>
        </p:nvSpPr>
        <p:spPr>
          <a:xfrm>
            <a:off x="5031206" y="4718145"/>
            <a:ext cx="0" cy="508635"/>
          </a:xfrm>
          <a:custGeom>
            <a:avLst/>
            <a:gdLst/>
            <a:ahLst/>
            <a:cxnLst/>
            <a:rect l="l" t="t" r="r" b="b"/>
            <a:pathLst>
              <a:path h="678179">
                <a:moveTo>
                  <a:pt x="0" y="0"/>
                </a:moveTo>
                <a:lnTo>
                  <a:pt x="0" y="677608"/>
                </a:lnTo>
              </a:path>
            </a:pathLst>
          </a:custGeom>
          <a:ln w="3175">
            <a:solidFill>
              <a:srgbClr val="2B3890"/>
            </a:solidFill>
          </a:ln>
        </p:spPr>
        <p:txBody>
          <a:bodyPr wrap="square" lIns="0" tIns="0" rIns="0" bIns="0" rtlCol="0"/>
          <a:lstStyle/>
          <a:p>
            <a:pPr defTabSz="685782"/>
            <a:endParaRPr sz="1350">
              <a:solidFill>
                <a:prstClr val="black"/>
              </a:solidFill>
              <a:latin typeface="Calibri"/>
            </a:endParaRPr>
          </a:p>
        </p:txBody>
      </p:sp>
      <p:sp>
        <p:nvSpPr>
          <p:cNvPr id="14" name="object 14"/>
          <p:cNvSpPr/>
          <p:nvPr/>
        </p:nvSpPr>
        <p:spPr>
          <a:xfrm>
            <a:off x="5031912" y="2498336"/>
            <a:ext cx="1792605" cy="2373630"/>
          </a:xfrm>
          <a:custGeom>
            <a:avLst/>
            <a:gdLst/>
            <a:ahLst/>
            <a:cxnLst/>
            <a:rect l="l" t="t" r="r" b="b"/>
            <a:pathLst>
              <a:path w="2390140" h="3164840">
                <a:moveTo>
                  <a:pt x="2374673" y="0"/>
                </a:moveTo>
                <a:lnTo>
                  <a:pt x="0" y="1896534"/>
                </a:lnTo>
                <a:lnTo>
                  <a:pt x="0" y="1971579"/>
                </a:lnTo>
                <a:lnTo>
                  <a:pt x="1640192" y="3164286"/>
                </a:lnTo>
                <a:lnTo>
                  <a:pt x="1656111" y="3141217"/>
                </a:lnTo>
                <a:lnTo>
                  <a:pt x="1687398" y="3094963"/>
                </a:lnTo>
                <a:lnTo>
                  <a:pt x="1717950" y="3048556"/>
                </a:lnTo>
                <a:lnTo>
                  <a:pt x="1747766" y="3001992"/>
                </a:lnTo>
                <a:lnTo>
                  <a:pt x="1776847" y="2955270"/>
                </a:lnTo>
                <a:lnTo>
                  <a:pt x="1805194" y="2908389"/>
                </a:lnTo>
                <a:lnTo>
                  <a:pt x="1832806" y="2861346"/>
                </a:lnTo>
                <a:lnTo>
                  <a:pt x="1859684" y="2814141"/>
                </a:lnTo>
                <a:lnTo>
                  <a:pt x="1885828" y="2766771"/>
                </a:lnTo>
                <a:lnTo>
                  <a:pt x="1911238" y="2719234"/>
                </a:lnTo>
                <a:lnTo>
                  <a:pt x="1923669" y="2695402"/>
                </a:lnTo>
                <a:lnTo>
                  <a:pt x="1944989" y="2657477"/>
                </a:lnTo>
                <a:lnTo>
                  <a:pt x="1965667" y="2619028"/>
                </a:lnTo>
                <a:lnTo>
                  <a:pt x="1985713" y="2580081"/>
                </a:lnTo>
                <a:lnTo>
                  <a:pt x="2005135" y="2540658"/>
                </a:lnTo>
                <a:lnTo>
                  <a:pt x="2023944" y="2500784"/>
                </a:lnTo>
                <a:lnTo>
                  <a:pt x="2042148" y="2460483"/>
                </a:lnTo>
                <a:lnTo>
                  <a:pt x="2059757" y="2419778"/>
                </a:lnTo>
                <a:lnTo>
                  <a:pt x="2076780" y="2378694"/>
                </a:lnTo>
                <a:lnTo>
                  <a:pt x="2093227" y="2337255"/>
                </a:lnTo>
                <a:lnTo>
                  <a:pt x="2109108" y="2295484"/>
                </a:lnTo>
                <a:lnTo>
                  <a:pt x="2124430" y="2253406"/>
                </a:lnTo>
                <a:lnTo>
                  <a:pt x="2139205" y="2211044"/>
                </a:lnTo>
                <a:lnTo>
                  <a:pt x="2153442" y="2168422"/>
                </a:lnTo>
                <a:lnTo>
                  <a:pt x="2167149" y="2125565"/>
                </a:lnTo>
                <a:lnTo>
                  <a:pt x="2180336" y="2082495"/>
                </a:lnTo>
                <a:lnTo>
                  <a:pt x="2193013" y="2039238"/>
                </a:lnTo>
                <a:lnTo>
                  <a:pt x="2205189" y="1995817"/>
                </a:lnTo>
                <a:lnTo>
                  <a:pt x="2216874" y="1952256"/>
                </a:lnTo>
                <a:lnTo>
                  <a:pt x="2228077" y="1908579"/>
                </a:lnTo>
                <a:lnTo>
                  <a:pt x="2238806" y="1864810"/>
                </a:lnTo>
                <a:lnTo>
                  <a:pt x="2252397" y="1809795"/>
                </a:lnTo>
                <a:lnTo>
                  <a:pt x="2265174" y="1754866"/>
                </a:lnTo>
                <a:lnTo>
                  <a:pt x="2277160" y="1700023"/>
                </a:lnTo>
                <a:lnTo>
                  <a:pt x="2288379" y="1645267"/>
                </a:lnTo>
                <a:lnTo>
                  <a:pt x="2298853" y="1590596"/>
                </a:lnTo>
                <a:lnTo>
                  <a:pt x="2308605" y="1536011"/>
                </a:lnTo>
                <a:lnTo>
                  <a:pt x="2317659" y="1481511"/>
                </a:lnTo>
                <a:lnTo>
                  <a:pt x="2326038" y="1427097"/>
                </a:lnTo>
                <a:lnTo>
                  <a:pt x="2333765" y="1372768"/>
                </a:lnTo>
                <a:lnTo>
                  <a:pt x="2340864" y="1318524"/>
                </a:lnTo>
                <a:lnTo>
                  <a:pt x="2347356" y="1264365"/>
                </a:lnTo>
                <a:lnTo>
                  <a:pt x="2353265" y="1210290"/>
                </a:lnTo>
                <a:lnTo>
                  <a:pt x="2358615" y="1156301"/>
                </a:lnTo>
                <a:lnTo>
                  <a:pt x="2363429" y="1102395"/>
                </a:lnTo>
                <a:lnTo>
                  <a:pt x="2367730" y="1048574"/>
                </a:lnTo>
                <a:lnTo>
                  <a:pt x="2371540" y="994837"/>
                </a:lnTo>
                <a:lnTo>
                  <a:pt x="2374883" y="941183"/>
                </a:lnTo>
                <a:lnTo>
                  <a:pt x="2377782" y="887614"/>
                </a:lnTo>
                <a:lnTo>
                  <a:pt x="2380261" y="834128"/>
                </a:lnTo>
                <a:lnTo>
                  <a:pt x="2382342" y="780725"/>
                </a:lnTo>
                <a:lnTo>
                  <a:pt x="2384438" y="729474"/>
                </a:lnTo>
                <a:lnTo>
                  <a:pt x="2386139" y="679338"/>
                </a:lnTo>
                <a:lnTo>
                  <a:pt x="2387471" y="630379"/>
                </a:lnTo>
                <a:lnTo>
                  <a:pt x="2388457" y="582659"/>
                </a:lnTo>
                <a:lnTo>
                  <a:pt x="2389123" y="536243"/>
                </a:lnTo>
                <a:lnTo>
                  <a:pt x="2389493" y="491191"/>
                </a:lnTo>
                <a:lnTo>
                  <a:pt x="2389591" y="447568"/>
                </a:lnTo>
                <a:lnTo>
                  <a:pt x="2389443" y="405435"/>
                </a:lnTo>
                <a:lnTo>
                  <a:pt x="2389072" y="364856"/>
                </a:lnTo>
                <a:lnTo>
                  <a:pt x="2388503" y="325892"/>
                </a:lnTo>
                <a:lnTo>
                  <a:pt x="2386870" y="253063"/>
                </a:lnTo>
                <a:lnTo>
                  <a:pt x="2384740" y="187450"/>
                </a:lnTo>
                <a:lnTo>
                  <a:pt x="2382311" y="129554"/>
                </a:lnTo>
                <a:lnTo>
                  <a:pt x="2379778" y="79876"/>
                </a:lnTo>
                <a:lnTo>
                  <a:pt x="2377338" y="38918"/>
                </a:lnTo>
                <a:lnTo>
                  <a:pt x="2375483" y="11220"/>
                </a:lnTo>
                <a:lnTo>
                  <a:pt x="2374673" y="0"/>
                </a:lnTo>
                <a:close/>
              </a:path>
            </a:pathLst>
          </a:custGeom>
          <a:solidFill>
            <a:srgbClr val="79AF68"/>
          </a:solidFill>
        </p:spPr>
        <p:txBody>
          <a:bodyPr wrap="square" lIns="0" tIns="0" rIns="0" bIns="0" rtlCol="0"/>
          <a:lstStyle/>
          <a:p>
            <a:pPr defTabSz="685782"/>
            <a:endParaRPr sz="1350">
              <a:solidFill>
                <a:prstClr val="black"/>
              </a:solidFill>
              <a:latin typeface="Calibri"/>
            </a:endParaRPr>
          </a:p>
        </p:txBody>
      </p:sp>
      <p:sp>
        <p:nvSpPr>
          <p:cNvPr id="15" name="object 15"/>
          <p:cNvSpPr/>
          <p:nvPr/>
        </p:nvSpPr>
        <p:spPr>
          <a:xfrm>
            <a:off x="5030540" y="3977015"/>
            <a:ext cx="1231582" cy="2072164"/>
          </a:xfrm>
          <a:custGeom>
            <a:avLst/>
            <a:gdLst/>
            <a:ahLst/>
            <a:cxnLst/>
            <a:rect l="l" t="t" r="r" b="b"/>
            <a:pathLst>
              <a:path w="1642110" h="2762884">
                <a:moveTo>
                  <a:pt x="0" y="1664525"/>
                </a:moveTo>
                <a:lnTo>
                  <a:pt x="0" y="2092960"/>
                </a:lnTo>
                <a:lnTo>
                  <a:pt x="1765" y="2094344"/>
                </a:lnTo>
                <a:lnTo>
                  <a:pt x="1854" y="2762478"/>
                </a:lnTo>
                <a:lnTo>
                  <a:pt x="107600" y="2687578"/>
                </a:lnTo>
                <a:lnTo>
                  <a:pt x="210798" y="2612353"/>
                </a:lnTo>
                <a:lnTo>
                  <a:pt x="311457" y="2536795"/>
                </a:lnTo>
                <a:lnTo>
                  <a:pt x="409584" y="2460895"/>
                </a:lnTo>
                <a:lnTo>
                  <a:pt x="505187" y="2384644"/>
                </a:lnTo>
                <a:lnTo>
                  <a:pt x="598276" y="2308033"/>
                </a:lnTo>
                <a:lnTo>
                  <a:pt x="688857" y="2231053"/>
                </a:lnTo>
                <a:lnTo>
                  <a:pt x="776940" y="2153695"/>
                </a:lnTo>
                <a:lnTo>
                  <a:pt x="862532" y="2075951"/>
                </a:lnTo>
                <a:lnTo>
                  <a:pt x="945642" y="1997811"/>
                </a:lnTo>
                <a:lnTo>
                  <a:pt x="1026277" y="1919267"/>
                </a:lnTo>
                <a:lnTo>
                  <a:pt x="1104446" y="1840310"/>
                </a:lnTo>
                <a:lnTo>
                  <a:pt x="1180158" y="1760931"/>
                </a:lnTo>
                <a:lnTo>
                  <a:pt x="1253420" y="1681122"/>
                </a:lnTo>
                <a:lnTo>
                  <a:pt x="1266957" y="1665782"/>
                </a:lnTo>
                <a:lnTo>
                  <a:pt x="1765" y="1665782"/>
                </a:lnTo>
                <a:lnTo>
                  <a:pt x="0" y="1664525"/>
                </a:lnTo>
                <a:close/>
              </a:path>
              <a:path w="1642110" h="2762884">
                <a:moveTo>
                  <a:pt x="0" y="500405"/>
                </a:moveTo>
                <a:lnTo>
                  <a:pt x="0" y="988174"/>
                </a:lnTo>
                <a:lnTo>
                  <a:pt x="1765" y="989660"/>
                </a:lnTo>
                <a:lnTo>
                  <a:pt x="1765" y="1665782"/>
                </a:lnTo>
                <a:lnTo>
                  <a:pt x="1266957" y="1665782"/>
                </a:lnTo>
                <a:lnTo>
                  <a:pt x="1324240" y="1600872"/>
                </a:lnTo>
                <a:lnTo>
                  <a:pt x="1392628" y="1520174"/>
                </a:lnTo>
                <a:lnTo>
                  <a:pt x="1458590" y="1439019"/>
                </a:lnTo>
                <a:lnTo>
                  <a:pt x="1522135" y="1357397"/>
                </a:lnTo>
                <a:lnTo>
                  <a:pt x="1583272" y="1275301"/>
                </a:lnTo>
                <a:lnTo>
                  <a:pt x="1642008" y="1192720"/>
                </a:lnTo>
                <a:lnTo>
                  <a:pt x="691713" y="501675"/>
                </a:lnTo>
                <a:lnTo>
                  <a:pt x="1765" y="501675"/>
                </a:lnTo>
                <a:lnTo>
                  <a:pt x="0" y="500405"/>
                </a:lnTo>
                <a:close/>
              </a:path>
              <a:path w="1642110" h="2762884">
                <a:moveTo>
                  <a:pt x="1828" y="0"/>
                </a:moveTo>
                <a:lnTo>
                  <a:pt x="1765" y="501675"/>
                </a:lnTo>
                <a:lnTo>
                  <a:pt x="691713" y="501675"/>
                </a:lnTo>
                <a:lnTo>
                  <a:pt x="1828" y="0"/>
                </a:lnTo>
                <a:close/>
              </a:path>
            </a:pathLst>
          </a:custGeom>
          <a:solidFill>
            <a:srgbClr val="E1B941"/>
          </a:solidFill>
        </p:spPr>
        <p:txBody>
          <a:bodyPr wrap="square" lIns="0" tIns="0" rIns="0" bIns="0" rtlCol="0"/>
          <a:lstStyle/>
          <a:p>
            <a:pPr defTabSz="685782"/>
            <a:endParaRPr sz="1350">
              <a:solidFill>
                <a:prstClr val="black"/>
              </a:solidFill>
              <a:latin typeface="Calibri"/>
            </a:endParaRPr>
          </a:p>
        </p:txBody>
      </p:sp>
      <p:sp>
        <p:nvSpPr>
          <p:cNvPr id="16" name="object 16"/>
          <p:cNvSpPr/>
          <p:nvPr/>
        </p:nvSpPr>
        <p:spPr>
          <a:xfrm>
            <a:off x="4982916" y="1641873"/>
            <a:ext cx="95250" cy="4790599"/>
          </a:xfrm>
          <a:custGeom>
            <a:avLst/>
            <a:gdLst/>
            <a:ahLst/>
            <a:cxnLst/>
            <a:rect l="l" t="t" r="r" b="b"/>
            <a:pathLst>
              <a:path w="127000" h="6387465">
                <a:moveTo>
                  <a:pt x="127000" y="6387406"/>
                </a:moveTo>
                <a:lnTo>
                  <a:pt x="127000" y="0"/>
                </a:lnTo>
                <a:lnTo>
                  <a:pt x="0" y="0"/>
                </a:lnTo>
                <a:lnTo>
                  <a:pt x="0" y="6387406"/>
                </a:lnTo>
                <a:lnTo>
                  <a:pt x="127000" y="6387406"/>
                </a:lnTo>
              </a:path>
            </a:pathLst>
          </a:custGeom>
          <a:solidFill>
            <a:srgbClr val="FFF8ED"/>
          </a:solidFill>
        </p:spPr>
        <p:txBody>
          <a:bodyPr wrap="square" lIns="0" tIns="0" rIns="0" bIns="0" rtlCol="0"/>
          <a:lstStyle/>
          <a:p>
            <a:pPr defTabSz="685782"/>
            <a:endParaRPr sz="1350">
              <a:solidFill>
                <a:prstClr val="black"/>
              </a:solidFill>
              <a:latin typeface="Calibri"/>
            </a:endParaRPr>
          </a:p>
        </p:txBody>
      </p:sp>
      <p:sp>
        <p:nvSpPr>
          <p:cNvPr id="17" name="object 17"/>
          <p:cNvSpPr/>
          <p:nvPr/>
        </p:nvSpPr>
        <p:spPr>
          <a:xfrm>
            <a:off x="5031919" y="1863490"/>
            <a:ext cx="2620803" cy="2114550"/>
          </a:xfrm>
          <a:custGeom>
            <a:avLst/>
            <a:gdLst/>
            <a:ahLst/>
            <a:cxnLst/>
            <a:rect l="l" t="t" r="r" b="b"/>
            <a:pathLst>
              <a:path w="3494404" h="2819400">
                <a:moveTo>
                  <a:pt x="3493985" y="0"/>
                </a:moveTo>
                <a:lnTo>
                  <a:pt x="0" y="2819204"/>
                </a:lnTo>
              </a:path>
            </a:pathLst>
          </a:custGeom>
          <a:ln w="127000">
            <a:solidFill>
              <a:srgbClr val="FFF8ED"/>
            </a:solidFill>
          </a:ln>
        </p:spPr>
        <p:txBody>
          <a:bodyPr wrap="square" lIns="0" tIns="0" rIns="0" bIns="0" rtlCol="0"/>
          <a:lstStyle/>
          <a:p>
            <a:pPr defTabSz="685782"/>
            <a:endParaRPr sz="1350">
              <a:solidFill>
                <a:prstClr val="black"/>
              </a:solidFill>
              <a:latin typeface="Calibri"/>
            </a:endParaRPr>
          </a:p>
        </p:txBody>
      </p:sp>
      <p:sp>
        <p:nvSpPr>
          <p:cNvPr id="18" name="object 18"/>
          <p:cNvSpPr/>
          <p:nvPr/>
        </p:nvSpPr>
        <p:spPr>
          <a:xfrm>
            <a:off x="2439830" y="1882856"/>
            <a:ext cx="2589371" cy="2095500"/>
          </a:xfrm>
          <a:custGeom>
            <a:avLst/>
            <a:gdLst/>
            <a:ahLst/>
            <a:cxnLst/>
            <a:rect l="l" t="t" r="r" b="b"/>
            <a:pathLst>
              <a:path w="3452495" h="2794000">
                <a:moveTo>
                  <a:pt x="0" y="0"/>
                </a:moveTo>
                <a:lnTo>
                  <a:pt x="3452448" y="2793383"/>
                </a:lnTo>
              </a:path>
            </a:pathLst>
          </a:custGeom>
          <a:ln w="127000">
            <a:solidFill>
              <a:srgbClr val="FFF8ED"/>
            </a:solidFill>
          </a:ln>
        </p:spPr>
        <p:txBody>
          <a:bodyPr wrap="square" lIns="0" tIns="0" rIns="0" bIns="0" rtlCol="0"/>
          <a:lstStyle/>
          <a:p>
            <a:pPr defTabSz="685782"/>
            <a:endParaRPr sz="1350">
              <a:solidFill>
                <a:prstClr val="black"/>
              </a:solidFill>
              <a:latin typeface="Calibri"/>
            </a:endParaRPr>
          </a:p>
        </p:txBody>
      </p:sp>
      <p:sp>
        <p:nvSpPr>
          <p:cNvPr id="19" name="object 19"/>
          <p:cNvSpPr/>
          <p:nvPr/>
        </p:nvSpPr>
        <p:spPr>
          <a:xfrm>
            <a:off x="2439829" y="4023650"/>
            <a:ext cx="2590800" cy="1889760"/>
          </a:xfrm>
          <a:custGeom>
            <a:avLst/>
            <a:gdLst/>
            <a:ahLst/>
            <a:cxnLst/>
            <a:rect l="l" t="t" r="r" b="b"/>
            <a:pathLst>
              <a:path w="3454400" h="2519679">
                <a:moveTo>
                  <a:pt x="0" y="2519328"/>
                </a:moveTo>
                <a:lnTo>
                  <a:pt x="3454285" y="0"/>
                </a:lnTo>
              </a:path>
            </a:pathLst>
          </a:custGeom>
          <a:ln w="127000">
            <a:solidFill>
              <a:srgbClr val="FFF8ED"/>
            </a:solidFill>
          </a:ln>
        </p:spPr>
        <p:txBody>
          <a:bodyPr wrap="square" lIns="0" tIns="0" rIns="0" bIns="0" rtlCol="0"/>
          <a:lstStyle/>
          <a:p>
            <a:pPr defTabSz="685782"/>
            <a:endParaRPr sz="1350">
              <a:solidFill>
                <a:prstClr val="black"/>
              </a:solidFill>
              <a:latin typeface="Calibri"/>
            </a:endParaRPr>
          </a:p>
        </p:txBody>
      </p:sp>
      <p:sp>
        <p:nvSpPr>
          <p:cNvPr id="20" name="object 20"/>
          <p:cNvSpPr/>
          <p:nvPr/>
        </p:nvSpPr>
        <p:spPr>
          <a:xfrm>
            <a:off x="5030536" y="4023648"/>
            <a:ext cx="2622233" cy="1912620"/>
          </a:xfrm>
          <a:custGeom>
            <a:avLst/>
            <a:gdLst/>
            <a:ahLst/>
            <a:cxnLst/>
            <a:rect l="l" t="t" r="r" b="b"/>
            <a:pathLst>
              <a:path w="3496309" h="2550159">
                <a:moveTo>
                  <a:pt x="3495823" y="2549623"/>
                </a:moveTo>
                <a:lnTo>
                  <a:pt x="0" y="0"/>
                </a:lnTo>
              </a:path>
            </a:pathLst>
          </a:custGeom>
          <a:ln w="126999">
            <a:solidFill>
              <a:srgbClr val="FFF8ED"/>
            </a:solidFill>
          </a:ln>
        </p:spPr>
        <p:txBody>
          <a:bodyPr wrap="square" lIns="0" tIns="0" rIns="0" bIns="0" rtlCol="0"/>
          <a:lstStyle/>
          <a:p>
            <a:pPr defTabSz="685782"/>
            <a:endParaRPr sz="1350">
              <a:solidFill>
                <a:prstClr val="black"/>
              </a:solidFill>
              <a:latin typeface="Calibri"/>
            </a:endParaRPr>
          </a:p>
        </p:txBody>
      </p:sp>
      <p:sp>
        <p:nvSpPr>
          <p:cNvPr id="21" name="object 21"/>
          <p:cNvSpPr txBox="1"/>
          <p:nvPr/>
        </p:nvSpPr>
        <p:spPr>
          <a:xfrm>
            <a:off x="4306766" y="4544094"/>
            <a:ext cx="597694" cy="910506"/>
          </a:xfrm>
          <a:prstGeom prst="rect">
            <a:avLst/>
          </a:prstGeom>
        </p:spPr>
        <p:txBody>
          <a:bodyPr vert="horz" wrap="square" lIns="0" tIns="0" rIns="0" bIns="0" rtlCol="0">
            <a:spAutoFit/>
          </a:bodyPr>
          <a:lstStyle/>
          <a:p>
            <a:pPr marR="3810" algn="r" defTabSz="685782">
              <a:lnSpc>
                <a:spcPts val="2628"/>
              </a:lnSpc>
            </a:pPr>
            <a:r>
              <a:rPr sz="2287" b="1" spc="-237" dirty="0">
                <a:solidFill>
                  <a:srgbClr val="FFF9F0"/>
                </a:solidFill>
                <a:latin typeface="Arial"/>
                <a:cs typeface="Arial"/>
              </a:rPr>
              <a:t>SIJS</a:t>
            </a:r>
            <a:endParaRPr sz="2287" dirty="0">
              <a:solidFill>
                <a:prstClr val="black"/>
              </a:solidFill>
              <a:latin typeface="Arial"/>
              <a:cs typeface="Arial"/>
            </a:endParaRPr>
          </a:p>
          <a:p>
            <a:pPr marR="21907" algn="r" defTabSz="685782">
              <a:lnSpc>
                <a:spcPts val="791"/>
              </a:lnSpc>
            </a:pPr>
            <a:r>
              <a:rPr sz="788" spc="3" dirty="0">
                <a:solidFill>
                  <a:srgbClr val="FFFFFF"/>
                </a:solidFill>
                <a:latin typeface="Arial"/>
                <a:cs typeface="Arial"/>
              </a:rPr>
              <a:t>Special</a:t>
            </a:r>
            <a:endParaRPr sz="788" dirty="0">
              <a:solidFill>
                <a:prstClr val="black"/>
              </a:solidFill>
              <a:latin typeface="Arial"/>
              <a:cs typeface="Arial"/>
            </a:endParaRPr>
          </a:p>
          <a:p>
            <a:pPr marL="9525" marR="21907" indent="106201" algn="r" defTabSz="685782">
              <a:lnSpc>
                <a:spcPts val="862"/>
              </a:lnSpc>
              <a:spcBef>
                <a:spcPts val="56"/>
              </a:spcBef>
            </a:pPr>
            <a:r>
              <a:rPr sz="788" spc="8" dirty="0">
                <a:solidFill>
                  <a:srgbClr val="FFFFFF"/>
                </a:solidFill>
                <a:latin typeface="Arial"/>
                <a:cs typeface="Arial"/>
              </a:rPr>
              <a:t>Immigrant Juvenile Status for</a:t>
            </a:r>
            <a:r>
              <a:rPr sz="788" spc="3" dirty="0">
                <a:solidFill>
                  <a:srgbClr val="FFFFFF"/>
                </a:solidFill>
                <a:latin typeface="Arial"/>
                <a:cs typeface="Arial"/>
              </a:rPr>
              <a:t> </a:t>
            </a:r>
            <a:r>
              <a:rPr sz="788" spc="11" dirty="0">
                <a:solidFill>
                  <a:srgbClr val="FFFFFF"/>
                </a:solidFill>
                <a:latin typeface="Arial"/>
                <a:cs typeface="Arial"/>
              </a:rPr>
              <a:t>child </a:t>
            </a:r>
            <a:r>
              <a:rPr sz="788" spc="8" dirty="0">
                <a:solidFill>
                  <a:srgbClr val="FFFFFF"/>
                </a:solidFill>
                <a:latin typeface="Arial"/>
                <a:cs typeface="Arial"/>
              </a:rPr>
              <a:t>victims</a:t>
            </a:r>
            <a:endParaRPr sz="788" dirty="0">
              <a:solidFill>
                <a:prstClr val="black"/>
              </a:solidFill>
              <a:latin typeface="Arial"/>
              <a:cs typeface="Arial"/>
            </a:endParaRPr>
          </a:p>
        </p:txBody>
      </p:sp>
      <p:sp>
        <p:nvSpPr>
          <p:cNvPr id="22" name="object 22"/>
          <p:cNvSpPr txBox="1"/>
          <p:nvPr/>
        </p:nvSpPr>
        <p:spPr>
          <a:xfrm>
            <a:off x="4123430" y="2431165"/>
            <a:ext cx="762952" cy="551433"/>
          </a:xfrm>
          <a:prstGeom prst="rect">
            <a:avLst/>
          </a:prstGeom>
        </p:spPr>
        <p:txBody>
          <a:bodyPr vert="horz" wrap="square" lIns="0" tIns="0" rIns="0" bIns="0" rtlCol="0">
            <a:spAutoFit/>
          </a:bodyPr>
          <a:lstStyle/>
          <a:p>
            <a:pPr marL="9525" defTabSz="685782">
              <a:lnSpc>
                <a:spcPts val="2632"/>
              </a:lnSpc>
            </a:pPr>
            <a:r>
              <a:rPr sz="2287" b="1" spc="-296" dirty="0">
                <a:solidFill>
                  <a:srgbClr val="FFF9F0"/>
                </a:solidFill>
                <a:latin typeface="Arial"/>
                <a:cs typeface="Arial"/>
              </a:rPr>
              <a:t>T</a:t>
            </a:r>
            <a:r>
              <a:rPr sz="2287" b="1" spc="-168" dirty="0">
                <a:solidFill>
                  <a:srgbClr val="FFF9F0"/>
                </a:solidFill>
                <a:latin typeface="Arial"/>
                <a:cs typeface="Arial"/>
              </a:rPr>
              <a:t> </a:t>
            </a:r>
            <a:r>
              <a:rPr sz="2287" b="1" spc="-270" dirty="0">
                <a:solidFill>
                  <a:srgbClr val="FFF9F0"/>
                </a:solidFill>
                <a:latin typeface="Arial"/>
                <a:cs typeface="Arial"/>
              </a:rPr>
              <a:t>VISA</a:t>
            </a:r>
            <a:endParaRPr sz="2287" dirty="0">
              <a:solidFill>
                <a:prstClr val="black"/>
              </a:solidFill>
              <a:latin typeface="Arial"/>
              <a:cs typeface="Arial"/>
            </a:endParaRPr>
          </a:p>
          <a:p>
            <a:pPr marL="194781" indent="63339" defTabSz="685782">
              <a:lnSpc>
                <a:spcPts val="791"/>
              </a:lnSpc>
            </a:pPr>
            <a:r>
              <a:rPr sz="788" spc="-8" dirty="0">
                <a:solidFill>
                  <a:srgbClr val="FFFFFF"/>
                </a:solidFill>
                <a:latin typeface="Arial"/>
                <a:cs typeface="Arial"/>
              </a:rPr>
              <a:t>For </a:t>
            </a:r>
            <a:r>
              <a:rPr sz="788" spc="8" dirty="0">
                <a:solidFill>
                  <a:srgbClr val="FFFFFF"/>
                </a:solidFill>
                <a:latin typeface="Arial"/>
                <a:cs typeface="Arial"/>
              </a:rPr>
              <a:t>victims</a:t>
            </a:r>
            <a:endParaRPr sz="788" dirty="0">
              <a:solidFill>
                <a:prstClr val="black"/>
              </a:solidFill>
              <a:latin typeface="Arial"/>
              <a:cs typeface="Arial"/>
            </a:endParaRPr>
          </a:p>
          <a:p>
            <a:pPr marL="194781" defTabSz="685782">
              <a:lnSpc>
                <a:spcPts val="904"/>
              </a:lnSpc>
            </a:pPr>
            <a:r>
              <a:rPr sz="788" spc="15" dirty="0">
                <a:solidFill>
                  <a:srgbClr val="FFFFFF"/>
                </a:solidFill>
                <a:latin typeface="Arial"/>
                <a:cs typeface="Arial"/>
              </a:rPr>
              <a:t>of </a:t>
            </a:r>
            <a:r>
              <a:rPr sz="788" spc="8" dirty="0">
                <a:solidFill>
                  <a:srgbClr val="FFFFFF"/>
                </a:solidFill>
                <a:latin typeface="Arial"/>
                <a:cs typeface="Arial"/>
              </a:rPr>
              <a:t>tra</a:t>
            </a:r>
            <a:r>
              <a:rPr sz="788" spc="-11" dirty="0">
                <a:solidFill>
                  <a:srgbClr val="FFFFFF"/>
                </a:solidFill>
                <a:latin typeface="Arial"/>
                <a:cs typeface="Arial"/>
              </a:rPr>
              <a:t>f</a:t>
            </a:r>
            <a:r>
              <a:rPr sz="788" spc="11" dirty="0">
                <a:solidFill>
                  <a:srgbClr val="FFFFFF"/>
                </a:solidFill>
                <a:latin typeface="Arial"/>
                <a:cs typeface="Arial"/>
              </a:rPr>
              <a:t>ficking</a:t>
            </a:r>
            <a:endParaRPr sz="788" dirty="0">
              <a:solidFill>
                <a:prstClr val="black"/>
              </a:solidFill>
              <a:latin typeface="Arial"/>
              <a:cs typeface="Arial"/>
            </a:endParaRPr>
          </a:p>
        </p:txBody>
      </p:sp>
      <p:sp>
        <p:nvSpPr>
          <p:cNvPr id="23" name="object 23"/>
          <p:cNvSpPr txBox="1"/>
          <p:nvPr/>
        </p:nvSpPr>
        <p:spPr>
          <a:xfrm>
            <a:off x="5161471" y="4840451"/>
            <a:ext cx="867727" cy="602729"/>
          </a:xfrm>
          <a:prstGeom prst="rect">
            <a:avLst/>
          </a:prstGeom>
        </p:spPr>
        <p:txBody>
          <a:bodyPr vert="horz" wrap="square" lIns="0" tIns="0" rIns="0" bIns="0" rtlCol="0">
            <a:spAutoFit/>
          </a:bodyPr>
          <a:lstStyle/>
          <a:p>
            <a:pPr marL="9525" marR="3810" defTabSz="685782">
              <a:lnSpc>
                <a:spcPts val="1440"/>
              </a:lnSpc>
            </a:pPr>
            <a:r>
              <a:rPr sz="1500" b="1" spc="-248" dirty="0">
                <a:solidFill>
                  <a:srgbClr val="FFF9F0"/>
                </a:solidFill>
                <a:latin typeface="Arial"/>
                <a:cs typeface="Arial"/>
              </a:rPr>
              <a:t>CONTINUED </a:t>
            </a:r>
            <a:r>
              <a:rPr sz="1500" b="1" spc="-282" dirty="0">
                <a:solidFill>
                  <a:srgbClr val="FFF9F0"/>
                </a:solidFill>
                <a:latin typeface="Arial"/>
                <a:cs typeface="Arial"/>
              </a:rPr>
              <a:t>PRESENCE</a:t>
            </a:r>
            <a:endParaRPr sz="1500" dirty="0">
              <a:solidFill>
                <a:prstClr val="black"/>
              </a:solidFill>
              <a:latin typeface="Arial"/>
              <a:cs typeface="Arial"/>
            </a:endParaRPr>
          </a:p>
          <a:p>
            <a:pPr marL="9525" marR="241929" defTabSz="685782">
              <a:lnSpc>
                <a:spcPts val="862"/>
              </a:lnSpc>
              <a:spcBef>
                <a:spcPts val="101"/>
              </a:spcBef>
            </a:pPr>
            <a:r>
              <a:rPr sz="788" spc="-8" dirty="0">
                <a:solidFill>
                  <a:srgbClr val="FFFFFF"/>
                </a:solidFill>
                <a:latin typeface="Arial"/>
                <a:cs typeface="Arial"/>
              </a:rPr>
              <a:t>For </a:t>
            </a:r>
            <a:r>
              <a:rPr sz="788" spc="8" dirty="0">
                <a:solidFill>
                  <a:srgbClr val="FFFFFF"/>
                </a:solidFill>
                <a:latin typeface="Arial"/>
                <a:cs typeface="Arial"/>
              </a:rPr>
              <a:t>victims </a:t>
            </a:r>
            <a:r>
              <a:rPr sz="788" spc="15" dirty="0">
                <a:solidFill>
                  <a:srgbClr val="FFFFFF"/>
                </a:solidFill>
                <a:latin typeface="Arial"/>
                <a:cs typeface="Arial"/>
              </a:rPr>
              <a:t>of</a:t>
            </a:r>
            <a:r>
              <a:rPr sz="788" spc="8" dirty="0">
                <a:solidFill>
                  <a:srgbClr val="FFFFFF"/>
                </a:solidFill>
                <a:latin typeface="Arial"/>
                <a:cs typeface="Arial"/>
              </a:rPr>
              <a:t> tra</a:t>
            </a:r>
            <a:r>
              <a:rPr sz="788" spc="-11" dirty="0">
                <a:solidFill>
                  <a:srgbClr val="FFFFFF"/>
                </a:solidFill>
                <a:latin typeface="Arial"/>
                <a:cs typeface="Arial"/>
              </a:rPr>
              <a:t>f</a:t>
            </a:r>
            <a:r>
              <a:rPr sz="788" spc="11" dirty="0">
                <a:solidFill>
                  <a:srgbClr val="FFFFFF"/>
                </a:solidFill>
                <a:latin typeface="Arial"/>
                <a:cs typeface="Arial"/>
              </a:rPr>
              <a:t>ficking</a:t>
            </a:r>
            <a:endParaRPr sz="788" dirty="0">
              <a:solidFill>
                <a:prstClr val="black"/>
              </a:solidFill>
              <a:latin typeface="Arial"/>
              <a:cs typeface="Arial"/>
            </a:endParaRPr>
          </a:p>
        </p:txBody>
      </p:sp>
      <p:sp>
        <p:nvSpPr>
          <p:cNvPr id="24" name="object 24"/>
          <p:cNvSpPr txBox="1"/>
          <p:nvPr/>
        </p:nvSpPr>
        <p:spPr>
          <a:xfrm>
            <a:off x="5602974" y="3571438"/>
            <a:ext cx="779621" cy="351956"/>
          </a:xfrm>
          <a:prstGeom prst="rect">
            <a:avLst/>
          </a:prstGeom>
        </p:spPr>
        <p:txBody>
          <a:bodyPr vert="horz" wrap="square" lIns="0" tIns="0" rIns="0" bIns="0" rtlCol="0">
            <a:spAutoFit/>
          </a:bodyPr>
          <a:lstStyle/>
          <a:p>
            <a:pPr marL="9525" defTabSz="685782"/>
            <a:r>
              <a:rPr sz="2287" b="1" spc="-416" dirty="0">
                <a:solidFill>
                  <a:srgbClr val="FFF9F0"/>
                </a:solidFill>
                <a:latin typeface="Arial"/>
                <a:cs typeface="Arial"/>
              </a:rPr>
              <a:t>U</a:t>
            </a:r>
            <a:r>
              <a:rPr sz="2287" b="1" spc="-168" dirty="0">
                <a:solidFill>
                  <a:srgbClr val="FFF9F0"/>
                </a:solidFill>
                <a:latin typeface="Arial"/>
                <a:cs typeface="Arial"/>
              </a:rPr>
              <a:t> </a:t>
            </a:r>
            <a:r>
              <a:rPr sz="2287" b="1" spc="-270" dirty="0">
                <a:solidFill>
                  <a:srgbClr val="FFF9F0"/>
                </a:solidFill>
                <a:latin typeface="Arial"/>
                <a:cs typeface="Arial"/>
              </a:rPr>
              <a:t>VISA</a:t>
            </a:r>
            <a:endParaRPr sz="2287" dirty="0">
              <a:solidFill>
                <a:prstClr val="black"/>
              </a:solidFill>
              <a:latin typeface="Arial"/>
              <a:cs typeface="Arial"/>
            </a:endParaRPr>
          </a:p>
        </p:txBody>
      </p:sp>
      <p:sp>
        <p:nvSpPr>
          <p:cNvPr id="25" name="object 25"/>
          <p:cNvSpPr txBox="1"/>
          <p:nvPr/>
        </p:nvSpPr>
        <p:spPr>
          <a:xfrm>
            <a:off x="5612021" y="3854120"/>
            <a:ext cx="971073" cy="512961"/>
          </a:xfrm>
          <a:prstGeom prst="rect">
            <a:avLst/>
          </a:prstGeom>
        </p:spPr>
        <p:txBody>
          <a:bodyPr vert="horz" wrap="square" lIns="0" tIns="0" rIns="0" bIns="0" rtlCol="0">
            <a:spAutoFit/>
          </a:bodyPr>
          <a:lstStyle/>
          <a:p>
            <a:pPr marL="9525" marR="3810" defTabSz="685782">
              <a:lnSpc>
                <a:spcPts val="833"/>
              </a:lnSpc>
            </a:pPr>
            <a:r>
              <a:rPr sz="750" spc="-3" dirty="0">
                <a:solidFill>
                  <a:srgbClr val="FFFFFF"/>
                </a:solidFill>
                <a:latin typeface="Arial"/>
                <a:cs typeface="Arial"/>
              </a:rPr>
              <a:t>For </a:t>
            </a:r>
            <a:r>
              <a:rPr sz="750" spc="11" dirty="0">
                <a:solidFill>
                  <a:srgbClr val="FFFFFF"/>
                </a:solidFill>
                <a:latin typeface="Arial"/>
                <a:cs typeface="Arial"/>
              </a:rPr>
              <a:t>victims </a:t>
            </a:r>
            <a:r>
              <a:rPr sz="750" spc="15" dirty="0">
                <a:solidFill>
                  <a:srgbClr val="FFFFFF"/>
                </a:solidFill>
                <a:latin typeface="Arial"/>
                <a:cs typeface="Arial"/>
              </a:rPr>
              <a:t>of </a:t>
            </a:r>
            <a:r>
              <a:rPr sz="750" spc="8" dirty="0">
                <a:solidFill>
                  <a:srgbClr val="FFFFFF"/>
                </a:solidFill>
                <a:latin typeface="Arial"/>
                <a:cs typeface="Arial"/>
              </a:rPr>
              <a:t>Domes-</a:t>
            </a:r>
            <a:r>
              <a:rPr sz="750" spc="3" dirty="0">
                <a:solidFill>
                  <a:srgbClr val="FFFFFF"/>
                </a:solidFill>
                <a:latin typeface="Arial"/>
                <a:cs typeface="Arial"/>
              </a:rPr>
              <a:t> </a:t>
            </a:r>
            <a:r>
              <a:rPr sz="750" spc="19" dirty="0">
                <a:solidFill>
                  <a:srgbClr val="FFFFFF"/>
                </a:solidFill>
                <a:latin typeface="Arial"/>
                <a:cs typeface="Arial"/>
              </a:rPr>
              <a:t>tic </a:t>
            </a:r>
            <a:r>
              <a:rPr sz="750" spc="-56" dirty="0">
                <a:solidFill>
                  <a:srgbClr val="FFFFFF"/>
                </a:solidFill>
                <a:latin typeface="Arial"/>
                <a:cs typeface="Arial"/>
              </a:rPr>
              <a:t>V</a:t>
            </a:r>
            <a:r>
              <a:rPr sz="750" dirty="0">
                <a:solidFill>
                  <a:srgbClr val="FFFFFF"/>
                </a:solidFill>
                <a:latin typeface="Arial"/>
                <a:cs typeface="Arial"/>
              </a:rPr>
              <a:t>iolence, </a:t>
            </a:r>
            <a:r>
              <a:rPr sz="750" spc="-3" dirty="0">
                <a:solidFill>
                  <a:srgbClr val="FFFFFF"/>
                </a:solidFill>
                <a:latin typeface="Arial"/>
                <a:cs typeface="Arial"/>
              </a:rPr>
              <a:t>Sexual </a:t>
            </a:r>
            <a:r>
              <a:rPr sz="750" dirty="0">
                <a:solidFill>
                  <a:srgbClr val="FFFFFF"/>
                </a:solidFill>
                <a:latin typeface="Arial"/>
                <a:cs typeface="Arial"/>
              </a:rPr>
              <a:t>Assault, Felonious Assault, </a:t>
            </a:r>
            <a:r>
              <a:rPr sz="750" spc="-101" dirty="0">
                <a:solidFill>
                  <a:srgbClr val="FFFFFF"/>
                </a:solidFill>
                <a:latin typeface="Arial"/>
                <a:cs typeface="Arial"/>
              </a:rPr>
              <a:t>T</a:t>
            </a:r>
            <a:r>
              <a:rPr sz="750" dirty="0">
                <a:solidFill>
                  <a:srgbClr val="FFFFFF"/>
                </a:solidFill>
                <a:latin typeface="Arial"/>
                <a:cs typeface="Arial"/>
              </a:rPr>
              <a:t>ra</a:t>
            </a:r>
            <a:r>
              <a:rPr sz="750" spc="-15" dirty="0">
                <a:solidFill>
                  <a:srgbClr val="FFFFFF"/>
                </a:solidFill>
                <a:latin typeface="Arial"/>
                <a:cs typeface="Arial"/>
              </a:rPr>
              <a:t>f</a:t>
            </a:r>
            <a:r>
              <a:rPr sz="750" spc="8" dirty="0">
                <a:solidFill>
                  <a:srgbClr val="FFFFFF"/>
                </a:solidFill>
                <a:latin typeface="Arial"/>
                <a:cs typeface="Arial"/>
              </a:rPr>
              <a:t>ficking,</a:t>
            </a:r>
            <a:r>
              <a:rPr sz="750" spc="3" dirty="0">
                <a:solidFill>
                  <a:srgbClr val="FFFFFF"/>
                </a:solidFill>
                <a:latin typeface="Arial"/>
                <a:cs typeface="Arial"/>
              </a:rPr>
              <a:t> </a:t>
            </a:r>
            <a:r>
              <a:rPr sz="750" spc="-15" dirty="0">
                <a:solidFill>
                  <a:srgbClr val="FFFFFF"/>
                </a:solidFill>
                <a:latin typeface="Arial"/>
                <a:cs typeface="Arial"/>
              </a:rPr>
              <a:t>Othe</a:t>
            </a:r>
            <a:r>
              <a:rPr sz="750" dirty="0">
                <a:solidFill>
                  <a:srgbClr val="FFFFFF"/>
                </a:solidFill>
                <a:latin typeface="Arial"/>
                <a:cs typeface="Arial"/>
              </a:rPr>
              <a:t>r</a:t>
            </a:r>
            <a:r>
              <a:rPr sz="750" spc="-30" dirty="0">
                <a:solidFill>
                  <a:srgbClr val="FFFFFF"/>
                </a:solidFill>
                <a:latin typeface="Arial"/>
                <a:cs typeface="Arial"/>
              </a:rPr>
              <a:t> </a:t>
            </a:r>
            <a:r>
              <a:rPr sz="750" spc="-19" dirty="0">
                <a:solidFill>
                  <a:srgbClr val="FFFFFF"/>
                </a:solidFill>
                <a:latin typeface="Arial"/>
                <a:cs typeface="Arial"/>
              </a:rPr>
              <a:t>Seriou</a:t>
            </a:r>
            <a:r>
              <a:rPr sz="750" dirty="0">
                <a:solidFill>
                  <a:srgbClr val="FFFFFF"/>
                </a:solidFill>
                <a:latin typeface="Arial"/>
                <a:cs typeface="Arial"/>
              </a:rPr>
              <a:t>s</a:t>
            </a:r>
            <a:r>
              <a:rPr sz="750" spc="-30" dirty="0">
                <a:solidFill>
                  <a:srgbClr val="FFFFFF"/>
                </a:solidFill>
                <a:latin typeface="Arial"/>
                <a:cs typeface="Arial"/>
              </a:rPr>
              <a:t> </a:t>
            </a:r>
            <a:r>
              <a:rPr sz="750" spc="-15" dirty="0">
                <a:solidFill>
                  <a:srgbClr val="FFFFFF"/>
                </a:solidFill>
                <a:latin typeface="Arial"/>
                <a:cs typeface="Arial"/>
              </a:rPr>
              <a:t>Crimes</a:t>
            </a:r>
            <a:endParaRPr sz="750" dirty="0">
              <a:solidFill>
                <a:prstClr val="black"/>
              </a:solidFill>
              <a:latin typeface="Arial"/>
              <a:cs typeface="Arial"/>
            </a:endParaRPr>
          </a:p>
        </p:txBody>
      </p:sp>
      <p:sp>
        <p:nvSpPr>
          <p:cNvPr id="26" name="object 26"/>
          <p:cNvSpPr txBox="1"/>
          <p:nvPr/>
        </p:nvSpPr>
        <p:spPr>
          <a:xfrm>
            <a:off x="5142424" y="2431125"/>
            <a:ext cx="684371" cy="1090042"/>
          </a:xfrm>
          <a:prstGeom prst="rect">
            <a:avLst/>
          </a:prstGeom>
        </p:spPr>
        <p:txBody>
          <a:bodyPr vert="horz" wrap="square" lIns="0" tIns="0" rIns="0" bIns="0" rtlCol="0">
            <a:spAutoFit/>
          </a:bodyPr>
          <a:lstStyle/>
          <a:p>
            <a:pPr marL="9525" defTabSz="685782">
              <a:lnSpc>
                <a:spcPts val="2614"/>
              </a:lnSpc>
            </a:pPr>
            <a:r>
              <a:rPr sz="2287" b="1" spc="-461" dirty="0">
                <a:solidFill>
                  <a:srgbClr val="FFF9F0"/>
                </a:solidFill>
                <a:latin typeface="Arial"/>
                <a:cs typeface="Arial"/>
              </a:rPr>
              <a:t>V</a:t>
            </a:r>
            <a:r>
              <a:rPr sz="2287" b="1" spc="-450" dirty="0">
                <a:solidFill>
                  <a:srgbClr val="FFF9F0"/>
                </a:solidFill>
                <a:latin typeface="Arial"/>
                <a:cs typeface="Arial"/>
              </a:rPr>
              <a:t>A</a:t>
            </a:r>
            <a:r>
              <a:rPr sz="2287" b="1" spc="-492" dirty="0">
                <a:solidFill>
                  <a:srgbClr val="FFF9F0"/>
                </a:solidFill>
                <a:latin typeface="Arial"/>
                <a:cs typeface="Arial"/>
              </a:rPr>
              <a:t>W</a:t>
            </a:r>
            <a:r>
              <a:rPr sz="2287" b="1" spc="-382" dirty="0">
                <a:solidFill>
                  <a:srgbClr val="FFF9F0"/>
                </a:solidFill>
                <a:latin typeface="Arial"/>
                <a:cs typeface="Arial"/>
              </a:rPr>
              <a:t>A</a:t>
            </a:r>
            <a:endParaRPr sz="2287" dirty="0">
              <a:solidFill>
                <a:prstClr val="black"/>
              </a:solidFill>
              <a:latin typeface="Arial"/>
              <a:cs typeface="Arial"/>
            </a:endParaRPr>
          </a:p>
          <a:p>
            <a:pPr marL="36194" defTabSz="685782">
              <a:lnSpc>
                <a:spcPts val="754"/>
              </a:lnSpc>
            </a:pPr>
            <a:r>
              <a:rPr sz="788" spc="-26" dirty="0">
                <a:solidFill>
                  <a:srgbClr val="FFFFFF"/>
                </a:solidFill>
                <a:latin typeface="Arial"/>
                <a:cs typeface="Arial"/>
              </a:rPr>
              <a:t>Fo</a:t>
            </a:r>
            <a:r>
              <a:rPr sz="788" spc="-3" dirty="0">
                <a:solidFill>
                  <a:srgbClr val="FFFFFF"/>
                </a:solidFill>
                <a:latin typeface="Arial"/>
                <a:cs typeface="Arial"/>
              </a:rPr>
              <a:t>r</a:t>
            </a:r>
            <a:r>
              <a:rPr sz="788" spc="-34" dirty="0">
                <a:solidFill>
                  <a:srgbClr val="FFFFFF"/>
                </a:solidFill>
                <a:latin typeface="Arial"/>
                <a:cs typeface="Arial"/>
              </a:rPr>
              <a:t> </a:t>
            </a:r>
            <a:r>
              <a:rPr sz="788" spc="-11" dirty="0">
                <a:solidFill>
                  <a:srgbClr val="FFFFFF"/>
                </a:solidFill>
                <a:latin typeface="Arial"/>
                <a:cs typeface="Arial"/>
              </a:rPr>
              <a:t>victims</a:t>
            </a:r>
            <a:endParaRPr sz="788" dirty="0">
              <a:solidFill>
                <a:prstClr val="black"/>
              </a:solidFill>
              <a:latin typeface="Arial"/>
              <a:cs typeface="Arial"/>
            </a:endParaRPr>
          </a:p>
          <a:p>
            <a:pPr marL="36194" marR="40480" defTabSz="685782">
              <a:lnSpc>
                <a:spcPts val="833"/>
              </a:lnSpc>
              <a:spcBef>
                <a:spcPts val="64"/>
              </a:spcBef>
            </a:pPr>
            <a:r>
              <a:rPr sz="788" dirty="0">
                <a:solidFill>
                  <a:srgbClr val="FFFFFF"/>
                </a:solidFill>
                <a:latin typeface="Arial"/>
                <a:cs typeface="Arial"/>
              </a:rPr>
              <a:t>o</a:t>
            </a:r>
            <a:r>
              <a:rPr sz="788" spc="8" dirty="0">
                <a:solidFill>
                  <a:srgbClr val="FFFFFF"/>
                </a:solidFill>
                <a:latin typeface="Arial"/>
                <a:cs typeface="Arial"/>
              </a:rPr>
              <a:t>f</a:t>
            </a:r>
            <a:r>
              <a:rPr sz="788" spc="-34" dirty="0">
                <a:solidFill>
                  <a:srgbClr val="FFFFFF"/>
                </a:solidFill>
                <a:latin typeface="Arial"/>
                <a:cs typeface="Arial"/>
              </a:rPr>
              <a:t> </a:t>
            </a:r>
            <a:r>
              <a:rPr sz="788" spc="8" dirty="0">
                <a:solidFill>
                  <a:srgbClr val="FFFFFF"/>
                </a:solidFill>
                <a:latin typeface="Arial"/>
                <a:cs typeface="Arial"/>
              </a:rPr>
              <a:t>Domestic</a:t>
            </a:r>
            <a:r>
              <a:rPr sz="788" spc="3" dirty="0">
                <a:solidFill>
                  <a:srgbClr val="FFFFFF"/>
                </a:solidFill>
                <a:latin typeface="Arial"/>
                <a:cs typeface="Arial"/>
              </a:rPr>
              <a:t> </a:t>
            </a:r>
            <a:r>
              <a:rPr sz="788" spc="-61" dirty="0">
                <a:solidFill>
                  <a:srgbClr val="FFFFFF"/>
                </a:solidFill>
                <a:latin typeface="Arial"/>
                <a:cs typeface="Arial"/>
              </a:rPr>
              <a:t>V</a:t>
            </a:r>
            <a:r>
              <a:rPr sz="788" dirty="0">
                <a:solidFill>
                  <a:srgbClr val="FFFFFF"/>
                </a:solidFill>
                <a:latin typeface="Arial"/>
                <a:cs typeface="Arial"/>
              </a:rPr>
              <a:t>iolence </a:t>
            </a:r>
            <a:r>
              <a:rPr sz="788" spc="-15" dirty="0">
                <a:solidFill>
                  <a:srgbClr val="FFFFFF"/>
                </a:solidFill>
                <a:latin typeface="Arial"/>
                <a:cs typeface="Arial"/>
              </a:rPr>
              <a:t>marrie</a:t>
            </a:r>
            <a:r>
              <a:rPr sz="788" spc="3" dirty="0">
                <a:solidFill>
                  <a:srgbClr val="FFFFFF"/>
                </a:solidFill>
                <a:latin typeface="Arial"/>
                <a:cs typeface="Arial"/>
              </a:rPr>
              <a:t>d</a:t>
            </a:r>
            <a:r>
              <a:rPr sz="788" spc="-30" dirty="0">
                <a:solidFill>
                  <a:srgbClr val="FFFFFF"/>
                </a:solidFill>
                <a:latin typeface="Arial"/>
                <a:cs typeface="Arial"/>
              </a:rPr>
              <a:t> </a:t>
            </a:r>
            <a:r>
              <a:rPr sz="788" spc="-3" dirty="0">
                <a:solidFill>
                  <a:srgbClr val="FFFFFF"/>
                </a:solidFill>
                <a:latin typeface="Arial"/>
                <a:cs typeface="Arial"/>
              </a:rPr>
              <a:t>t</a:t>
            </a:r>
            <a:r>
              <a:rPr sz="788" spc="30" dirty="0">
                <a:solidFill>
                  <a:srgbClr val="FFFFFF"/>
                </a:solidFill>
                <a:latin typeface="Arial"/>
                <a:cs typeface="Arial"/>
              </a:rPr>
              <a:t>o</a:t>
            </a:r>
            <a:r>
              <a:rPr sz="788" spc="-30" dirty="0">
                <a:solidFill>
                  <a:srgbClr val="FFFFFF"/>
                </a:solidFill>
                <a:latin typeface="Arial"/>
                <a:cs typeface="Arial"/>
              </a:rPr>
              <a:t> </a:t>
            </a:r>
            <a:r>
              <a:rPr sz="788" spc="-26" dirty="0">
                <a:solidFill>
                  <a:srgbClr val="FFFFFF"/>
                </a:solidFill>
                <a:latin typeface="Arial"/>
                <a:cs typeface="Arial"/>
              </a:rPr>
              <a:t>US</a:t>
            </a:r>
            <a:r>
              <a:rPr sz="788" spc="-22" dirty="0">
                <a:solidFill>
                  <a:srgbClr val="FFFFFF"/>
                </a:solidFill>
                <a:latin typeface="Arial"/>
                <a:cs typeface="Arial"/>
              </a:rPr>
              <a:t> </a:t>
            </a:r>
            <a:r>
              <a:rPr sz="788" dirty="0">
                <a:solidFill>
                  <a:srgbClr val="FFFFFF"/>
                </a:solidFill>
                <a:latin typeface="Arial"/>
                <a:cs typeface="Arial"/>
              </a:rPr>
              <a:t>citizens </a:t>
            </a:r>
            <a:r>
              <a:rPr sz="788" spc="3" dirty="0">
                <a:solidFill>
                  <a:srgbClr val="FFFFFF"/>
                </a:solidFill>
                <a:latin typeface="Arial"/>
                <a:cs typeface="Arial"/>
              </a:rPr>
              <a:t>or permanent</a:t>
            </a:r>
            <a:r>
              <a:rPr sz="788" dirty="0">
                <a:solidFill>
                  <a:srgbClr val="FFFFFF"/>
                </a:solidFill>
                <a:latin typeface="Arial"/>
                <a:cs typeface="Arial"/>
              </a:rPr>
              <a:t> </a:t>
            </a:r>
            <a:r>
              <a:rPr sz="788" spc="-15" dirty="0">
                <a:solidFill>
                  <a:srgbClr val="FFFFFF"/>
                </a:solidFill>
                <a:latin typeface="Arial"/>
                <a:cs typeface="Arial"/>
              </a:rPr>
              <a:t>r</a:t>
            </a:r>
            <a:r>
              <a:rPr sz="788" dirty="0">
                <a:solidFill>
                  <a:srgbClr val="FFFFFF"/>
                </a:solidFill>
                <a:latin typeface="Arial"/>
                <a:cs typeface="Arial"/>
              </a:rPr>
              <a:t>esidents</a:t>
            </a:r>
            <a:endParaRPr sz="788" dirty="0">
              <a:solidFill>
                <a:prstClr val="black"/>
              </a:solidFill>
              <a:latin typeface="Arial"/>
              <a:cs typeface="Arial"/>
            </a:endParaRPr>
          </a:p>
        </p:txBody>
      </p:sp>
      <p:sp>
        <p:nvSpPr>
          <p:cNvPr id="27" name="object 27"/>
          <p:cNvSpPr/>
          <p:nvPr/>
        </p:nvSpPr>
        <p:spPr>
          <a:xfrm>
            <a:off x="6368777" y="5448162"/>
            <a:ext cx="1395413" cy="805815"/>
          </a:xfrm>
          <a:custGeom>
            <a:avLst/>
            <a:gdLst/>
            <a:ahLst/>
            <a:cxnLst/>
            <a:rect l="l" t="t" r="r" b="b"/>
            <a:pathLst>
              <a:path w="1860550" h="1074420">
                <a:moveTo>
                  <a:pt x="1667687" y="0"/>
                </a:moveTo>
                <a:lnTo>
                  <a:pt x="0" y="0"/>
                </a:lnTo>
                <a:lnTo>
                  <a:pt x="0" y="881456"/>
                </a:lnTo>
                <a:lnTo>
                  <a:pt x="5596" y="927731"/>
                </a:lnTo>
                <a:lnTo>
                  <a:pt x="21495" y="969948"/>
                </a:lnTo>
                <a:lnTo>
                  <a:pt x="46356" y="1006771"/>
                </a:lnTo>
                <a:lnTo>
                  <a:pt x="78842" y="1036862"/>
                </a:lnTo>
                <a:lnTo>
                  <a:pt x="117614" y="1058881"/>
                </a:lnTo>
                <a:lnTo>
                  <a:pt x="161335" y="1071493"/>
                </a:lnTo>
                <a:lnTo>
                  <a:pt x="192570" y="1074013"/>
                </a:lnTo>
                <a:lnTo>
                  <a:pt x="1667687" y="1074013"/>
                </a:lnTo>
                <a:lnTo>
                  <a:pt x="1713962" y="1068417"/>
                </a:lnTo>
                <a:lnTo>
                  <a:pt x="1756180" y="1052521"/>
                </a:lnTo>
                <a:lnTo>
                  <a:pt x="1793003" y="1027662"/>
                </a:lnTo>
                <a:lnTo>
                  <a:pt x="1823093" y="995179"/>
                </a:lnTo>
                <a:lnTo>
                  <a:pt x="1845113" y="956409"/>
                </a:lnTo>
                <a:lnTo>
                  <a:pt x="1857725" y="912690"/>
                </a:lnTo>
                <a:lnTo>
                  <a:pt x="1860245" y="881456"/>
                </a:lnTo>
                <a:lnTo>
                  <a:pt x="1860245" y="192557"/>
                </a:lnTo>
                <a:lnTo>
                  <a:pt x="1854649" y="146282"/>
                </a:lnTo>
                <a:lnTo>
                  <a:pt x="1838752" y="104064"/>
                </a:lnTo>
                <a:lnTo>
                  <a:pt x="1813894" y="67241"/>
                </a:lnTo>
                <a:lnTo>
                  <a:pt x="1781411" y="37151"/>
                </a:lnTo>
                <a:lnTo>
                  <a:pt x="1742641" y="15131"/>
                </a:lnTo>
                <a:lnTo>
                  <a:pt x="1698922" y="2520"/>
                </a:lnTo>
                <a:lnTo>
                  <a:pt x="1667687" y="0"/>
                </a:lnTo>
                <a:close/>
              </a:path>
            </a:pathLst>
          </a:custGeom>
          <a:solidFill>
            <a:srgbClr val="E1B941"/>
          </a:solidFill>
        </p:spPr>
        <p:txBody>
          <a:bodyPr wrap="square" lIns="0" tIns="0" rIns="0" bIns="0" rtlCol="0"/>
          <a:lstStyle/>
          <a:p>
            <a:pPr defTabSz="685782"/>
            <a:endParaRPr sz="1350">
              <a:solidFill>
                <a:prstClr val="black"/>
              </a:solidFill>
              <a:latin typeface="Calibri"/>
            </a:endParaRPr>
          </a:p>
        </p:txBody>
      </p:sp>
      <p:sp>
        <p:nvSpPr>
          <p:cNvPr id="28" name="object 28"/>
          <p:cNvSpPr/>
          <p:nvPr/>
        </p:nvSpPr>
        <p:spPr>
          <a:xfrm>
            <a:off x="6455874" y="5534861"/>
            <a:ext cx="57151" cy="76677"/>
          </a:xfrm>
          <a:custGeom>
            <a:avLst/>
            <a:gdLst/>
            <a:ahLst/>
            <a:cxnLst/>
            <a:rect l="l" t="t" r="r" b="b"/>
            <a:pathLst>
              <a:path w="76200" h="102234">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
        <p:nvSpPr>
          <p:cNvPr id="29" name="object 29"/>
          <p:cNvSpPr/>
          <p:nvPr/>
        </p:nvSpPr>
        <p:spPr>
          <a:xfrm>
            <a:off x="6455874" y="5962810"/>
            <a:ext cx="57151" cy="76677"/>
          </a:xfrm>
          <a:custGeom>
            <a:avLst/>
            <a:gdLst/>
            <a:ahLst/>
            <a:cxnLst/>
            <a:rect l="l" t="t" r="r" b="b"/>
            <a:pathLst>
              <a:path w="76200" h="102234">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
        <p:nvSpPr>
          <p:cNvPr id="30" name="object 30"/>
          <p:cNvSpPr/>
          <p:nvPr/>
        </p:nvSpPr>
        <p:spPr>
          <a:xfrm>
            <a:off x="2867962" y="5763508"/>
            <a:ext cx="1028224" cy="855088"/>
          </a:xfrm>
          <a:custGeom>
            <a:avLst/>
            <a:gdLst/>
            <a:ahLst/>
            <a:cxnLst/>
            <a:rect l="l" t="t" r="r" b="b"/>
            <a:pathLst>
              <a:path w="1370964" h="612775">
                <a:moveTo>
                  <a:pt x="1370609" y="0"/>
                </a:moveTo>
                <a:lnTo>
                  <a:pt x="192557" y="0"/>
                </a:lnTo>
                <a:lnTo>
                  <a:pt x="176764" y="638"/>
                </a:lnTo>
                <a:lnTo>
                  <a:pt x="131693" y="9816"/>
                </a:lnTo>
                <a:lnTo>
                  <a:pt x="91124" y="28848"/>
                </a:lnTo>
                <a:lnTo>
                  <a:pt x="56397" y="56397"/>
                </a:lnTo>
                <a:lnTo>
                  <a:pt x="28848" y="91124"/>
                </a:lnTo>
                <a:lnTo>
                  <a:pt x="9816" y="131693"/>
                </a:lnTo>
                <a:lnTo>
                  <a:pt x="638" y="176764"/>
                </a:lnTo>
                <a:lnTo>
                  <a:pt x="0" y="192557"/>
                </a:lnTo>
                <a:lnTo>
                  <a:pt x="0" y="419925"/>
                </a:lnTo>
                <a:lnTo>
                  <a:pt x="5596" y="466200"/>
                </a:lnTo>
                <a:lnTo>
                  <a:pt x="21492" y="508418"/>
                </a:lnTo>
                <a:lnTo>
                  <a:pt x="46350" y="545241"/>
                </a:lnTo>
                <a:lnTo>
                  <a:pt x="78834" y="575331"/>
                </a:lnTo>
                <a:lnTo>
                  <a:pt x="117603" y="597351"/>
                </a:lnTo>
                <a:lnTo>
                  <a:pt x="161322" y="609962"/>
                </a:lnTo>
                <a:lnTo>
                  <a:pt x="192557" y="612482"/>
                </a:lnTo>
                <a:lnTo>
                  <a:pt x="1178052" y="612482"/>
                </a:lnTo>
                <a:lnTo>
                  <a:pt x="1224326" y="606886"/>
                </a:lnTo>
                <a:lnTo>
                  <a:pt x="1266544" y="590990"/>
                </a:lnTo>
                <a:lnTo>
                  <a:pt x="1303367" y="566131"/>
                </a:lnTo>
                <a:lnTo>
                  <a:pt x="1333457" y="533648"/>
                </a:lnTo>
                <a:lnTo>
                  <a:pt x="1355477" y="494878"/>
                </a:lnTo>
                <a:lnTo>
                  <a:pt x="1368089" y="451160"/>
                </a:lnTo>
                <a:lnTo>
                  <a:pt x="1370609" y="419925"/>
                </a:lnTo>
                <a:lnTo>
                  <a:pt x="1370609" y="0"/>
                </a:lnTo>
                <a:close/>
              </a:path>
            </a:pathLst>
          </a:custGeom>
          <a:solidFill>
            <a:srgbClr val="F7941D"/>
          </a:solidFill>
        </p:spPr>
        <p:txBody>
          <a:bodyPr wrap="square" lIns="0" tIns="0" rIns="0" bIns="0" rtlCol="0"/>
          <a:lstStyle/>
          <a:p>
            <a:pPr defTabSz="685782"/>
            <a:endParaRPr sz="1350">
              <a:solidFill>
                <a:prstClr val="black"/>
              </a:solidFill>
              <a:latin typeface="Calibri"/>
            </a:endParaRPr>
          </a:p>
        </p:txBody>
      </p:sp>
      <p:sp>
        <p:nvSpPr>
          <p:cNvPr id="31" name="object 31"/>
          <p:cNvSpPr/>
          <p:nvPr/>
        </p:nvSpPr>
        <p:spPr>
          <a:xfrm>
            <a:off x="2945526" y="5859732"/>
            <a:ext cx="57151" cy="76677"/>
          </a:xfrm>
          <a:custGeom>
            <a:avLst/>
            <a:gdLst/>
            <a:ahLst/>
            <a:cxnLst/>
            <a:rect l="l" t="t" r="r" b="b"/>
            <a:pathLst>
              <a:path w="76200" h="102234">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
        <p:nvSpPr>
          <p:cNvPr id="32" name="object 32"/>
          <p:cNvSpPr/>
          <p:nvPr/>
        </p:nvSpPr>
        <p:spPr>
          <a:xfrm>
            <a:off x="2730956" y="1153740"/>
            <a:ext cx="974884" cy="921067"/>
          </a:xfrm>
          <a:custGeom>
            <a:avLst/>
            <a:gdLst/>
            <a:ahLst/>
            <a:cxnLst/>
            <a:rect l="l" t="t" r="r" b="b"/>
            <a:pathLst>
              <a:path w="1299845" h="1228089">
                <a:moveTo>
                  <a:pt x="1106728" y="0"/>
                </a:moveTo>
                <a:lnTo>
                  <a:pt x="192557" y="0"/>
                </a:lnTo>
                <a:lnTo>
                  <a:pt x="176764" y="638"/>
                </a:lnTo>
                <a:lnTo>
                  <a:pt x="131693" y="9817"/>
                </a:lnTo>
                <a:lnTo>
                  <a:pt x="91124" y="28851"/>
                </a:lnTo>
                <a:lnTo>
                  <a:pt x="56397" y="56402"/>
                </a:lnTo>
                <a:lnTo>
                  <a:pt x="28848" y="91130"/>
                </a:lnTo>
                <a:lnTo>
                  <a:pt x="9816" y="131697"/>
                </a:lnTo>
                <a:lnTo>
                  <a:pt x="638" y="176765"/>
                </a:lnTo>
                <a:lnTo>
                  <a:pt x="0" y="192557"/>
                </a:lnTo>
                <a:lnTo>
                  <a:pt x="0" y="1035469"/>
                </a:lnTo>
                <a:lnTo>
                  <a:pt x="5596" y="1081743"/>
                </a:lnTo>
                <a:lnTo>
                  <a:pt x="21492" y="1123961"/>
                </a:lnTo>
                <a:lnTo>
                  <a:pt x="46350" y="1160784"/>
                </a:lnTo>
                <a:lnTo>
                  <a:pt x="78834" y="1190875"/>
                </a:lnTo>
                <a:lnTo>
                  <a:pt x="117603" y="1212894"/>
                </a:lnTo>
                <a:lnTo>
                  <a:pt x="161322" y="1225506"/>
                </a:lnTo>
                <a:lnTo>
                  <a:pt x="192557" y="1228026"/>
                </a:lnTo>
                <a:lnTo>
                  <a:pt x="1299286" y="1228026"/>
                </a:lnTo>
                <a:lnTo>
                  <a:pt x="1299286" y="192557"/>
                </a:lnTo>
                <a:lnTo>
                  <a:pt x="1298647" y="176765"/>
                </a:lnTo>
                <a:lnTo>
                  <a:pt x="1289469" y="131697"/>
                </a:lnTo>
                <a:lnTo>
                  <a:pt x="1270437" y="91130"/>
                </a:lnTo>
                <a:lnTo>
                  <a:pt x="1242888" y="56402"/>
                </a:lnTo>
                <a:lnTo>
                  <a:pt x="1208161" y="28851"/>
                </a:lnTo>
                <a:lnTo>
                  <a:pt x="1167593" y="9817"/>
                </a:lnTo>
                <a:lnTo>
                  <a:pt x="1122521" y="638"/>
                </a:lnTo>
                <a:lnTo>
                  <a:pt x="1106728" y="0"/>
                </a:lnTo>
                <a:close/>
              </a:path>
            </a:pathLst>
          </a:custGeom>
          <a:solidFill>
            <a:srgbClr val="1B75BC"/>
          </a:solidFill>
        </p:spPr>
        <p:txBody>
          <a:bodyPr wrap="square" lIns="0" tIns="0" rIns="0" bIns="0" rtlCol="0"/>
          <a:lstStyle/>
          <a:p>
            <a:pPr defTabSz="685782"/>
            <a:endParaRPr sz="1350">
              <a:solidFill>
                <a:prstClr val="black"/>
              </a:solidFill>
              <a:latin typeface="Calibri"/>
            </a:endParaRPr>
          </a:p>
        </p:txBody>
      </p:sp>
      <p:sp>
        <p:nvSpPr>
          <p:cNvPr id="34" name="object 34"/>
          <p:cNvSpPr txBox="1"/>
          <p:nvPr/>
        </p:nvSpPr>
        <p:spPr>
          <a:xfrm>
            <a:off x="6549389" y="5308504"/>
            <a:ext cx="1140619" cy="861903"/>
          </a:xfrm>
          <a:prstGeom prst="rect">
            <a:avLst/>
          </a:prstGeom>
        </p:spPr>
        <p:txBody>
          <a:bodyPr vert="horz" wrap="square" lIns="0" tIns="0" rIns="0" bIns="0" rtlCol="0">
            <a:spAutoFit/>
          </a:bodyPr>
          <a:lstStyle/>
          <a:p>
            <a:pPr marL="9525" defTabSz="685782"/>
            <a:r>
              <a:rPr sz="825" b="1" spc="-109" dirty="0">
                <a:solidFill>
                  <a:srgbClr val="C79D39"/>
                </a:solidFill>
                <a:latin typeface="Arial"/>
                <a:cs typeface="Arial"/>
              </a:rPr>
              <a:t>CONSIDER</a:t>
            </a:r>
            <a:r>
              <a:rPr sz="825" b="1" spc="-165" dirty="0">
                <a:solidFill>
                  <a:srgbClr val="C79D39"/>
                </a:solidFill>
                <a:latin typeface="Arial"/>
                <a:cs typeface="Arial"/>
              </a:rPr>
              <a:t>A</a:t>
            </a:r>
            <a:r>
              <a:rPr sz="825" b="1" spc="-101" dirty="0">
                <a:solidFill>
                  <a:srgbClr val="C79D39"/>
                </a:solidFill>
                <a:latin typeface="Arial"/>
                <a:cs typeface="Arial"/>
              </a:rPr>
              <a:t>TIONS</a:t>
            </a:r>
            <a:endParaRPr sz="825">
              <a:solidFill>
                <a:prstClr val="black"/>
              </a:solidFill>
              <a:latin typeface="Arial"/>
              <a:cs typeface="Arial"/>
            </a:endParaRPr>
          </a:p>
          <a:p>
            <a:pPr marL="10001" marR="3810" defTabSz="685782">
              <a:lnSpc>
                <a:spcPct val="102899"/>
              </a:lnSpc>
              <a:spcBef>
                <a:spcPts val="682"/>
              </a:spcBef>
            </a:pPr>
            <a:r>
              <a:rPr sz="638" spc="-53" dirty="0">
                <a:solidFill>
                  <a:srgbClr val="FFFFFF"/>
                </a:solidFill>
                <a:latin typeface="Arial"/>
                <a:cs typeface="Arial"/>
              </a:rPr>
              <a:t>V</a:t>
            </a:r>
            <a:r>
              <a:rPr sz="638" dirty="0">
                <a:solidFill>
                  <a:srgbClr val="FFFFFF"/>
                </a:solidFill>
                <a:latin typeface="Arial"/>
                <a:cs typeface="Arial"/>
              </a:rPr>
              <a:t>ictim</a:t>
            </a:r>
            <a:r>
              <a:rPr sz="638" spc="19" dirty="0">
                <a:solidFill>
                  <a:srgbClr val="FFFFFF"/>
                </a:solidFill>
                <a:latin typeface="Arial"/>
                <a:cs typeface="Arial"/>
              </a:rPr>
              <a:t>s</a:t>
            </a:r>
            <a:r>
              <a:rPr sz="638" spc="-22" dirty="0">
                <a:solidFill>
                  <a:srgbClr val="FFFFFF"/>
                </a:solidFill>
                <a:latin typeface="Arial"/>
                <a:cs typeface="Arial"/>
              </a:rPr>
              <a:t> </a:t>
            </a:r>
            <a:r>
              <a:rPr sz="638" spc="8" dirty="0">
                <a:solidFill>
                  <a:srgbClr val="FFFFFF"/>
                </a:solidFill>
                <a:latin typeface="Arial"/>
                <a:cs typeface="Arial"/>
              </a:rPr>
              <a:t>o</a:t>
            </a:r>
            <a:r>
              <a:rPr sz="638" spc="11" dirty="0">
                <a:solidFill>
                  <a:srgbClr val="FFFFFF"/>
                </a:solidFill>
                <a:latin typeface="Arial"/>
                <a:cs typeface="Arial"/>
              </a:rPr>
              <a:t>f</a:t>
            </a:r>
            <a:r>
              <a:rPr sz="638" spc="-22" dirty="0">
                <a:solidFill>
                  <a:srgbClr val="FFFFFF"/>
                </a:solidFill>
                <a:latin typeface="Arial"/>
                <a:cs typeface="Arial"/>
              </a:rPr>
              <a:t> </a:t>
            </a:r>
            <a:r>
              <a:rPr sz="638" spc="-3" dirty="0">
                <a:solidFill>
                  <a:srgbClr val="FFFFFF"/>
                </a:solidFill>
                <a:latin typeface="Arial"/>
                <a:cs typeface="Arial"/>
              </a:rPr>
              <a:t>a</a:t>
            </a:r>
            <a:r>
              <a:rPr sz="638" spc="-22" dirty="0">
                <a:solidFill>
                  <a:srgbClr val="FFFFFF"/>
                </a:solidFill>
                <a:latin typeface="Arial"/>
                <a:cs typeface="Arial"/>
              </a:rPr>
              <a:t> </a:t>
            </a:r>
            <a:r>
              <a:rPr sz="638" spc="-15" dirty="0">
                <a:solidFill>
                  <a:srgbClr val="FFFFFF"/>
                </a:solidFill>
                <a:latin typeface="Arial"/>
                <a:cs typeface="Arial"/>
              </a:rPr>
              <a:t>seve</a:t>
            </a:r>
            <a:r>
              <a:rPr sz="638" spc="-26" dirty="0">
                <a:solidFill>
                  <a:srgbClr val="FFFFFF"/>
                </a:solidFill>
                <a:latin typeface="Arial"/>
                <a:cs typeface="Arial"/>
              </a:rPr>
              <a:t>r</a:t>
            </a:r>
            <a:r>
              <a:rPr sz="638" spc="-3" dirty="0">
                <a:solidFill>
                  <a:srgbClr val="FFFFFF"/>
                </a:solidFill>
                <a:latin typeface="Arial"/>
                <a:cs typeface="Arial"/>
              </a:rPr>
              <a:t>e</a:t>
            </a:r>
            <a:r>
              <a:rPr sz="638" spc="-22" dirty="0">
                <a:solidFill>
                  <a:srgbClr val="FFFFFF"/>
                </a:solidFill>
                <a:latin typeface="Arial"/>
                <a:cs typeface="Arial"/>
              </a:rPr>
              <a:t> </a:t>
            </a:r>
            <a:r>
              <a:rPr sz="638" spc="-3" dirty="0">
                <a:solidFill>
                  <a:srgbClr val="FFFFFF"/>
                </a:solidFill>
                <a:latin typeface="Arial"/>
                <a:cs typeface="Arial"/>
              </a:rPr>
              <a:t>for</a:t>
            </a:r>
            <a:r>
              <a:rPr sz="638" spc="26" dirty="0">
                <a:solidFill>
                  <a:srgbClr val="FFFFFF"/>
                </a:solidFill>
                <a:latin typeface="Arial"/>
                <a:cs typeface="Arial"/>
              </a:rPr>
              <a:t>m</a:t>
            </a:r>
            <a:r>
              <a:rPr sz="638" spc="-22" dirty="0">
                <a:solidFill>
                  <a:srgbClr val="FFFFFF"/>
                </a:solidFill>
                <a:latin typeface="Arial"/>
                <a:cs typeface="Arial"/>
              </a:rPr>
              <a:t> </a:t>
            </a:r>
            <a:r>
              <a:rPr sz="638" dirty="0">
                <a:solidFill>
                  <a:srgbClr val="FFFFFF"/>
                </a:solidFill>
                <a:latin typeface="Arial"/>
                <a:cs typeface="Arial"/>
              </a:rPr>
              <a:t>of</a:t>
            </a:r>
            <a:r>
              <a:rPr sz="638" spc="-3" dirty="0">
                <a:solidFill>
                  <a:srgbClr val="FFFFFF"/>
                </a:solidFill>
                <a:latin typeface="Arial"/>
                <a:cs typeface="Arial"/>
              </a:rPr>
              <a:t> </a:t>
            </a:r>
            <a:r>
              <a:rPr sz="638" spc="-8" dirty="0">
                <a:solidFill>
                  <a:srgbClr val="FFFFFF"/>
                </a:solidFill>
                <a:latin typeface="Arial"/>
                <a:cs typeface="Arial"/>
              </a:rPr>
              <a:t>huma</a:t>
            </a:r>
            <a:r>
              <a:rPr sz="638" spc="3" dirty="0">
                <a:solidFill>
                  <a:srgbClr val="FFFFFF"/>
                </a:solidFill>
                <a:latin typeface="Arial"/>
                <a:cs typeface="Arial"/>
              </a:rPr>
              <a:t>n</a:t>
            </a:r>
            <a:r>
              <a:rPr sz="638" spc="-22" dirty="0">
                <a:solidFill>
                  <a:srgbClr val="FFFFFF"/>
                </a:solidFill>
                <a:latin typeface="Arial"/>
                <a:cs typeface="Arial"/>
              </a:rPr>
              <a:t> </a:t>
            </a:r>
            <a:r>
              <a:rPr sz="638" spc="-3" dirty="0">
                <a:solidFill>
                  <a:srgbClr val="FFFFFF"/>
                </a:solidFill>
                <a:latin typeface="Arial"/>
                <a:cs typeface="Arial"/>
              </a:rPr>
              <a:t>tra</a:t>
            </a:r>
            <a:r>
              <a:rPr sz="638" spc="-19" dirty="0">
                <a:solidFill>
                  <a:srgbClr val="FFFFFF"/>
                </a:solidFill>
                <a:latin typeface="Arial"/>
                <a:cs typeface="Arial"/>
              </a:rPr>
              <a:t>f</a:t>
            </a:r>
            <a:r>
              <a:rPr sz="638" spc="-3" dirty="0">
                <a:solidFill>
                  <a:srgbClr val="FFFFFF"/>
                </a:solidFill>
                <a:latin typeface="Arial"/>
                <a:cs typeface="Arial"/>
              </a:rPr>
              <a:t>fickin</a:t>
            </a:r>
            <a:r>
              <a:rPr sz="638" spc="19" dirty="0">
                <a:solidFill>
                  <a:srgbClr val="FFFFFF"/>
                </a:solidFill>
                <a:latin typeface="Arial"/>
                <a:cs typeface="Arial"/>
              </a:rPr>
              <a:t>g</a:t>
            </a:r>
            <a:r>
              <a:rPr sz="638" spc="-22" dirty="0">
                <a:solidFill>
                  <a:srgbClr val="FFFFFF"/>
                </a:solidFill>
                <a:latin typeface="Arial"/>
                <a:cs typeface="Arial"/>
              </a:rPr>
              <a:t> </a:t>
            </a:r>
            <a:r>
              <a:rPr sz="638" spc="-3" dirty="0">
                <a:solidFill>
                  <a:srgbClr val="FFFFFF"/>
                </a:solidFill>
                <a:latin typeface="Arial"/>
                <a:cs typeface="Arial"/>
              </a:rPr>
              <a:t>an</a:t>
            </a:r>
            <a:r>
              <a:rPr sz="638" spc="11" dirty="0">
                <a:solidFill>
                  <a:srgbClr val="FFFFFF"/>
                </a:solidFill>
                <a:latin typeface="Arial"/>
                <a:cs typeface="Arial"/>
              </a:rPr>
              <a:t>d</a:t>
            </a:r>
            <a:r>
              <a:rPr sz="638" spc="-22" dirty="0">
                <a:solidFill>
                  <a:srgbClr val="FFFFFF"/>
                </a:solidFill>
                <a:latin typeface="Arial"/>
                <a:cs typeface="Arial"/>
              </a:rPr>
              <a:t> </a:t>
            </a:r>
            <a:r>
              <a:rPr sz="638" spc="3" dirty="0">
                <a:solidFill>
                  <a:srgbClr val="FFFFFF"/>
                </a:solidFill>
                <a:latin typeface="Arial"/>
                <a:cs typeface="Arial"/>
              </a:rPr>
              <a:t>wh</a:t>
            </a:r>
            <a:r>
              <a:rPr sz="638" spc="15" dirty="0">
                <a:solidFill>
                  <a:srgbClr val="FFFFFF"/>
                </a:solidFill>
                <a:latin typeface="Arial"/>
                <a:cs typeface="Arial"/>
              </a:rPr>
              <a:t>o</a:t>
            </a:r>
            <a:r>
              <a:rPr sz="638" spc="-22" dirty="0">
                <a:solidFill>
                  <a:srgbClr val="FFFFFF"/>
                </a:solidFill>
                <a:latin typeface="Arial"/>
                <a:cs typeface="Arial"/>
              </a:rPr>
              <a:t> </a:t>
            </a:r>
            <a:r>
              <a:rPr sz="638" spc="-8" dirty="0">
                <a:solidFill>
                  <a:srgbClr val="FFFFFF"/>
                </a:solidFill>
                <a:latin typeface="Arial"/>
                <a:cs typeface="Arial"/>
              </a:rPr>
              <a:t>may</a:t>
            </a:r>
            <a:r>
              <a:rPr sz="638" spc="-15" dirty="0">
                <a:solidFill>
                  <a:srgbClr val="FFFFFF"/>
                </a:solidFill>
                <a:latin typeface="Arial"/>
                <a:cs typeface="Arial"/>
              </a:rPr>
              <a:t> </a:t>
            </a:r>
            <a:r>
              <a:rPr sz="638" spc="-3" dirty="0">
                <a:solidFill>
                  <a:srgbClr val="FFFFFF"/>
                </a:solidFill>
                <a:latin typeface="Arial"/>
                <a:cs typeface="Arial"/>
              </a:rPr>
              <a:t>b</a:t>
            </a:r>
            <a:r>
              <a:rPr sz="638" spc="11" dirty="0">
                <a:solidFill>
                  <a:srgbClr val="FFFFFF"/>
                </a:solidFill>
                <a:latin typeface="Arial"/>
                <a:cs typeface="Arial"/>
              </a:rPr>
              <a:t>e</a:t>
            </a:r>
            <a:r>
              <a:rPr sz="638" spc="-22" dirty="0">
                <a:solidFill>
                  <a:srgbClr val="FFFFFF"/>
                </a:solidFill>
                <a:latin typeface="Arial"/>
                <a:cs typeface="Arial"/>
              </a:rPr>
              <a:t> </a:t>
            </a:r>
            <a:r>
              <a:rPr sz="638" spc="-3" dirty="0">
                <a:solidFill>
                  <a:srgbClr val="FFFFFF"/>
                </a:solidFill>
                <a:latin typeface="Arial"/>
                <a:cs typeface="Arial"/>
              </a:rPr>
              <a:t>potentia</a:t>
            </a:r>
            <a:r>
              <a:rPr sz="638" spc="3" dirty="0">
                <a:solidFill>
                  <a:srgbClr val="FFFFFF"/>
                </a:solidFill>
                <a:latin typeface="Arial"/>
                <a:cs typeface="Arial"/>
              </a:rPr>
              <a:t>l</a:t>
            </a:r>
            <a:r>
              <a:rPr sz="638" spc="-22" dirty="0">
                <a:solidFill>
                  <a:srgbClr val="FFFFFF"/>
                </a:solidFill>
                <a:latin typeface="Arial"/>
                <a:cs typeface="Arial"/>
              </a:rPr>
              <a:t> </a:t>
            </a:r>
            <a:r>
              <a:rPr sz="638" spc="-8" dirty="0">
                <a:solidFill>
                  <a:srgbClr val="FFFFFF"/>
                </a:solidFill>
                <a:latin typeface="Arial"/>
                <a:cs typeface="Arial"/>
              </a:rPr>
              <a:t>witnesses</a:t>
            </a:r>
            <a:r>
              <a:rPr sz="638" spc="3" dirty="0">
                <a:solidFill>
                  <a:srgbClr val="FFFFFF"/>
                </a:solidFill>
                <a:latin typeface="Arial"/>
                <a:cs typeface="Arial"/>
              </a:rPr>
              <a:t>,</a:t>
            </a:r>
            <a:r>
              <a:rPr sz="638" spc="-22" dirty="0">
                <a:solidFill>
                  <a:srgbClr val="FFFFFF"/>
                </a:solidFill>
                <a:latin typeface="Arial"/>
                <a:cs typeface="Arial"/>
              </a:rPr>
              <a:t> </a:t>
            </a:r>
            <a:r>
              <a:rPr sz="638" dirty="0">
                <a:solidFill>
                  <a:srgbClr val="FFFFFF"/>
                </a:solidFill>
                <a:latin typeface="Arial"/>
                <a:cs typeface="Arial"/>
              </a:rPr>
              <a:t>o</a:t>
            </a:r>
            <a:r>
              <a:rPr sz="638" spc="8" dirty="0">
                <a:solidFill>
                  <a:srgbClr val="FFFFFF"/>
                </a:solidFill>
                <a:latin typeface="Arial"/>
                <a:cs typeface="Arial"/>
              </a:rPr>
              <a:t>r</a:t>
            </a:r>
            <a:r>
              <a:rPr sz="638" spc="-22" dirty="0">
                <a:solidFill>
                  <a:srgbClr val="FFFFFF"/>
                </a:solidFill>
                <a:latin typeface="Arial"/>
                <a:cs typeface="Arial"/>
              </a:rPr>
              <a:t> </a:t>
            </a:r>
            <a:r>
              <a:rPr sz="638" spc="-8" dirty="0">
                <a:solidFill>
                  <a:srgbClr val="FFFFFF"/>
                </a:solidFill>
                <a:latin typeface="Arial"/>
                <a:cs typeface="Arial"/>
              </a:rPr>
              <a:t>filed</a:t>
            </a:r>
            <a:r>
              <a:rPr sz="638" spc="-11" dirty="0">
                <a:solidFill>
                  <a:srgbClr val="FFFFFF"/>
                </a:solidFill>
                <a:latin typeface="Arial"/>
                <a:cs typeface="Arial"/>
              </a:rPr>
              <a:t> </a:t>
            </a:r>
            <a:r>
              <a:rPr sz="638" spc="-3" dirty="0">
                <a:solidFill>
                  <a:srgbClr val="FFFFFF"/>
                </a:solidFill>
                <a:latin typeface="Arial"/>
                <a:cs typeface="Arial"/>
              </a:rPr>
              <a:t>a</a:t>
            </a:r>
            <a:r>
              <a:rPr sz="638" spc="-22" dirty="0">
                <a:solidFill>
                  <a:srgbClr val="FFFFFF"/>
                </a:solidFill>
                <a:latin typeface="Arial"/>
                <a:cs typeface="Arial"/>
              </a:rPr>
              <a:t> </a:t>
            </a:r>
            <a:r>
              <a:rPr sz="638" spc="-3" dirty="0">
                <a:solidFill>
                  <a:srgbClr val="FFFFFF"/>
                </a:solidFill>
                <a:latin typeface="Arial"/>
                <a:cs typeface="Arial"/>
              </a:rPr>
              <a:t>civi</a:t>
            </a:r>
            <a:r>
              <a:rPr sz="638" spc="3" dirty="0">
                <a:solidFill>
                  <a:srgbClr val="FFFFFF"/>
                </a:solidFill>
                <a:latin typeface="Arial"/>
                <a:cs typeface="Arial"/>
              </a:rPr>
              <a:t>l</a:t>
            </a:r>
            <a:r>
              <a:rPr sz="638" spc="-22" dirty="0">
                <a:solidFill>
                  <a:srgbClr val="FFFFFF"/>
                </a:solidFill>
                <a:latin typeface="Arial"/>
                <a:cs typeface="Arial"/>
              </a:rPr>
              <a:t> </a:t>
            </a:r>
            <a:r>
              <a:rPr sz="638" spc="-3" dirty="0">
                <a:solidFill>
                  <a:srgbClr val="FFFFFF"/>
                </a:solidFill>
                <a:latin typeface="Arial"/>
                <a:cs typeface="Arial"/>
              </a:rPr>
              <a:t>action</a:t>
            </a:r>
            <a:endParaRPr sz="638">
              <a:solidFill>
                <a:prstClr val="black"/>
              </a:solidFill>
              <a:latin typeface="Arial"/>
              <a:cs typeface="Arial"/>
            </a:endParaRPr>
          </a:p>
          <a:p>
            <a:pPr marL="10001" marR="205258" defTabSz="685782">
              <a:lnSpc>
                <a:spcPct val="102899"/>
              </a:lnSpc>
              <a:spcBef>
                <a:spcPts val="263"/>
              </a:spcBef>
            </a:pPr>
            <a:r>
              <a:rPr sz="638" spc="-8" dirty="0">
                <a:solidFill>
                  <a:srgbClr val="FFFFFF"/>
                </a:solidFill>
                <a:latin typeface="Arial"/>
                <a:cs typeface="Arial"/>
              </a:rPr>
              <a:t>La</a:t>
            </a:r>
            <a:r>
              <a:rPr sz="638" spc="11" dirty="0">
                <a:solidFill>
                  <a:srgbClr val="FFFFFF"/>
                </a:solidFill>
                <a:latin typeface="Arial"/>
                <a:cs typeface="Arial"/>
              </a:rPr>
              <a:t>w</a:t>
            </a:r>
            <a:r>
              <a:rPr sz="638" spc="-22" dirty="0">
                <a:solidFill>
                  <a:srgbClr val="FFFFFF"/>
                </a:solidFill>
                <a:latin typeface="Arial"/>
                <a:cs typeface="Arial"/>
              </a:rPr>
              <a:t> </a:t>
            </a:r>
            <a:r>
              <a:rPr sz="638" spc="-8" dirty="0">
                <a:solidFill>
                  <a:srgbClr val="FFFFFF"/>
                </a:solidFill>
                <a:latin typeface="Arial"/>
                <a:cs typeface="Arial"/>
              </a:rPr>
              <a:t>enfo</a:t>
            </a:r>
            <a:r>
              <a:rPr sz="638" spc="-22" dirty="0">
                <a:solidFill>
                  <a:srgbClr val="FFFFFF"/>
                </a:solidFill>
                <a:latin typeface="Arial"/>
                <a:cs typeface="Arial"/>
              </a:rPr>
              <a:t>r</a:t>
            </a:r>
            <a:r>
              <a:rPr sz="638" dirty="0">
                <a:solidFill>
                  <a:srgbClr val="FFFFFF"/>
                </a:solidFill>
                <a:latin typeface="Arial"/>
                <a:cs typeface="Arial"/>
              </a:rPr>
              <a:t>cemen</a:t>
            </a:r>
            <a:r>
              <a:rPr sz="638" spc="3" dirty="0">
                <a:solidFill>
                  <a:srgbClr val="FFFFFF"/>
                </a:solidFill>
                <a:latin typeface="Arial"/>
                <a:cs typeface="Arial"/>
              </a:rPr>
              <a:t>t</a:t>
            </a:r>
            <a:r>
              <a:rPr sz="638" spc="-22" dirty="0">
                <a:solidFill>
                  <a:srgbClr val="FFFFFF"/>
                </a:solidFill>
                <a:latin typeface="Arial"/>
                <a:cs typeface="Arial"/>
              </a:rPr>
              <a:t> </a:t>
            </a:r>
            <a:r>
              <a:rPr sz="638" dirty="0">
                <a:solidFill>
                  <a:srgbClr val="FFFFFF"/>
                </a:solidFill>
                <a:latin typeface="Arial"/>
                <a:cs typeface="Arial"/>
              </a:rPr>
              <a:t>support</a:t>
            </a:r>
            <a:r>
              <a:rPr sz="638" spc="-8" dirty="0">
                <a:solidFill>
                  <a:srgbClr val="FFFFFF"/>
                </a:solidFill>
                <a:latin typeface="Arial"/>
                <a:cs typeface="Arial"/>
              </a:rPr>
              <a:t> </a:t>
            </a:r>
            <a:r>
              <a:rPr sz="638" spc="-15" dirty="0">
                <a:solidFill>
                  <a:srgbClr val="FFFFFF"/>
                </a:solidFill>
                <a:latin typeface="Arial"/>
                <a:cs typeface="Arial"/>
              </a:rPr>
              <a:t>i</a:t>
            </a:r>
            <a:r>
              <a:rPr sz="638" spc="3" dirty="0">
                <a:solidFill>
                  <a:srgbClr val="FFFFFF"/>
                </a:solidFill>
                <a:latin typeface="Arial"/>
                <a:cs typeface="Arial"/>
              </a:rPr>
              <a:t>s</a:t>
            </a:r>
            <a:r>
              <a:rPr sz="638" spc="-22" dirty="0">
                <a:solidFill>
                  <a:srgbClr val="FFFFFF"/>
                </a:solidFill>
                <a:latin typeface="Arial"/>
                <a:cs typeface="Arial"/>
              </a:rPr>
              <a:t> r</a:t>
            </a:r>
            <a:r>
              <a:rPr sz="638" spc="-8" dirty="0">
                <a:solidFill>
                  <a:srgbClr val="FFFFFF"/>
                </a:solidFill>
                <a:latin typeface="Arial"/>
                <a:cs typeface="Arial"/>
              </a:rPr>
              <a:t>equi</a:t>
            </a:r>
            <a:r>
              <a:rPr sz="638" spc="-22" dirty="0">
                <a:solidFill>
                  <a:srgbClr val="FFFFFF"/>
                </a:solidFill>
                <a:latin typeface="Arial"/>
                <a:cs typeface="Arial"/>
              </a:rPr>
              <a:t>r</a:t>
            </a:r>
            <a:r>
              <a:rPr sz="638" spc="-3" dirty="0">
                <a:solidFill>
                  <a:srgbClr val="FFFFFF"/>
                </a:solidFill>
                <a:latin typeface="Arial"/>
                <a:cs typeface="Arial"/>
              </a:rPr>
              <a:t>ed</a:t>
            </a:r>
            <a:endParaRPr sz="638">
              <a:solidFill>
                <a:prstClr val="black"/>
              </a:solidFill>
              <a:latin typeface="Arial"/>
              <a:cs typeface="Arial"/>
            </a:endParaRPr>
          </a:p>
        </p:txBody>
      </p:sp>
      <p:sp>
        <p:nvSpPr>
          <p:cNvPr id="33" name="object 33"/>
          <p:cNvSpPr txBox="1"/>
          <p:nvPr/>
        </p:nvSpPr>
        <p:spPr>
          <a:xfrm>
            <a:off x="3340272" y="3645210"/>
            <a:ext cx="1193006" cy="938719"/>
          </a:xfrm>
          <a:prstGeom prst="rect">
            <a:avLst/>
          </a:prstGeom>
        </p:spPr>
        <p:txBody>
          <a:bodyPr vert="horz" wrap="square" lIns="0" tIns="0" rIns="0" bIns="0" rtlCol="0">
            <a:spAutoFit/>
          </a:bodyPr>
          <a:lstStyle/>
          <a:p>
            <a:pPr marL="205258" defTabSz="685782">
              <a:lnSpc>
                <a:spcPts val="2628"/>
              </a:lnSpc>
            </a:pPr>
            <a:r>
              <a:rPr sz="2287" b="1" spc="-341" dirty="0">
                <a:solidFill>
                  <a:srgbClr val="FFF9F0"/>
                </a:solidFill>
                <a:latin typeface="Arial"/>
                <a:cs typeface="Arial"/>
              </a:rPr>
              <a:t>ASYLUM</a:t>
            </a:r>
            <a:endParaRPr sz="2287" dirty="0">
              <a:solidFill>
                <a:prstClr val="black"/>
              </a:solidFill>
              <a:latin typeface="Arial"/>
              <a:cs typeface="Arial"/>
            </a:endParaRPr>
          </a:p>
          <a:p>
            <a:pPr marL="652922" indent="-80484" defTabSz="685782">
              <a:lnSpc>
                <a:spcPts val="788"/>
              </a:lnSpc>
            </a:pPr>
            <a:r>
              <a:rPr sz="788" spc="-8" dirty="0">
                <a:solidFill>
                  <a:srgbClr val="FFFFFF"/>
                </a:solidFill>
                <a:latin typeface="Arial"/>
                <a:cs typeface="Arial"/>
              </a:rPr>
              <a:t>For </a:t>
            </a:r>
            <a:r>
              <a:rPr sz="788" spc="8" dirty="0">
                <a:solidFill>
                  <a:srgbClr val="FFFFFF"/>
                </a:solidFill>
                <a:latin typeface="Arial"/>
                <a:cs typeface="Arial"/>
              </a:rPr>
              <a:t>victims </a:t>
            </a:r>
            <a:r>
              <a:rPr sz="788" spc="15" dirty="0">
                <a:solidFill>
                  <a:srgbClr val="FFFFFF"/>
                </a:solidFill>
                <a:latin typeface="Arial"/>
                <a:cs typeface="Arial"/>
              </a:rPr>
              <a:t>of</a:t>
            </a:r>
            <a:endParaRPr sz="788" dirty="0">
              <a:solidFill>
                <a:prstClr val="black"/>
              </a:solidFill>
              <a:latin typeface="Arial"/>
              <a:cs typeface="Arial"/>
            </a:endParaRPr>
          </a:p>
          <a:p>
            <a:pPr marL="652922" defTabSz="685782">
              <a:lnSpc>
                <a:spcPts val="904"/>
              </a:lnSpc>
            </a:pPr>
            <a:r>
              <a:rPr sz="788" spc="3" dirty="0">
                <a:solidFill>
                  <a:srgbClr val="FFFFFF"/>
                </a:solidFill>
                <a:latin typeface="Arial"/>
                <a:cs typeface="Arial"/>
              </a:rPr>
              <a:t>persecution</a:t>
            </a:r>
            <a:endParaRPr sz="788" dirty="0">
              <a:solidFill>
                <a:prstClr val="black"/>
              </a:solidFill>
              <a:latin typeface="Arial"/>
              <a:cs typeface="Arial"/>
            </a:endParaRPr>
          </a:p>
          <a:p>
            <a:pPr marL="42385" defTabSz="685782">
              <a:spcBef>
                <a:spcPts val="310"/>
              </a:spcBef>
            </a:pPr>
            <a:r>
              <a:rPr sz="600" b="1" spc="-143" dirty="0">
                <a:solidFill>
                  <a:srgbClr val="FFFFFF"/>
                </a:solidFill>
                <a:latin typeface="Arial"/>
                <a:cs typeface="Arial"/>
              </a:rPr>
              <a:t>T</a:t>
            </a:r>
            <a:r>
              <a:rPr sz="600" b="1" spc="-83" dirty="0">
                <a:solidFill>
                  <a:srgbClr val="FFFFFF"/>
                </a:solidFill>
                <a:latin typeface="Arial"/>
                <a:cs typeface="Arial"/>
              </a:rPr>
              <a:t>o</a:t>
            </a:r>
            <a:r>
              <a:rPr sz="600" b="1" spc="-48" dirty="0">
                <a:solidFill>
                  <a:srgbClr val="FFFFFF"/>
                </a:solidFill>
                <a:latin typeface="Arial"/>
                <a:cs typeface="Arial"/>
              </a:rPr>
              <a:t> </a:t>
            </a:r>
            <a:r>
              <a:rPr sz="600" b="1" spc="-72" dirty="0">
                <a:solidFill>
                  <a:srgbClr val="FFFFFF"/>
                </a:solidFill>
                <a:latin typeface="Arial"/>
                <a:cs typeface="Arial"/>
              </a:rPr>
              <a:t>apply:</a:t>
            </a:r>
            <a:endParaRPr sz="600" dirty="0">
              <a:solidFill>
                <a:prstClr val="black"/>
              </a:solidFill>
              <a:latin typeface="Arial"/>
              <a:cs typeface="Arial"/>
            </a:endParaRPr>
          </a:p>
          <a:p>
            <a:pPr marL="53339" defTabSz="685782">
              <a:lnSpc>
                <a:spcPts val="660"/>
              </a:lnSpc>
              <a:spcBef>
                <a:spcPts val="30"/>
              </a:spcBef>
            </a:pPr>
            <a:r>
              <a:rPr sz="600" spc="-112" dirty="0">
                <a:solidFill>
                  <a:srgbClr val="FFFFFF"/>
                </a:solidFill>
                <a:latin typeface="Arial"/>
                <a:cs typeface="Arial"/>
              </a:rPr>
              <a:t>USCI</a:t>
            </a:r>
            <a:r>
              <a:rPr sz="600" spc="-109" dirty="0">
                <a:solidFill>
                  <a:srgbClr val="FFFFFF"/>
                </a:solidFill>
                <a:latin typeface="Arial"/>
                <a:cs typeface="Arial"/>
              </a:rPr>
              <a:t>S</a:t>
            </a:r>
            <a:r>
              <a:rPr sz="600" spc="-48" dirty="0">
                <a:solidFill>
                  <a:srgbClr val="FFFFFF"/>
                </a:solidFill>
                <a:latin typeface="Arial"/>
                <a:cs typeface="Arial"/>
              </a:rPr>
              <a:t> </a:t>
            </a:r>
            <a:r>
              <a:rPr sz="600" spc="-64" dirty="0">
                <a:solidFill>
                  <a:srgbClr val="FFFFFF"/>
                </a:solidFill>
                <a:latin typeface="Arial"/>
                <a:cs typeface="Arial"/>
              </a:rPr>
              <a:t>or</a:t>
            </a:r>
            <a:endParaRPr sz="600" dirty="0">
              <a:solidFill>
                <a:prstClr val="black"/>
              </a:solidFill>
              <a:latin typeface="Arial"/>
              <a:cs typeface="Arial"/>
            </a:endParaRPr>
          </a:p>
          <a:p>
            <a:pPr marL="87627" marR="856275" indent="-78580" defTabSz="685782">
              <a:lnSpc>
                <a:spcPts val="600"/>
              </a:lnSpc>
              <a:spcBef>
                <a:spcPts val="61"/>
              </a:spcBef>
            </a:pPr>
            <a:r>
              <a:rPr sz="600" spc="-67" dirty="0">
                <a:solidFill>
                  <a:srgbClr val="FFFFFF"/>
                </a:solidFill>
                <a:latin typeface="Arial"/>
                <a:cs typeface="Arial"/>
              </a:rPr>
              <a:t>Immigr</a:t>
            </a:r>
            <a:r>
              <a:rPr sz="600" spc="-64" dirty="0">
                <a:solidFill>
                  <a:srgbClr val="FFFFFF"/>
                </a:solidFill>
                <a:latin typeface="Arial"/>
                <a:cs typeface="Arial"/>
              </a:rPr>
              <a:t>a</a:t>
            </a:r>
            <a:r>
              <a:rPr sz="600" spc="-56" dirty="0">
                <a:solidFill>
                  <a:srgbClr val="FFFFFF"/>
                </a:solidFill>
                <a:latin typeface="Arial"/>
                <a:cs typeface="Arial"/>
              </a:rPr>
              <a:t>tion</a:t>
            </a:r>
            <a:r>
              <a:rPr sz="600" spc="-45" dirty="0">
                <a:solidFill>
                  <a:srgbClr val="FFFFFF"/>
                </a:solidFill>
                <a:latin typeface="Arial"/>
                <a:cs typeface="Arial"/>
              </a:rPr>
              <a:t> </a:t>
            </a:r>
            <a:r>
              <a:rPr sz="600" spc="-75" dirty="0">
                <a:solidFill>
                  <a:srgbClr val="FFFFFF"/>
                </a:solidFill>
                <a:latin typeface="Arial"/>
                <a:cs typeface="Arial"/>
              </a:rPr>
              <a:t>Judge</a:t>
            </a:r>
            <a:endParaRPr sz="600" dirty="0">
              <a:solidFill>
                <a:prstClr val="black"/>
              </a:solidFill>
              <a:latin typeface="Arial"/>
              <a:cs typeface="Arial"/>
            </a:endParaRPr>
          </a:p>
        </p:txBody>
      </p:sp>
      <p:sp>
        <p:nvSpPr>
          <p:cNvPr id="35" name="object 35"/>
          <p:cNvSpPr txBox="1"/>
          <p:nvPr/>
        </p:nvSpPr>
        <p:spPr>
          <a:xfrm>
            <a:off x="2985437" y="5632348"/>
            <a:ext cx="816292" cy="865622"/>
          </a:xfrm>
          <a:prstGeom prst="rect">
            <a:avLst/>
          </a:prstGeom>
        </p:spPr>
        <p:txBody>
          <a:bodyPr vert="horz" wrap="square" lIns="0" tIns="0" rIns="0" bIns="0" rtlCol="0">
            <a:spAutoFit/>
          </a:bodyPr>
          <a:lstStyle/>
          <a:p>
            <a:pPr marL="9525" defTabSz="685782"/>
            <a:r>
              <a:rPr sz="825" b="1" spc="-109" dirty="0">
                <a:solidFill>
                  <a:srgbClr val="E0791C"/>
                </a:solidFill>
                <a:latin typeface="Arial"/>
                <a:cs typeface="Arial"/>
              </a:rPr>
              <a:t>CONSIDER</a:t>
            </a:r>
            <a:r>
              <a:rPr sz="825" b="1" spc="-165" dirty="0">
                <a:solidFill>
                  <a:srgbClr val="E0791C"/>
                </a:solidFill>
                <a:latin typeface="Arial"/>
                <a:cs typeface="Arial"/>
              </a:rPr>
              <a:t>A</a:t>
            </a:r>
            <a:r>
              <a:rPr sz="825" b="1" spc="-101" dirty="0">
                <a:solidFill>
                  <a:srgbClr val="E0791C"/>
                </a:solidFill>
                <a:latin typeface="Arial"/>
                <a:cs typeface="Arial"/>
              </a:rPr>
              <a:t>TIONS</a:t>
            </a:r>
            <a:endParaRPr sz="825" dirty="0">
              <a:solidFill>
                <a:prstClr val="black"/>
              </a:solidFill>
              <a:latin typeface="Arial"/>
              <a:cs typeface="Arial"/>
            </a:endParaRPr>
          </a:p>
          <a:p>
            <a:pPr marL="63815" marR="42862" defTabSz="685782">
              <a:spcBef>
                <a:spcPts val="690"/>
              </a:spcBef>
            </a:pPr>
            <a:r>
              <a:rPr sz="675" spc="-567" dirty="0">
                <a:solidFill>
                  <a:srgbClr val="FFFFFF"/>
                </a:solidFill>
                <a:latin typeface="Arial"/>
                <a:cs typeface="Arial"/>
              </a:rPr>
              <a:t>M</a:t>
            </a:r>
            <a:r>
              <a:rPr sz="675" spc="19" dirty="0">
                <a:solidFill>
                  <a:srgbClr val="FFFFFF"/>
                </a:solidFill>
                <a:latin typeface="Arial"/>
                <a:cs typeface="Arial"/>
              </a:rPr>
              <a:t>M</a:t>
            </a:r>
            <a:r>
              <a:rPr sz="675" spc="-378" dirty="0">
                <a:solidFill>
                  <a:srgbClr val="FFFFFF"/>
                </a:solidFill>
                <a:latin typeface="Arial"/>
                <a:cs typeface="Arial"/>
              </a:rPr>
              <a:t>u</a:t>
            </a:r>
            <a:r>
              <a:rPr sz="675" spc="-3" dirty="0">
                <a:solidFill>
                  <a:srgbClr val="FFFFFF"/>
                </a:solidFill>
                <a:latin typeface="Arial"/>
                <a:cs typeface="Arial"/>
              </a:rPr>
              <a:t>u</a:t>
            </a:r>
            <a:r>
              <a:rPr sz="675" spc="-338" dirty="0">
                <a:solidFill>
                  <a:srgbClr val="FFFFFF"/>
                </a:solidFill>
                <a:latin typeface="Arial"/>
                <a:cs typeface="Arial"/>
              </a:rPr>
              <a:t>s</a:t>
            </a:r>
            <a:r>
              <a:rPr sz="675" spc="-3" dirty="0">
                <a:solidFill>
                  <a:srgbClr val="FFFFFF"/>
                </a:solidFill>
                <a:latin typeface="Arial"/>
                <a:cs typeface="Arial"/>
              </a:rPr>
              <a:t>s</a:t>
            </a:r>
            <a:r>
              <a:rPr sz="675" spc="-190" dirty="0">
                <a:solidFill>
                  <a:srgbClr val="FFFFFF"/>
                </a:solidFill>
                <a:latin typeface="Arial"/>
                <a:cs typeface="Arial"/>
              </a:rPr>
              <a:t>t</a:t>
            </a:r>
            <a:r>
              <a:rPr sz="675" spc="22" dirty="0">
                <a:solidFill>
                  <a:srgbClr val="FFFFFF"/>
                </a:solidFill>
                <a:latin typeface="Arial"/>
                <a:cs typeface="Arial"/>
              </a:rPr>
              <a:t>t</a:t>
            </a:r>
            <a:r>
              <a:rPr sz="675" spc="-8" dirty="0">
                <a:solidFill>
                  <a:srgbClr val="FFFFFF"/>
                </a:solidFill>
                <a:latin typeface="Arial"/>
                <a:cs typeface="Arial"/>
              </a:rPr>
              <a:t> </a:t>
            </a:r>
            <a:r>
              <a:rPr sz="675" spc="-378" dirty="0">
                <a:solidFill>
                  <a:srgbClr val="FFFFFF"/>
                </a:solidFill>
                <a:latin typeface="Arial"/>
                <a:cs typeface="Arial"/>
              </a:rPr>
              <a:t>h</a:t>
            </a:r>
            <a:r>
              <a:rPr sz="675" spc="-3" dirty="0">
                <a:solidFill>
                  <a:srgbClr val="FFFFFF"/>
                </a:solidFill>
                <a:latin typeface="Arial"/>
                <a:cs typeface="Arial"/>
              </a:rPr>
              <a:t>h</a:t>
            </a:r>
            <a:r>
              <a:rPr sz="675" spc="-378" dirty="0">
                <a:solidFill>
                  <a:srgbClr val="FFFFFF"/>
                </a:solidFill>
                <a:latin typeface="Arial"/>
                <a:cs typeface="Arial"/>
              </a:rPr>
              <a:t>a</a:t>
            </a:r>
            <a:r>
              <a:rPr sz="675" spc="-19" dirty="0">
                <a:solidFill>
                  <a:srgbClr val="FFFFFF"/>
                </a:solidFill>
                <a:latin typeface="Arial"/>
                <a:cs typeface="Arial"/>
              </a:rPr>
              <a:t>a</a:t>
            </a:r>
            <a:r>
              <a:rPr sz="675" spc="-338" dirty="0">
                <a:solidFill>
                  <a:srgbClr val="FFFFFF"/>
                </a:solidFill>
                <a:latin typeface="Arial"/>
                <a:cs typeface="Arial"/>
              </a:rPr>
              <a:t>v</a:t>
            </a:r>
            <a:r>
              <a:rPr sz="675" spc="-3" dirty="0">
                <a:solidFill>
                  <a:srgbClr val="FFFFFF"/>
                </a:solidFill>
                <a:latin typeface="Arial"/>
                <a:cs typeface="Arial"/>
              </a:rPr>
              <a:t>v</a:t>
            </a:r>
            <a:r>
              <a:rPr sz="675" spc="-378" dirty="0">
                <a:solidFill>
                  <a:srgbClr val="FFFFFF"/>
                </a:solidFill>
                <a:latin typeface="Arial"/>
                <a:cs typeface="Arial"/>
              </a:rPr>
              <a:t>e</a:t>
            </a:r>
            <a:r>
              <a:rPr sz="675" spc="-15" dirty="0">
                <a:solidFill>
                  <a:srgbClr val="FFFFFF"/>
                </a:solidFill>
                <a:latin typeface="Arial"/>
                <a:cs typeface="Arial"/>
              </a:rPr>
              <a:t>e</a:t>
            </a:r>
            <a:r>
              <a:rPr sz="675" spc="-8" dirty="0">
                <a:solidFill>
                  <a:srgbClr val="FFFFFF"/>
                </a:solidFill>
                <a:latin typeface="Arial"/>
                <a:cs typeface="Arial"/>
              </a:rPr>
              <a:t> </a:t>
            </a:r>
            <a:r>
              <a:rPr sz="675" spc="-150" dirty="0">
                <a:solidFill>
                  <a:srgbClr val="FFFFFF"/>
                </a:solidFill>
                <a:latin typeface="Arial"/>
                <a:cs typeface="Arial"/>
              </a:rPr>
              <a:t>j</a:t>
            </a:r>
            <a:r>
              <a:rPr sz="675" spc="-3" dirty="0">
                <a:solidFill>
                  <a:srgbClr val="FFFFFF"/>
                </a:solidFill>
                <a:latin typeface="Arial"/>
                <a:cs typeface="Arial"/>
              </a:rPr>
              <a:t>j</a:t>
            </a:r>
            <a:r>
              <a:rPr sz="675" spc="-378" dirty="0">
                <a:solidFill>
                  <a:srgbClr val="FFFFFF"/>
                </a:solidFill>
                <a:latin typeface="Arial"/>
                <a:cs typeface="Arial"/>
              </a:rPr>
              <a:t>u</a:t>
            </a:r>
            <a:r>
              <a:rPr sz="675" spc="-3" dirty="0">
                <a:solidFill>
                  <a:srgbClr val="FFFFFF"/>
                </a:solidFill>
                <a:latin typeface="Arial"/>
                <a:cs typeface="Arial"/>
              </a:rPr>
              <a:t>u</a:t>
            </a:r>
            <a:r>
              <a:rPr sz="675" spc="-338" dirty="0">
                <a:solidFill>
                  <a:srgbClr val="FFFFFF"/>
                </a:solidFill>
                <a:latin typeface="Arial"/>
                <a:cs typeface="Arial"/>
              </a:rPr>
              <a:t>v</a:t>
            </a:r>
            <a:r>
              <a:rPr sz="675" spc="-3" dirty="0">
                <a:solidFill>
                  <a:srgbClr val="FFFFFF"/>
                </a:solidFill>
                <a:latin typeface="Arial"/>
                <a:cs typeface="Arial"/>
              </a:rPr>
              <a:t>v</a:t>
            </a:r>
            <a:r>
              <a:rPr sz="675" spc="-378" dirty="0">
                <a:solidFill>
                  <a:srgbClr val="FFFFFF"/>
                </a:solidFill>
                <a:latin typeface="Arial"/>
                <a:cs typeface="Arial"/>
              </a:rPr>
              <a:t>e</a:t>
            </a:r>
            <a:r>
              <a:rPr sz="675" spc="-19" dirty="0">
                <a:solidFill>
                  <a:srgbClr val="FFFFFF"/>
                </a:solidFill>
                <a:latin typeface="Arial"/>
                <a:cs typeface="Arial"/>
              </a:rPr>
              <a:t>e</a:t>
            </a:r>
            <a:r>
              <a:rPr sz="675" spc="-378" dirty="0">
                <a:solidFill>
                  <a:srgbClr val="FFFFFF"/>
                </a:solidFill>
                <a:latin typeface="Arial"/>
                <a:cs typeface="Arial"/>
              </a:rPr>
              <a:t>n</a:t>
            </a:r>
            <a:r>
              <a:rPr sz="675" spc="-3" dirty="0">
                <a:solidFill>
                  <a:srgbClr val="FFFFFF"/>
                </a:solidFill>
                <a:latin typeface="Arial"/>
                <a:cs typeface="Arial"/>
              </a:rPr>
              <a:t>n</a:t>
            </a:r>
            <a:r>
              <a:rPr sz="675" spc="-150" dirty="0">
                <a:solidFill>
                  <a:srgbClr val="FFFFFF"/>
                </a:solidFill>
                <a:latin typeface="Arial"/>
                <a:cs typeface="Arial"/>
              </a:rPr>
              <a:t>i</a:t>
            </a:r>
            <a:r>
              <a:rPr sz="675" spc="-3" dirty="0">
                <a:solidFill>
                  <a:srgbClr val="FFFFFF"/>
                </a:solidFill>
                <a:latin typeface="Arial"/>
                <a:cs typeface="Arial"/>
              </a:rPr>
              <a:t>i</a:t>
            </a:r>
            <a:r>
              <a:rPr sz="675" spc="-150" dirty="0">
                <a:solidFill>
                  <a:srgbClr val="FFFFFF"/>
                </a:solidFill>
                <a:latin typeface="Arial"/>
                <a:cs typeface="Arial"/>
              </a:rPr>
              <a:t>l</a:t>
            </a:r>
            <a:r>
              <a:rPr sz="675" spc="-3" dirty="0">
                <a:solidFill>
                  <a:srgbClr val="FFFFFF"/>
                </a:solidFill>
                <a:latin typeface="Arial"/>
                <a:cs typeface="Arial"/>
              </a:rPr>
              <a:t>l</a:t>
            </a:r>
            <a:r>
              <a:rPr sz="675" spc="-378" dirty="0">
                <a:solidFill>
                  <a:srgbClr val="FFFFFF"/>
                </a:solidFill>
                <a:latin typeface="Arial"/>
                <a:cs typeface="Arial"/>
              </a:rPr>
              <a:t>e</a:t>
            </a:r>
            <a:r>
              <a:rPr sz="675" spc="-15" dirty="0">
                <a:solidFill>
                  <a:srgbClr val="FFFFFF"/>
                </a:solidFill>
                <a:latin typeface="Arial"/>
                <a:cs typeface="Arial"/>
              </a:rPr>
              <a:t>e </a:t>
            </a:r>
            <a:r>
              <a:rPr sz="675" spc="-341" dirty="0">
                <a:solidFill>
                  <a:srgbClr val="FFFFFF"/>
                </a:solidFill>
                <a:latin typeface="Arial"/>
                <a:cs typeface="Arial"/>
              </a:rPr>
              <a:t>c</a:t>
            </a:r>
            <a:r>
              <a:rPr sz="675" spc="19" dirty="0">
                <a:solidFill>
                  <a:srgbClr val="FFFFFF"/>
                </a:solidFill>
                <a:latin typeface="Arial"/>
                <a:cs typeface="Arial"/>
              </a:rPr>
              <a:t>c</a:t>
            </a:r>
            <a:r>
              <a:rPr sz="675" spc="-378" dirty="0">
                <a:solidFill>
                  <a:srgbClr val="FFFFFF"/>
                </a:solidFill>
                <a:latin typeface="Arial"/>
                <a:cs typeface="Arial"/>
              </a:rPr>
              <a:t>o</a:t>
            </a:r>
            <a:r>
              <a:rPr sz="675" spc="8" dirty="0">
                <a:solidFill>
                  <a:srgbClr val="FFFFFF"/>
                </a:solidFill>
                <a:latin typeface="Arial"/>
                <a:cs typeface="Arial"/>
              </a:rPr>
              <a:t>o</a:t>
            </a:r>
            <a:r>
              <a:rPr sz="675" spc="-378" dirty="0">
                <a:solidFill>
                  <a:srgbClr val="FFFFFF"/>
                </a:solidFill>
                <a:latin typeface="Arial"/>
                <a:cs typeface="Arial"/>
              </a:rPr>
              <a:t>u</a:t>
            </a:r>
            <a:r>
              <a:rPr sz="675" spc="-3" dirty="0">
                <a:solidFill>
                  <a:srgbClr val="FFFFFF"/>
                </a:solidFill>
                <a:latin typeface="Arial"/>
                <a:cs typeface="Arial"/>
              </a:rPr>
              <a:t>u</a:t>
            </a:r>
            <a:r>
              <a:rPr sz="675" spc="-225" dirty="0">
                <a:solidFill>
                  <a:srgbClr val="FFFFFF"/>
                </a:solidFill>
                <a:latin typeface="Arial"/>
                <a:cs typeface="Arial"/>
              </a:rPr>
              <a:t>r</a:t>
            </a:r>
            <a:r>
              <a:rPr sz="675" spc="-3" dirty="0">
                <a:solidFill>
                  <a:srgbClr val="FFFFFF"/>
                </a:solidFill>
                <a:latin typeface="Arial"/>
                <a:cs typeface="Arial"/>
              </a:rPr>
              <a:t>r</a:t>
            </a:r>
            <a:r>
              <a:rPr sz="675" spc="-190" dirty="0">
                <a:solidFill>
                  <a:srgbClr val="FFFFFF"/>
                </a:solidFill>
                <a:latin typeface="Arial"/>
                <a:cs typeface="Arial"/>
              </a:rPr>
              <a:t>t</a:t>
            </a:r>
            <a:r>
              <a:rPr sz="675" spc="22" dirty="0">
                <a:solidFill>
                  <a:srgbClr val="FFFFFF"/>
                </a:solidFill>
                <a:latin typeface="Arial"/>
                <a:cs typeface="Arial"/>
              </a:rPr>
              <a:t>t</a:t>
            </a:r>
            <a:r>
              <a:rPr sz="675" spc="-8" dirty="0">
                <a:solidFill>
                  <a:srgbClr val="FFFFFF"/>
                </a:solidFill>
                <a:latin typeface="Arial"/>
                <a:cs typeface="Arial"/>
              </a:rPr>
              <a:t> </a:t>
            </a:r>
            <a:r>
              <a:rPr sz="675" spc="-378" dirty="0">
                <a:solidFill>
                  <a:srgbClr val="FFFFFF"/>
                </a:solidFill>
                <a:latin typeface="Arial"/>
                <a:cs typeface="Arial"/>
              </a:rPr>
              <a:t>o</a:t>
            </a:r>
            <a:r>
              <a:rPr sz="675" spc="8" dirty="0">
                <a:solidFill>
                  <a:srgbClr val="FFFFFF"/>
                </a:solidFill>
                <a:latin typeface="Arial"/>
                <a:cs typeface="Arial"/>
              </a:rPr>
              <a:t>o</a:t>
            </a:r>
            <a:r>
              <a:rPr sz="675" spc="-225" dirty="0">
                <a:solidFill>
                  <a:srgbClr val="FFFFFF"/>
                </a:solidFill>
                <a:latin typeface="Arial"/>
                <a:cs typeface="Arial"/>
              </a:rPr>
              <a:t>r</a:t>
            </a:r>
            <a:r>
              <a:rPr sz="675" spc="-15" dirty="0">
                <a:solidFill>
                  <a:srgbClr val="FFFFFF"/>
                </a:solidFill>
                <a:latin typeface="Arial"/>
                <a:cs typeface="Arial"/>
              </a:rPr>
              <a:t>r</a:t>
            </a:r>
            <a:r>
              <a:rPr sz="675" spc="-378" dirty="0">
                <a:solidFill>
                  <a:srgbClr val="FFFFFF"/>
                </a:solidFill>
                <a:latin typeface="Arial"/>
                <a:cs typeface="Arial"/>
              </a:rPr>
              <a:t>d</a:t>
            </a:r>
            <a:r>
              <a:rPr sz="675" spc="19" dirty="0">
                <a:solidFill>
                  <a:srgbClr val="FFFFFF"/>
                </a:solidFill>
                <a:latin typeface="Arial"/>
                <a:cs typeface="Arial"/>
              </a:rPr>
              <a:t>d</a:t>
            </a:r>
            <a:r>
              <a:rPr sz="675" spc="-378" dirty="0">
                <a:solidFill>
                  <a:srgbClr val="FFFFFF"/>
                </a:solidFill>
                <a:latin typeface="Arial"/>
                <a:cs typeface="Arial"/>
              </a:rPr>
              <a:t>e</a:t>
            </a:r>
            <a:r>
              <a:rPr sz="675" spc="-19" dirty="0">
                <a:solidFill>
                  <a:srgbClr val="FFFFFF"/>
                </a:solidFill>
                <a:latin typeface="Arial"/>
                <a:cs typeface="Arial"/>
              </a:rPr>
              <a:t>e</a:t>
            </a:r>
            <a:r>
              <a:rPr sz="675" spc="-225" dirty="0">
                <a:solidFill>
                  <a:srgbClr val="FFFFFF"/>
                </a:solidFill>
                <a:latin typeface="Arial"/>
                <a:cs typeface="Arial"/>
              </a:rPr>
              <a:t>r</a:t>
            </a:r>
            <a:r>
              <a:rPr sz="675" spc="-3" dirty="0">
                <a:solidFill>
                  <a:srgbClr val="FFFFFF"/>
                </a:solidFill>
                <a:latin typeface="Arial"/>
                <a:cs typeface="Arial"/>
              </a:rPr>
              <a:t>r</a:t>
            </a:r>
            <a:endParaRPr sz="675" dirty="0">
              <a:solidFill>
                <a:prstClr val="black"/>
              </a:solidFill>
              <a:latin typeface="Arial"/>
              <a:cs typeface="Arial"/>
            </a:endParaRPr>
          </a:p>
          <a:p>
            <a:pPr marL="63815" marR="3810" indent="-476" defTabSz="685782">
              <a:spcBef>
                <a:spcPts val="240"/>
              </a:spcBef>
            </a:pPr>
            <a:r>
              <a:rPr sz="638" spc="-3" dirty="0">
                <a:solidFill>
                  <a:srgbClr val="FFFFFF"/>
                </a:solidFill>
                <a:latin typeface="Arial"/>
                <a:cs typeface="Arial"/>
              </a:rPr>
              <a:t>Fo</a:t>
            </a:r>
            <a:r>
              <a:rPr sz="638" dirty="0">
                <a:solidFill>
                  <a:srgbClr val="FFFFFF"/>
                </a:solidFill>
                <a:latin typeface="Arial"/>
                <a:cs typeface="Arial"/>
              </a:rPr>
              <a:t>r</a:t>
            </a:r>
            <a:r>
              <a:rPr sz="638" spc="-8" dirty="0">
                <a:solidFill>
                  <a:srgbClr val="FFFFFF"/>
                </a:solidFill>
                <a:latin typeface="Arial"/>
                <a:cs typeface="Arial"/>
              </a:rPr>
              <a:t> </a:t>
            </a:r>
            <a:r>
              <a:rPr sz="638" spc="8" dirty="0">
                <a:solidFill>
                  <a:srgbClr val="FFFFFF"/>
                </a:solidFill>
                <a:latin typeface="Arial"/>
                <a:cs typeface="Arial"/>
              </a:rPr>
              <a:t>victim</a:t>
            </a:r>
            <a:r>
              <a:rPr sz="638" spc="19" dirty="0">
                <a:solidFill>
                  <a:srgbClr val="FFFFFF"/>
                </a:solidFill>
                <a:latin typeface="Arial"/>
                <a:cs typeface="Arial"/>
              </a:rPr>
              <a:t>s</a:t>
            </a:r>
            <a:r>
              <a:rPr sz="638" spc="-8" dirty="0">
                <a:solidFill>
                  <a:srgbClr val="FFFFFF"/>
                </a:solidFill>
                <a:latin typeface="Arial"/>
                <a:cs typeface="Arial"/>
              </a:rPr>
              <a:t> </a:t>
            </a:r>
            <a:r>
              <a:rPr sz="675" spc="3" dirty="0">
                <a:solidFill>
                  <a:srgbClr val="FFFFFF"/>
                </a:solidFill>
                <a:latin typeface="Arial"/>
                <a:cs typeface="Arial"/>
              </a:rPr>
              <a:t>of</a:t>
            </a:r>
            <a:r>
              <a:rPr sz="675" dirty="0">
                <a:solidFill>
                  <a:srgbClr val="FFFFFF"/>
                </a:solidFill>
                <a:latin typeface="Arial"/>
                <a:cs typeface="Arial"/>
              </a:rPr>
              <a:t> </a:t>
            </a:r>
            <a:r>
              <a:rPr sz="675" spc="-11" dirty="0">
                <a:solidFill>
                  <a:srgbClr val="FFFFFF"/>
                </a:solidFill>
                <a:latin typeface="Arial"/>
                <a:cs typeface="Arial"/>
              </a:rPr>
              <a:t>abuse</a:t>
            </a:r>
            <a:r>
              <a:rPr sz="675" spc="-3" dirty="0">
                <a:solidFill>
                  <a:srgbClr val="FFFFFF"/>
                </a:solidFill>
                <a:latin typeface="Arial"/>
                <a:cs typeface="Arial"/>
              </a:rPr>
              <a:t>,</a:t>
            </a:r>
            <a:r>
              <a:rPr sz="675" spc="-11" dirty="0">
                <a:solidFill>
                  <a:srgbClr val="FFFFFF"/>
                </a:solidFill>
                <a:latin typeface="Arial"/>
                <a:cs typeface="Arial"/>
              </a:rPr>
              <a:t> </a:t>
            </a:r>
            <a:r>
              <a:rPr sz="675" spc="-3" dirty="0">
                <a:solidFill>
                  <a:srgbClr val="FFFFFF"/>
                </a:solidFill>
                <a:latin typeface="Arial"/>
                <a:cs typeface="Arial"/>
              </a:rPr>
              <a:t>abandon</a:t>
            </a:r>
            <a:r>
              <a:rPr sz="675" spc="34" dirty="0">
                <a:solidFill>
                  <a:srgbClr val="FFFFFF"/>
                </a:solidFill>
                <a:latin typeface="Arial"/>
                <a:cs typeface="Arial"/>
              </a:rPr>
              <a:t>-</a:t>
            </a:r>
            <a:r>
              <a:rPr sz="675" spc="30" dirty="0">
                <a:solidFill>
                  <a:srgbClr val="FFFFFF"/>
                </a:solidFill>
                <a:latin typeface="Arial"/>
                <a:cs typeface="Arial"/>
              </a:rPr>
              <a:t> </a:t>
            </a:r>
            <a:r>
              <a:rPr sz="675" spc="-3" dirty="0">
                <a:solidFill>
                  <a:srgbClr val="FFFFFF"/>
                </a:solidFill>
                <a:latin typeface="Arial"/>
                <a:cs typeface="Arial"/>
              </a:rPr>
              <a:t>ment</a:t>
            </a:r>
            <a:r>
              <a:rPr sz="675" dirty="0">
                <a:solidFill>
                  <a:srgbClr val="FFFFFF"/>
                </a:solidFill>
                <a:latin typeface="Arial"/>
                <a:cs typeface="Arial"/>
              </a:rPr>
              <a:t>,</a:t>
            </a:r>
            <a:r>
              <a:rPr sz="675" spc="-11" dirty="0">
                <a:solidFill>
                  <a:srgbClr val="FFFFFF"/>
                </a:solidFill>
                <a:latin typeface="Arial"/>
                <a:cs typeface="Arial"/>
              </a:rPr>
              <a:t> </a:t>
            </a:r>
            <a:r>
              <a:rPr sz="675" dirty="0">
                <a:solidFill>
                  <a:srgbClr val="FFFFFF"/>
                </a:solidFill>
                <a:latin typeface="Arial"/>
                <a:cs typeface="Arial"/>
              </a:rPr>
              <a:t>o</a:t>
            </a:r>
            <a:r>
              <a:rPr sz="675" spc="3" dirty="0">
                <a:solidFill>
                  <a:srgbClr val="FFFFFF"/>
                </a:solidFill>
                <a:latin typeface="Arial"/>
                <a:cs typeface="Arial"/>
              </a:rPr>
              <a:t>r</a:t>
            </a:r>
            <a:r>
              <a:rPr sz="675" spc="-11" dirty="0">
                <a:solidFill>
                  <a:srgbClr val="FFFFFF"/>
                </a:solidFill>
                <a:latin typeface="Arial"/>
                <a:cs typeface="Arial"/>
              </a:rPr>
              <a:t> </a:t>
            </a:r>
            <a:r>
              <a:rPr sz="675" spc="-8" dirty="0">
                <a:solidFill>
                  <a:srgbClr val="FFFFFF"/>
                </a:solidFill>
                <a:latin typeface="Arial"/>
                <a:cs typeface="Arial"/>
              </a:rPr>
              <a:t>neglec</a:t>
            </a:r>
            <a:r>
              <a:rPr sz="675" dirty="0">
                <a:solidFill>
                  <a:srgbClr val="FFFFFF"/>
                </a:solidFill>
                <a:latin typeface="Arial"/>
                <a:cs typeface="Arial"/>
              </a:rPr>
              <a:t>t</a:t>
            </a:r>
            <a:r>
              <a:rPr sz="675" spc="-11" dirty="0">
                <a:solidFill>
                  <a:srgbClr val="FFFFFF"/>
                </a:solidFill>
                <a:latin typeface="Arial"/>
                <a:cs typeface="Arial"/>
              </a:rPr>
              <a:t> </a:t>
            </a:r>
            <a:r>
              <a:rPr sz="675" dirty="0">
                <a:solidFill>
                  <a:srgbClr val="FFFFFF"/>
                </a:solidFill>
                <a:latin typeface="Arial"/>
                <a:cs typeface="Arial"/>
              </a:rPr>
              <a:t>by</a:t>
            </a:r>
            <a:r>
              <a:rPr sz="675" spc="-3" dirty="0">
                <a:solidFill>
                  <a:srgbClr val="FFFFFF"/>
                </a:solidFill>
                <a:latin typeface="Arial"/>
                <a:cs typeface="Arial"/>
              </a:rPr>
              <a:t> </a:t>
            </a:r>
            <a:r>
              <a:rPr sz="675" spc="-11" dirty="0">
                <a:solidFill>
                  <a:srgbClr val="FFFFFF"/>
                </a:solidFill>
                <a:latin typeface="Arial"/>
                <a:cs typeface="Arial"/>
              </a:rPr>
              <a:t>on</a:t>
            </a:r>
            <a:r>
              <a:rPr sz="675" spc="-3" dirty="0">
                <a:solidFill>
                  <a:srgbClr val="FFFFFF"/>
                </a:solidFill>
                <a:latin typeface="Arial"/>
                <a:cs typeface="Arial"/>
              </a:rPr>
              <a:t>e</a:t>
            </a:r>
            <a:r>
              <a:rPr sz="675" spc="-11" dirty="0">
                <a:solidFill>
                  <a:srgbClr val="FFFFFF"/>
                </a:solidFill>
                <a:latin typeface="Arial"/>
                <a:cs typeface="Arial"/>
              </a:rPr>
              <a:t> </a:t>
            </a:r>
            <a:r>
              <a:rPr sz="675" dirty="0">
                <a:solidFill>
                  <a:srgbClr val="FFFFFF"/>
                </a:solidFill>
                <a:latin typeface="Arial"/>
                <a:cs typeface="Arial"/>
              </a:rPr>
              <a:t>o</a:t>
            </a:r>
            <a:r>
              <a:rPr sz="675" spc="3" dirty="0">
                <a:solidFill>
                  <a:srgbClr val="FFFFFF"/>
                </a:solidFill>
                <a:latin typeface="Arial"/>
                <a:cs typeface="Arial"/>
              </a:rPr>
              <a:t>r</a:t>
            </a:r>
            <a:r>
              <a:rPr sz="675" spc="-11" dirty="0">
                <a:solidFill>
                  <a:srgbClr val="FFFFFF"/>
                </a:solidFill>
                <a:latin typeface="Arial"/>
                <a:cs typeface="Arial"/>
              </a:rPr>
              <a:t> </a:t>
            </a:r>
            <a:r>
              <a:rPr sz="675" spc="3" dirty="0">
                <a:solidFill>
                  <a:srgbClr val="FFFFFF"/>
                </a:solidFill>
                <a:latin typeface="Arial"/>
                <a:cs typeface="Arial"/>
              </a:rPr>
              <a:t>bot</a:t>
            </a:r>
            <a:r>
              <a:rPr sz="675" spc="15" dirty="0">
                <a:solidFill>
                  <a:srgbClr val="FFFFFF"/>
                </a:solidFill>
                <a:latin typeface="Arial"/>
                <a:cs typeface="Arial"/>
              </a:rPr>
              <a:t>h</a:t>
            </a:r>
            <a:r>
              <a:rPr sz="675" spc="-11" dirty="0">
                <a:solidFill>
                  <a:srgbClr val="FFFFFF"/>
                </a:solidFill>
                <a:latin typeface="Arial"/>
                <a:cs typeface="Arial"/>
              </a:rPr>
              <a:t> </a:t>
            </a:r>
            <a:r>
              <a:rPr sz="675" spc="-3" dirty="0">
                <a:solidFill>
                  <a:srgbClr val="FFFFFF"/>
                </a:solidFill>
                <a:latin typeface="Arial"/>
                <a:cs typeface="Arial"/>
              </a:rPr>
              <a:t>pa</a:t>
            </a:r>
            <a:r>
              <a:rPr sz="675" spc="-19" dirty="0">
                <a:solidFill>
                  <a:srgbClr val="FFFFFF"/>
                </a:solidFill>
                <a:latin typeface="Arial"/>
                <a:cs typeface="Arial"/>
              </a:rPr>
              <a:t>r</a:t>
            </a:r>
            <a:r>
              <a:rPr sz="675" spc="-8" dirty="0">
                <a:solidFill>
                  <a:srgbClr val="FFFFFF"/>
                </a:solidFill>
                <a:latin typeface="Arial"/>
                <a:cs typeface="Arial"/>
              </a:rPr>
              <a:t>ents</a:t>
            </a:r>
            <a:endParaRPr sz="675" dirty="0">
              <a:solidFill>
                <a:prstClr val="black"/>
              </a:solidFill>
              <a:latin typeface="Arial"/>
              <a:cs typeface="Arial"/>
            </a:endParaRPr>
          </a:p>
        </p:txBody>
      </p:sp>
      <p:sp>
        <p:nvSpPr>
          <p:cNvPr id="36" name="object 36"/>
          <p:cNvSpPr txBox="1"/>
          <p:nvPr/>
        </p:nvSpPr>
        <p:spPr>
          <a:xfrm>
            <a:off x="2912277" y="1241121"/>
            <a:ext cx="708660" cy="752770"/>
          </a:xfrm>
          <a:prstGeom prst="rect">
            <a:avLst/>
          </a:prstGeom>
        </p:spPr>
        <p:txBody>
          <a:bodyPr vert="horz" wrap="square" lIns="0" tIns="0" rIns="0" bIns="0" rtlCol="0">
            <a:spAutoFit/>
          </a:bodyPr>
          <a:lstStyle/>
          <a:p>
            <a:pPr marL="9525" marR="3810" defTabSz="685782"/>
            <a:r>
              <a:rPr sz="675" spc="8" dirty="0">
                <a:solidFill>
                  <a:srgbClr val="FFFFFF"/>
                </a:solidFill>
                <a:latin typeface="Arial"/>
                <a:cs typeface="Arial"/>
              </a:rPr>
              <a:t>Must </a:t>
            </a:r>
            <a:r>
              <a:rPr sz="675" spc="3" dirty="0">
                <a:solidFill>
                  <a:srgbClr val="FFFFFF"/>
                </a:solidFill>
                <a:latin typeface="Arial"/>
                <a:cs typeface="Arial"/>
              </a:rPr>
              <a:t>be in </a:t>
            </a:r>
            <a:r>
              <a:rPr sz="675" dirty="0">
                <a:solidFill>
                  <a:srgbClr val="FFFFFF"/>
                </a:solidFill>
                <a:latin typeface="Arial"/>
                <a:cs typeface="Arial"/>
              </a:rPr>
              <a:t>the </a:t>
            </a:r>
            <a:r>
              <a:rPr sz="675" spc="-11" dirty="0">
                <a:solidFill>
                  <a:srgbClr val="FFFFFF"/>
                </a:solidFill>
                <a:latin typeface="Arial"/>
                <a:cs typeface="Arial"/>
              </a:rPr>
              <a:t>US</a:t>
            </a:r>
            <a:r>
              <a:rPr sz="675" spc="-3" dirty="0">
                <a:solidFill>
                  <a:srgbClr val="FFFFFF"/>
                </a:solidFill>
                <a:latin typeface="Arial"/>
                <a:cs typeface="Arial"/>
              </a:rPr>
              <a:t> </a:t>
            </a:r>
            <a:r>
              <a:rPr sz="675" spc="3" dirty="0">
                <a:solidFill>
                  <a:srgbClr val="FFFFFF"/>
                </a:solidFill>
                <a:latin typeface="Arial"/>
                <a:cs typeface="Arial"/>
              </a:rPr>
              <a:t>on </a:t>
            </a:r>
            <a:r>
              <a:rPr sz="675" spc="8" dirty="0">
                <a:solidFill>
                  <a:srgbClr val="FFFFFF"/>
                </a:solidFill>
                <a:latin typeface="Arial"/>
                <a:cs typeface="Arial"/>
              </a:rPr>
              <a:t>account </a:t>
            </a:r>
            <a:r>
              <a:rPr sz="675" spc="11" dirty="0">
                <a:solidFill>
                  <a:srgbClr val="FFFFFF"/>
                </a:solidFill>
                <a:latin typeface="Arial"/>
                <a:cs typeface="Arial"/>
              </a:rPr>
              <a:t>of</a:t>
            </a:r>
            <a:endParaRPr sz="675">
              <a:solidFill>
                <a:prstClr val="black"/>
              </a:solidFill>
              <a:latin typeface="Arial"/>
              <a:cs typeface="Arial"/>
            </a:endParaRPr>
          </a:p>
          <a:p>
            <a:pPr marL="9525" defTabSz="685782"/>
            <a:r>
              <a:rPr sz="675" dirty="0">
                <a:solidFill>
                  <a:srgbClr val="FFFFFF"/>
                </a:solidFill>
                <a:latin typeface="Arial"/>
                <a:cs typeface="Arial"/>
              </a:rPr>
              <a:t>the </a:t>
            </a:r>
            <a:r>
              <a:rPr sz="675" spc="3" dirty="0">
                <a:solidFill>
                  <a:srgbClr val="FFFFFF"/>
                </a:solidFill>
                <a:latin typeface="Arial"/>
                <a:cs typeface="Arial"/>
              </a:rPr>
              <a:t>tra</a:t>
            </a:r>
            <a:r>
              <a:rPr sz="675" spc="-11" dirty="0">
                <a:solidFill>
                  <a:srgbClr val="FFFFFF"/>
                </a:solidFill>
                <a:latin typeface="Arial"/>
                <a:cs typeface="Arial"/>
              </a:rPr>
              <a:t>f</a:t>
            </a:r>
            <a:r>
              <a:rPr sz="675" spc="8" dirty="0">
                <a:solidFill>
                  <a:srgbClr val="FFFFFF"/>
                </a:solidFill>
                <a:latin typeface="Arial"/>
                <a:cs typeface="Arial"/>
              </a:rPr>
              <a:t>ficking</a:t>
            </a:r>
            <a:endParaRPr sz="675">
              <a:solidFill>
                <a:prstClr val="black"/>
              </a:solidFill>
              <a:latin typeface="Arial"/>
              <a:cs typeface="Arial"/>
            </a:endParaRPr>
          </a:p>
          <a:p>
            <a:pPr marL="9525" marR="49529" defTabSz="685782">
              <a:spcBef>
                <a:spcPts val="240"/>
              </a:spcBef>
            </a:pPr>
            <a:r>
              <a:rPr sz="675" spc="-11" dirty="0">
                <a:solidFill>
                  <a:srgbClr val="FFFFFF"/>
                </a:solidFill>
                <a:latin typeface="Arial"/>
                <a:cs typeface="Arial"/>
              </a:rPr>
              <a:t>La</a:t>
            </a:r>
            <a:r>
              <a:rPr sz="675" dirty="0">
                <a:solidFill>
                  <a:srgbClr val="FFFFFF"/>
                </a:solidFill>
                <a:latin typeface="Arial"/>
                <a:cs typeface="Arial"/>
              </a:rPr>
              <a:t>w</a:t>
            </a:r>
            <a:r>
              <a:rPr sz="675" spc="-22" dirty="0">
                <a:solidFill>
                  <a:srgbClr val="FFFFFF"/>
                </a:solidFill>
                <a:latin typeface="Arial"/>
                <a:cs typeface="Arial"/>
              </a:rPr>
              <a:t> </a:t>
            </a:r>
            <a:r>
              <a:rPr sz="675" spc="-11" dirty="0">
                <a:solidFill>
                  <a:srgbClr val="FFFFFF"/>
                </a:solidFill>
                <a:latin typeface="Arial"/>
                <a:cs typeface="Arial"/>
              </a:rPr>
              <a:t>enfo</a:t>
            </a:r>
            <a:r>
              <a:rPr sz="675" spc="-26" dirty="0">
                <a:solidFill>
                  <a:srgbClr val="FFFFFF"/>
                </a:solidFill>
                <a:latin typeface="Arial"/>
                <a:cs typeface="Arial"/>
              </a:rPr>
              <a:t>r</a:t>
            </a:r>
            <a:r>
              <a:rPr sz="675" spc="-8" dirty="0">
                <a:solidFill>
                  <a:srgbClr val="FFFFFF"/>
                </a:solidFill>
                <a:latin typeface="Arial"/>
                <a:cs typeface="Arial"/>
              </a:rPr>
              <a:t>cement</a:t>
            </a:r>
            <a:r>
              <a:rPr sz="675" spc="-11" dirty="0">
                <a:solidFill>
                  <a:srgbClr val="FFFFFF"/>
                </a:solidFill>
                <a:latin typeface="Arial"/>
                <a:cs typeface="Arial"/>
              </a:rPr>
              <a:t> </a:t>
            </a:r>
            <a:r>
              <a:rPr sz="675" spc="-8" dirty="0">
                <a:solidFill>
                  <a:srgbClr val="FFFFFF"/>
                </a:solidFill>
                <a:latin typeface="Arial"/>
                <a:cs typeface="Arial"/>
              </a:rPr>
              <a:t>certificatio</a:t>
            </a:r>
            <a:r>
              <a:rPr sz="675" spc="8" dirty="0">
                <a:solidFill>
                  <a:srgbClr val="FFFFFF"/>
                </a:solidFill>
                <a:latin typeface="Arial"/>
                <a:cs typeface="Arial"/>
              </a:rPr>
              <a:t>n</a:t>
            </a:r>
            <a:r>
              <a:rPr sz="675" spc="-22" dirty="0">
                <a:solidFill>
                  <a:srgbClr val="FFFFFF"/>
                </a:solidFill>
                <a:latin typeface="Arial"/>
                <a:cs typeface="Arial"/>
              </a:rPr>
              <a:t> </a:t>
            </a:r>
            <a:r>
              <a:rPr sz="675" spc="-11" dirty="0">
                <a:solidFill>
                  <a:srgbClr val="FFFFFF"/>
                </a:solidFill>
                <a:latin typeface="Arial"/>
                <a:cs typeface="Arial"/>
              </a:rPr>
              <a:t>is encourage</a:t>
            </a:r>
            <a:r>
              <a:rPr sz="675" spc="3" dirty="0">
                <a:solidFill>
                  <a:srgbClr val="FFFFFF"/>
                </a:solidFill>
                <a:latin typeface="Arial"/>
                <a:cs typeface="Arial"/>
              </a:rPr>
              <a:t>d</a:t>
            </a:r>
            <a:r>
              <a:rPr sz="675" spc="-22" dirty="0">
                <a:solidFill>
                  <a:srgbClr val="FFFFFF"/>
                </a:solidFill>
                <a:latin typeface="Arial"/>
                <a:cs typeface="Arial"/>
              </a:rPr>
              <a:t> </a:t>
            </a:r>
            <a:r>
              <a:rPr sz="675" spc="3" dirty="0">
                <a:solidFill>
                  <a:srgbClr val="FFFFFF"/>
                </a:solidFill>
                <a:latin typeface="Arial"/>
                <a:cs typeface="Arial"/>
              </a:rPr>
              <a:t>but</a:t>
            </a:r>
            <a:r>
              <a:rPr sz="675" spc="-3" dirty="0">
                <a:solidFill>
                  <a:srgbClr val="FFFFFF"/>
                </a:solidFill>
                <a:latin typeface="Arial"/>
                <a:cs typeface="Arial"/>
              </a:rPr>
              <a:t> </a:t>
            </a:r>
            <a:r>
              <a:rPr sz="675" dirty="0">
                <a:solidFill>
                  <a:srgbClr val="FFFFFF"/>
                </a:solidFill>
                <a:latin typeface="Arial"/>
                <a:cs typeface="Arial"/>
              </a:rPr>
              <a:t>no</a:t>
            </a:r>
            <a:r>
              <a:rPr sz="675" spc="3" dirty="0">
                <a:solidFill>
                  <a:srgbClr val="FFFFFF"/>
                </a:solidFill>
                <a:latin typeface="Arial"/>
                <a:cs typeface="Arial"/>
              </a:rPr>
              <a:t>t</a:t>
            </a:r>
            <a:r>
              <a:rPr sz="675" spc="-22" dirty="0">
                <a:solidFill>
                  <a:srgbClr val="FFFFFF"/>
                </a:solidFill>
                <a:latin typeface="Arial"/>
                <a:cs typeface="Arial"/>
              </a:rPr>
              <a:t> </a:t>
            </a:r>
            <a:r>
              <a:rPr sz="675" spc="-26" dirty="0">
                <a:solidFill>
                  <a:srgbClr val="FFFFFF"/>
                </a:solidFill>
                <a:latin typeface="Arial"/>
                <a:cs typeface="Arial"/>
              </a:rPr>
              <a:t>r</a:t>
            </a:r>
            <a:r>
              <a:rPr sz="675" spc="-11" dirty="0">
                <a:solidFill>
                  <a:srgbClr val="FFFFFF"/>
                </a:solidFill>
                <a:latin typeface="Arial"/>
                <a:cs typeface="Arial"/>
              </a:rPr>
              <a:t>equi</a:t>
            </a:r>
            <a:r>
              <a:rPr sz="675" spc="-26" dirty="0">
                <a:solidFill>
                  <a:srgbClr val="FFFFFF"/>
                </a:solidFill>
                <a:latin typeface="Arial"/>
                <a:cs typeface="Arial"/>
              </a:rPr>
              <a:t>r</a:t>
            </a:r>
            <a:r>
              <a:rPr sz="675" spc="-8" dirty="0">
                <a:solidFill>
                  <a:srgbClr val="FFFFFF"/>
                </a:solidFill>
                <a:latin typeface="Arial"/>
                <a:cs typeface="Arial"/>
              </a:rPr>
              <a:t>ed</a:t>
            </a:r>
            <a:endParaRPr sz="675">
              <a:solidFill>
                <a:prstClr val="black"/>
              </a:solidFill>
              <a:latin typeface="Arial"/>
              <a:cs typeface="Arial"/>
            </a:endParaRPr>
          </a:p>
        </p:txBody>
      </p:sp>
      <p:sp>
        <p:nvSpPr>
          <p:cNvPr id="37" name="object 37"/>
          <p:cNvSpPr/>
          <p:nvPr/>
        </p:nvSpPr>
        <p:spPr>
          <a:xfrm>
            <a:off x="2818044" y="1259497"/>
            <a:ext cx="57151" cy="76677"/>
          </a:xfrm>
          <a:custGeom>
            <a:avLst/>
            <a:gdLst/>
            <a:ahLst/>
            <a:cxnLst/>
            <a:rect l="l" t="t" r="r" b="b"/>
            <a:pathLst>
              <a:path w="76200" h="102235">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
        <p:nvSpPr>
          <p:cNvPr id="38" name="object 38"/>
          <p:cNvSpPr/>
          <p:nvPr/>
        </p:nvSpPr>
        <p:spPr>
          <a:xfrm>
            <a:off x="2818044" y="1601723"/>
            <a:ext cx="57151" cy="76677"/>
          </a:xfrm>
          <a:custGeom>
            <a:avLst/>
            <a:gdLst/>
            <a:ahLst/>
            <a:cxnLst/>
            <a:rect l="l" t="t" r="r" b="b"/>
            <a:pathLst>
              <a:path w="76200" h="102235">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
        <p:nvSpPr>
          <p:cNvPr id="39" name="object 39"/>
          <p:cNvSpPr txBox="1"/>
          <p:nvPr/>
        </p:nvSpPr>
        <p:spPr>
          <a:xfrm>
            <a:off x="2916162" y="1016499"/>
            <a:ext cx="778669" cy="126958"/>
          </a:xfrm>
          <a:prstGeom prst="rect">
            <a:avLst/>
          </a:prstGeom>
        </p:spPr>
        <p:txBody>
          <a:bodyPr vert="horz" wrap="square" lIns="0" tIns="0" rIns="0" bIns="0" rtlCol="0">
            <a:spAutoFit/>
          </a:bodyPr>
          <a:lstStyle/>
          <a:p>
            <a:pPr marL="9525" defTabSz="685782"/>
            <a:r>
              <a:rPr sz="825" b="1" spc="-109" dirty="0">
                <a:solidFill>
                  <a:srgbClr val="0062A1"/>
                </a:solidFill>
                <a:latin typeface="Arial"/>
                <a:cs typeface="Arial"/>
              </a:rPr>
              <a:t>CONSIDER</a:t>
            </a:r>
            <a:r>
              <a:rPr sz="825" b="1" spc="-165" dirty="0">
                <a:solidFill>
                  <a:srgbClr val="0062A1"/>
                </a:solidFill>
                <a:latin typeface="Arial"/>
                <a:cs typeface="Arial"/>
              </a:rPr>
              <a:t>A</a:t>
            </a:r>
            <a:r>
              <a:rPr sz="825" b="1" spc="-101" dirty="0">
                <a:solidFill>
                  <a:srgbClr val="0062A1"/>
                </a:solidFill>
                <a:latin typeface="Arial"/>
                <a:cs typeface="Arial"/>
              </a:rPr>
              <a:t>TIONS</a:t>
            </a:r>
            <a:endParaRPr sz="825">
              <a:solidFill>
                <a:prstClr val="black"/>
              </a:solidFill>
              <a:latin typeface="Arial"/>
              <a:cs typeface="Arial"/>
            </a:endParaRPr>
          </a:p>
        </p:txBody>
      </p:sp>
      <p:sp>
        <p:nvSpPr>
          <p:cNvPr id="40" name="object 40"/>
          <p:cNvSpPr/>
          <p:nvPr/>
        </p:nvSpPr>
        <p:spPr>
          <a:xfrm>
            <a:off x="6912064" y="2605452"/>
            <a:ext cx="852012" cy="918686"/>
          </a:xfrm>
          <a:custGeom>
            <a:avLst/>
            <a:gdLst/>
            <a:ahLst/>
            <a:cxnLst/>
            <a:rect l="l" t="t" r="r" b="b"/>
            <a:pathLst>
              <a:path w="1136015" h="1224914">
                <a:moveTo>
                  <a:pt x="943305" y="0"/>
                </a:moveTo>
                <a:lnTo>
                  <a:pt x="192557" y="0"/>
                </a:lnTo>
                <a:lnTo>
                  <a:pt x="176764" y="638"/>
                </a:lnTo>
                <a:lnTo>
                  <a:pt x="131693" y="9816"/>
                </a:lnTo>
                <a:lnTo>
                  <a:pt x="91124" y="28848"/>
                </a:lnTo>
                <a:lnTo>
                  <a:pt x="56397" y="56397"/>
                </a:lnTo>
                <a:lnTo>
                  <a:pt x="28848" y="91124"/>
                </a:lnTo>
                <a:lnTo>
                  <a:pt x="9816" y="131693"/>
                </a:lnTo>
                <a:lnTo>
                  <a:pt x="638" y="176764"/>
                </a:lnTo>
                <a:lnTo>
                  <a:pt x="0" y="192557"/>
                </a:lnTo>
                <a:lnTo>
                  <a:pt x="0" y="1224572"/>
                </a:lnTo>
                <a:lnTo>
                  <a:pt x="943305" y="1224572"/>
                </a:lnTo>
                <a:lnTo>
                  <a:pt x="959098" y="1223933"/>
                </a:lnTo>
                <a:lnTo>
                  <a:pt x="1004169" y="1214755"/>
                </a:lnTo>
                <a:lnTo>
                  <a:pt x="1044737" y="1195723"/>
                </a:lnTo>
                <a:lnTo>
                  <a:pt x="1079465" y="1168174"/>
                </a:lnTo>
                <a:lnTo>
                  <a:pt x="1107013" y="1133447"/>
                </a:lnTo>
                <a:lnTo>
                  <a:pt x="1126046" y="1092878"/>
                </a:lnTo>
                <a:lnTo>
                  <a:pt x="1135224" y="1047807"/>
                </a:lnTo>
                <a:lnTo>
                  <a:pt x="1135862" y="1032014"/>
                </a:lnTo>
                <a:lnTo>
                  <a:pt x="1135862" y="192557"/>
                </a:lnTo>
                <a:lnTo>
                  <a:pt x="1130266" y="146282"/>
                </a:lnTo>
                <a:lnTo>
                  <a:pt x="1114370" y="104064"/>
                </a:lnTo>
                <a:lnTo>
                  <a:pt x="1089511" y="67241"/>
                </a:lnTo>
                <a:lnTo>
                  <a:pt x="1057028" y="37151"/>
                </a:lnTo>
                <a:lnTo>
                  <a:pt x="1018258" y="15131"/>
                </a:lnTo>
                <a:lnTo>
                  <a:pt x="974539" y="2520"/>
                </a:lnTo>
                <a:lnTo>
                  <a:pt x="943305" y="0"/>
                </a:lnTo>
                <a:close/>
              </a:path>
            </a:pathLst>
          </a:custGeom>
          <a:solidFill>
            <a:srgbClr val="79AF68"/>
          </a:solidFill>
        </p:spPr>
        <p:txBody>
          <a:bodyPr wrap="square" lIns="0" tIns="0" rIns="0" bIns="0" rtlCol="0"/>
          <a:lstStyle/>
          <a:p>
            <a:pPr defTabSz="685782"/>
            <a:endParaRPr sz="1350">
              <a:solidFill>
                <a:prstClr val="black"/>
              </a:solidFill>
              <a:latin typeface="Calibri"/>
            </a:endParaRPr>
          </a:p>
        </p:txBody>
      </p:sp>
      <p:sp>
        <p:nvSpPr>
          <p:cNvPr id="41" name="object 41"/>
          <p:cNvSpPr txBox="1"/>
          <p:nvPr/>
        </p:nvSpPr>
        <p:spPr>
          <a:xfrm>
            <a:off x="7083861" y="2683297"/>
            <a:ext cx="609124" cy="752770"/>
          </a:xfrm>
          <a:prstGeom prst="rect">
            <a:avLst/>
          </a:prstGeom>
        </p:spPr>
        <p:txBody>
          <a:bodyPr vert="horz" wrap="square" lIns="0" tIns="0" rIns="0" bIns="0" rtlCol="0">
            <a:spAutoFit/>
          </a:bodyPr>
          <a:lstStyle/>
          <a:p>
            <a:pPr marL="9525" marR="3810" defTabSz="685782"/>
            <a:r>
              <a:rPr sz="675" spc="-22" dirty="0">
                <a:solidFill>
                  <a:srgbClr val="FFFFFF"/>
                </a:solidFill>
                <a:latin typeface="Arial"/>
                <a:cs typeface="Arial"/>
              </a:rPr>
              <a:t>Qualifyin</a:t>
            </a:r>
            <a:r>
              <a:rPr sz="675" spc="-3" dirty="0">
                <a:solidFill>
                  <a:srgbClr val="FFFFFF"/>
                </a:solidFill>
                <a:latin typeface="Arial"/>
                <a:cs typeface="Arial"/>
              </a:rPr>
              <a:t>g</a:t>
            </a:r>
            <a:r>
              <a:rPr sz="675" spc="-34" dirty="0">
                <a:solidFill>
                  <a:srgbClr val="FFFFFF"/>
                </a:solidFill>
                <a:latin typeface="Arial"/>
                <a:cs typeface="Arial"/>
              </a:rPr>
              <a:t> </a:t>
            </a:r>
            <a:r>
              <a:rPr sz="675" spc="-19" dirty="0">
                <a:solidFill>
                  <a:srgbClr val="FFFFFF"/>
                </a:solidFill>
                <a:latin typeface="Arial"/>
                <a:cs typeface="Arial"/>
              </a:rPr>
              <a:t>crime </a:t>
            </a:r>
            <a:r>
              <a:rPr sz="675" spc="-11" dirty="0">
                <a:solidFill>
                  <a:srgbClr val="FFFFFF"/>
                </a:solidFill>
                <a:latin typeface="Arial"/>
                <a:cs typeface="Arial"/>
              </a:rPr>
              <a:t>mus</a:t>
            </a:r>
            <a:r>
              <a:rPr sz="675" spc="3" dirty="0">
                <a:solidFill>
                  <a:srgbClr val="FFFFFF"/>
                </a:solidFill>
                <a:latin typeface="Arial"/>
                <a:cs typeface="Arial"/>
              </a:rPr>
              <a:t>t</a:t>
            </a:r>
            <a:r>
              <a:rPr sz="675" spc="-34" dirty="0">
                <a:solidFill>
                  <a:srgbClr val="FFFFFF"/>
                </a:solidFill>
                <a:latin typeface="Arial"/>
                <a:cs typeface="Arial"/>
              </a:rPr>
              <a:t> </a:t>
            </a:r>
            <a:r>
              <a:rPr sz="675" spc="-15" dirty="0">
                <a:solidFill>
                  <a:srgbClr val="FFFFFF"/>
                </a:solidFill>
                <a:latin typeface="Arial"/>
                <a:cs typeface="Arial"/>
              </a:rPr>
              <a:t>b</a:t>
            </a:r>
            <a:r>
              <a:rPr sz="675" spc="3" dirty="0">
                <a:solidFill>
                  <a:srgbClr val="FFFFFF"/>
                </a:solidFill>
                <a:latin typeface="Arial"/>
                <a:cs typeface="Arial"/>
              </a:rPr>
              <a:t>e</a:t>
            </a:r>
            <a:r>
              <a:rPr sz="675" spc="-34" dirty="0">
                <a:solidFill>
                  <a:srgbClr val="FFFFFF"/>
                </a:solidFill>
                <a:latin typeface="Arial"/>
                <a:cs typeface="Arial"/>
              </a:rPr>
              <a:t> </a:t>
            </a:r>
            <a:r>
              <a:rPr sz="675" spc="-19" dirty="0">
                <a:solidFill>
                  <a:srgbClr val="FFFFFF"/>
                </a:solidFill>
                <a:latin typeface="Arial"/>
                <a:cs typeface="Arial"/>
              </a:rPr>
              <a:t>i</a:t>
            </a:r>
            <a:r>
              <a:rPr sz="675" dirty="0">
                <a:solidFill>
                  <a:srgbClr val="FFFFFF"/>
                </a:solidFill>
                <a:latin typeface="Arial"/>
                <a:cs typeface="Arial"/>
              </a:rPr>
              <a:t>n</a:t>
            </a:r>
            <a:r>
              <a:rPr sz="675" spc="-34" dirty="0">
                <a:solidFill>
                  <a:srgbClr val="FFFFFF"/>
                </a:solidFill>
                <a:latin typeface="Arial"/>
                <a:cs typeface="Arial"/>
              </a:rPr>
              <a:t> </a:t>
            </a:r>
            <a:r>
              <a:rPr sz="675" spc="-3" dirty="0">
                <a:solidFill>
                  <a:srgbClr val="FFFFFF"/>
                </a:solidFill>
                <a:latin typeface="Arial"/>
                <a:cs typeface="Arial"/>
              </a:rPr>
              <a:t>the </a:t>
            </a:r>
            <a:r>
              <a:rPr sz="675" spc="-15" dirty="0">
                <a:solidFill>
                  <a:srgbClr val="FFFFFF"/>
                </a:solidFill>
                <a:latin typeface="Arial"/>
                <a:cs typeface="Arial"/>
              </a:rPr>
              <a:t>U</a:t>
            </a:r>
            <a:r>
              <a:rPr sz="675" spc="-11" dirty="0">
                <a:solidFill>
                  <a:srgbClr val="FFFFFF"/>
                </a:solidFill>
                <a:latin typeface="Arial"/>
                <a:cs typeface="Arial"/>
              </a:rPr>
              <a:t>S</a:t>
            </a:r>
            <a:r>
              <a:rPr sz="675" spc="-8" dirty="0">
                <a:solidFill>
                  <a:srgbClr val="FFFFFF"/>
                </a:solidFill>
                <a:latin typeface="Arial"/>
                <a:cs typeface="Arial"/>
              </a:rPr>
              <a:t> </a:t>
            </a:r>
            <a:r>
              <a:rPr sz="675" spc="3" dirty="0">
                <a:solidFill>
                  <a:srgbClr val="FFFFFF"/>
                </a:solidFill>
                <a:latin typeface="Arial"/>
                <a:cs typeface="Arial"/>
              </a:rPr>
              <a:t>or</a:t>
            </a:r>
            <a:r>
              <a:rPr sz="675" spc="-8" dirty="0">
                <a:solidFill>
                  <a:srgbClr val="FFFFFF"/>
                </a:solidFill>
                <a:latin typeface="Arial"/>
                <a:cs typeface="Arial"/>
              </a:rPr>
              <a:t> </a:t>
            </a:r>
            <a:r>
              <a:rPr sz="675" spc="-11" dirty="0">
                <a:solidFill>
                  <a:srgbClr val="FFFFFF"/>
                </a:solidFill>
                <a:latin typeface="Arial"/>
                <a:cs typeface="Arial"/>
              </a:rPr>
              <a:t>have</a:t>
            </a:r>
            <a:r>
              <a:rPr sz="675" spc="-8" dirty="0">
                <a:solidFill>
                  <a:srgbClr val="FFFFFF"/>
                </a:solidFill>
                <a:latin typeface="Arial"/>
                <a:cs typeface="Arial"/>
              </a:rPr>
              <a:t> </a:t>
            </a:r>
            <a:r>
              <a:rPr sz="675" spc="-3" dirty="0">
                <a:solidFill>
                  <a:srgbClr val="FFFFFF"/>
                </a:solidFill>
                <a:latin typeface="Arial"/>
                <a:cs typeface="Arial"/>
              </a:rPr>
              <a:t>violate</a:t>
            </a:r>
            <a:r>
              <a:rPr sz="675" spc="3" dirty="0">
                <a:solidFill>
                  <a:srgbClr val="FFFFFF"/>
                </a:solidFill>
                <a:latin typeface="Arial"/>
                <a:cs typeface="Arial"/>
              </a:rPr>
              <a:t>d</a:t>
            </a:r>
            <a:r>
              <a:rPr sz="675" spc="-8" dirty="0">
                <a:solidFill>
                  <a:srgbClr val="FFFFFF"/>
                </a:solidFill>
                <a:latin typeface="Arial"/>
                <a:cs typeface="Arial"/>
              </a:rPr>
              <a:t> </a:t>
            </a:r>
            <a:r>
              <a:rPr sz="675" spc="-15" dirty="0">
                <a:solidFill>
                  <a:srgbClr val="FFFFFF"/>
                </a:solidFill>
                <a:latin typeface="Arial"/>
                <a:cs typeface="Arial"/>
              </a:rPr>
              <a:t>U</a:t>
            </a:r>
            <a:r>
              <a:rPr sz="675" spc="-11" dirty="0">
                <a:solidFill>
                  <a:srgbClr val="FFFFFF"/>
                </a:solidFill>
                <a:latin typeface="Arial"/>
                <a:cs typeface="Arial"/>
              </a:rPr>
              <a:t>S</a:t>
            </a:r>
            <a:r>
              <a:rPr sz="675" spc="-8" dirty="0">
                <a:solidFill>
                  <a:srgbClr val="FFFFFF"/>
                </a:solidFill>
                <a:latin typeface="Arial"/>
                <a:cs typeface="Arial"/>
              </a:rPr>
              <a:t> </a:t>
            </a:r>
            <a:r>
              <a:rPr sz="675" spc="-3" dirty="0">
                <a:solidFill>
                  <a:srgbClr val="FFFFFF"/>
                </a:solidFill>
                <a:latin typeface="Arial"/>
                <a:cs typeface="Arial"/>
              </a:rPr>
              <a:t>law</a:t>
            </a:r>
            <a:endParaRPr sz="675">
              <a:solidFill>
                <a:prstClr val="black"/>
              </a:solidFill>
              <a:latin typeface="Arial"/>
              <a:cs typeface="Arial"/>
            </a:endParaRPr>
          </a:p>
          <a:p>
            <a:pPr marL="9525" marR="59054" defTabSz="685782">
              <a:spcBef>
                <a:spcPts val="240"/>
              </a:spcBef>
            </a:pPr>
            <a:r>
              <a:rPr sz="675" dirty="0">
                <a:solidFill>
                  <a:srgbClr val="FFFFFF"/>
                </a:solidFill>
                <a:latin typeface="Arial"/>
                <a:cs typeface="Arial"/>
              </a:rPr>
              <a:t>Mus</a:t>
            </a:r>
            <a:r>
              <a:rPr sz="675" spc="3" dirty="0">
                <a:solidFill>
                  <a:srgbClr val="FFFFFF"/>
                </a:solidFill>
                <a:latin typeface="Arial"/>
                <a:cs typeface="Arial"/>
              </a:rPr>
              <a:t>t</a:t>
            </a:r>
            <a:r>
              <a:rPr sz="675" spc="-22" dirty="0">
                <a:solidFill>
                  <a:srgbClr val="FFFFFF"/>
                </a:solidFill>
                <a:latin typeface="Arial"/>
                <a:cs typeface="Arial"/>
              </a:rPr>
              <a:t> </a:t>
            </a:r>
            <a:r>
              <a:rPr sz="675" spc="-19" dirty="0">
                <a:solidFill>
                  <a:srgbClr val="FFFFFF"/>
                </a:solidFill>
                <a:latin typeface="Arial"/>
                <a:cs typeface="Arial"/>
              </a:rPr>
              <a:t>hav</a:t>
            </a:r>
            <a:r>
              <a:rPr sz="675" spc="-8" dirty="0">
                <a:solidFill>
                  <a:srgbClr val="FFFFFF"/>
                </a:solidFill>
                <a:latin typeface="Arial"/>
                <a:cs typeface="Arial"/>
              </a:rPr>
              <a:t>e</a:t>
            </a:r>
            <a:r>
              <a:rPr sz="675" spc="-22" dirty="0">
                <a:solidFill>
                  <a:srgbClr val="FFFFFF"/>
                </a:solidFill>
                <a:latin typeface="Arial"/>
                <a:cs typeface="Arial"/>
              </a:rPr>
              <a:t> </a:t>
            </a:r>
            <a:r>
              <a:rPr sz="675" spc="-11" dirty="0">
                <a:solidFill>
                  <a:srgbClr val="FFFFFF"/>
                </a:solidFill>
                <a:latin typeface="Arial"/>
                <a:cs typeface="Arial"/>
              </a:rPr>
              <a:t>law </a:t>
            </a:r>
            <a:r>
              <a:rPr sz="675" spc="-3" dirty="0">
                <a:solidFill>
                  <a:srgbClr val="FFFFFF"/>
                </a:solidFill>
                <a:latin typeface="Arial"/>
                <a:cs typeface="Arial"/>
              </a:rPr>
              <a:t>enfo</a:t>
            </a:r>
            <a:r>
              <a:rPr sz="675" spc="-15" dirty="0">
                <a:solidFill>
                  <a:srgbClr val="FFFFFF"/>
                </a:solidFill>
                <a:latin typeface="Arial"/>
                <a:cs typeface="Arial"/>
              </a:rPr>
              <a:t>r</a:t>
            </a:r>
            <a:r>
              <a:rPr sz="675" dirty="0">
                <a:solidFill>
                  <a:srgbClr val="FFFFFF"/>
                </a:solidFill>
                <a:latin typeface="Arial"/>
                <a:cs typeface="Arial"/>
              </a:rPr>
              <a:t>cement</a:t>
            </a:r>
            <a:r>
              <a:rPr sz="675" spc="-3" dirty="0">
                <a:solidFill>
                  <a:srgbClr val="FFFFFF"/>
                </a:solidFill>
                <a:latin typeface="Arial"/>
                <a:cs typeface="Arial"/>
              </a:rPr>
              <a:t> </a:t>
            </a:r>
            <a:r>
              <a:rPr sz="675" dirty="0">
                <a:solidFill>
                  <a:srgbClr val="FFFFFF"/>
                </a:solidFill>
                <a:latin typeface="Arial"/>
                <a:cs typeface="Arial"/>
              </a:rPr>
              <a:t>certification</a:t>
            </a:r>
            <a:endParaRPr sz="675">
              <a:solidFill>
                <a:prstClr val="black"/>
              </a:solidFill>
              <a:latin typeface="Arial"/>
              <a:cs typeface="Arial"/>
            </a:endParaRPr>
          </a:p>
        </p:txBody>
      </p:sp>
      <p:sp>
        <p:nvSpPr>
          <p:cNvPr id="42" name="object 42"/>
          <p:cNvSpPr/>
          <p:nvPr/>
        </p:nvSpPr>
        <p:spPr>
          <a:xfrm>
            <a:off x="6989629" y="2701675"/>
            <a:ext cx="57151" cy="76677"/>
          </a:xfrm>
          <a:custGeom>
            <a:avLst/>
            <a:gdLst/>
            <a:ahLst/>
            <a:cxnLst/>
            <a:rect l="l" t="t" r="r" b="b"/>
            <a:pathLst>
              <a:path w="76200" h="102235">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
        <p:nvSpPr>
          <p:cNvPr id="43" name="object 43"/>
          <p:cNvSpPr/>
          <p:nvPr/>
        </p:nvSpPr>
        <p:spPr>
          <a:xfrm>
            <a:off x="6989629" y="3139824"/>
            <a:ext cx="57151" cy="76677"/>
          </a:xfrm>
          <a:custGeom>
            <a:avLst/>
            <a:gdLst/>
            <a:ahLst/>
            <a:cxnLst/>
            <a:rect l="l" t="t" r="r" b="b"/>
            <a:pathLst>
              <a:path w="76200" h="102235">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
        <p:nvSpPr>
          <p:cNvPr id="44" name="object 44"/>
          <p:cNvSpPr txBox="1"/>
          <p:nvPr/>
        </p:nvSpPr>
        <p:spPr>
          <a:xfrm>
            <a:off x="6947637" y="2464753"/>
            <a:ext cx="778669" cy="126958"/>
          </a:xfrm>
          <a:prstGeom prst="rect">
            <a:avLst/>
          </a:prstGeom>
        </p:spPr>
        <p:txBody>
          <a:bodyPr vert="horz" wrap="square" lIns="0" tIns="0" rIns="0" bIns="0" rtlCol="0">
            <a:spAutoFit/>
          </a:bodyPr>
          <a:lstStyle/>
          <a:p>
            <a:pPr marL="9525" defTabSz="685782"/>
            <a:r>
              <a:rPr sz="825" b="1" spc="-109" dirty="0">
                <a:solidFill>
                  <a:srgbClr val="3E935F"/>
                </a:solidFill>
                <a:latin typeface="Arial"/>
                <a:cs typeface="Arial"/>
              </a:rPr>
              <a:t>CONSIDER</a:t>
            </a:r>
            <a:r>
              <a:rPr sz="825" b="1" spc="-165" dirty="0">
                <a:solidFill>
                  <a:srgbClr val="3E935F"/>
                </a:solidFill>
                <a:latin typeface="Arial"/>
                <a:cs typeface="Arial"/>
              </a:rPr>
              <a:t>A</a:t>
            </a:r>
            <a:r>
              <a:rPr sz="825" b="1" spc="-101" dirty="0">
                <a:solidFill>
                  <a:srgbClr val="3E935F"/>
                </a:solidFill>
                <a:latin typeface="Arial"/>
                <a:cs typeface="Arial"/>
              </a:rPr>
              <a:t>TIONS</a:t>
            </a:r>
            <a:endParaRPr sz="825">
              <a:solidFill>
                <a:prstClr val="black"/>
              </a:solidFill>
              <a:latin typeface="Arial"/>
              <a:cs typeface="Arial"/>
            </a:endParaRPr>
          </a:p>
        </p:txBody>
      </p:sp>
      <p:sp>
        <p:nvSpPr>
          <p:cNvPr id="45" name="object 45"/>
          <p:cNvSpPr/>
          <p:nvPr/>
        </p:nvSpPr>
        <p:spPr>
          <a:xfrm>
            <a:off x="6978289" y="3651280"/>
            <a:ext cx="221456" cy="221456"/>
          </a:xfrm>
          <a:custGeom>
            <a:avLst/>
            <a:gdLst/>
            <a:ahLst/>
            <a:cxnLst/>
            <a:rect l="l" t="t" r="r" b="b"/>
            <a:pathLst>
              <a:path w="295275" h="295275">
                <a:moveTo>
                  <a:pt x="210553" y="256717"/>
                </a:moveTo>
                <a:lnTo>
                  <a:pt x="84493" y="256717"/>
                </a:lnTo>
                <a:lnTo>
                  <a:pt x="103657" y="292531"/>
                </a:lnTo>
                <a:lnTo>
                  <a:pt x="113030" y="295046"/>
                </a:lnTo>
                <a:lnTo>
                  <a:pt x="147523" y="273570"/>
                </a:lnTo>
                <a:lnTo>
                  <a:pt x="201535" y="273570"/>
                </a:lnTo>
                <a:lnTo>
                  <a:pt x="210553" y="256717"/>
                </a:lnTo>
                <a:close/>
              </a:path>
              <a:path w="295275" h="295275">
                <a:moveTo>
                  <a:pt x="201535" y="273570"/>
                </a:moveTo>
                <a:lnTo>
                  <a:pt x="147523" y="273570"/>
                </a:lnTo>
                <a:lnTo>
                  <a:pt x="182016" y="295046"/>
                </a:lnTo>
                <a:lnTo>
                  <a:pt x="191389" y="292531"/>
                </a:lnTo>
                <a:lnTo>
                  <a:pt x="201535" y="273570"/>
                </a:lnTo>
                <a:close/>
              </a:path>
              <a:path w="295275" h="295275">
                <a:moveTo>
                  <a:pt x="43878" y="37033"/>
                </a:moveTo>
                <a:lnTo>
                  <a:pt x="37033" y="43878"/>
                </a:lnTo>
                <a:lnTo>
                  <a:pt x="38328" y="84493"/>
                </a:lnTo>
                <a:lnTo>
                  <a:pt x="2514" y="103657"/>
                </a:lnTo>
                <a:lnTo>
                  <a:pt x="0" y="113030"/>
                </a:lnTo>
                <a:lnTo>
                  <a:pt x="21475" y="147523"/>
                </a:lnTo>
                <a:lnTo>
                  <a:pt x="0" y="182016"/>
                </a:lnTo>
                <a:lnTo>
                  <a:pt x="2514" y="191389"/>
                </a:lnTo>
                <a:lnTo>
                  <a:pt x="38328" y="210553"/>
                </a:lnTo>
                <a:lnTo>
                  <a:pt x="37033" y="251167"/>
                </a:lnTo>
                <a:lnTo>
                  <a:pt x="43878" y="258013"/>
                </a:lnTo>
                <a:lnTo>
                  <a:pt x="84493" y="256717"/>
                </a:lnTo>
                <a:lnTo>
                  <a:pt x="252463" y="256717"/>
                </a:lnTo>
                <a:lnTo>
                  <a:pt x="258013" y="251167"/>
                </a:lnTo>
                <a:lnTo>
                  <a:pt x="256717" y="210553"/>
                </a:lnTo>
                <a:lnTo>
                  <a:pt x="283261" y="196354"/>
                </a:lnTo>
                <a:lnTo>
                  <a:pt x="138036" y="196354"/>
                </a:lnTo>
                <a:lnTo>
                  <a:pt x="89458" y="147764"/>
                </a:lnTo>
                <a:lnTo>
                  <a:pt x="89458" y="143179"/>
                </a:lnTo>
                <a:lnTo>
                  <a:pt x="105359" y="127266"/>
                </a:lnTo>
                <a:lnTo>
                  <a:pt x="170719" y="127266"/>
                </a:lnTo>
                <a:lnTo>
                  <a:pt x="199301" y="98691"/>
                </a:lnTo>
                <a:lnTo>
                  <a:pt x="283261" y="98691"/>
                </a:lnTo>
                <a:lnTo>
                  <a:pt x="256717" y="84493"/>
                </a:lnTo>
                <a:lnTo>
                  <a:pt x="258013" y="43878"/>
                </a:lnTo>
                <a:lnTo>
                  <a:pt x="252463" y="38328"/>
                </a:lnTo>
                <a:lnTo>
                  <a:pt x="84493" y="38328"/>
                </a:lnTo>
                <a:lnTo>
                  <a:pt x="43878" y="37033"/>
                </a:lnTo>
                <a:close/>
              </a:path>
              <a:path w="295275" h="295275">
                <a:moveTo>
                  <a:pt x="252463" y="256717"/>
                </a:moveTo>
                <a:lnTo>
                  <a:pt x="210553" y="256717"/>
                </a:lnTo>
                <a:lnTo>
                  <a:pt x="251167" y="258013"/>
                </a:lnTo>
                <a:lnTo>
                  <a:pt x="252463" y="256717"/>
                </a:lnTo>
                <a:close/>
              </a:path>
              <a:path w="295275" h="295275">
                <a:moveTo>
                  <a:pt x="283261" y="98691"/>
                </a:moveTo>
                <a:lnTo>
                  <a:pt x="203885" y="98691"/>
                </a:lnTo>
                <a:lnTo>
                  <a:pt x="219798" y="114604"/>
                </a:lnTo>
                <a:lnTo>
                  <a:pt x="219798" y="119189"/>
                </a:lnTo>
                <a:lnTo>
                  <a:pt x="142633" y="196354"/>
                </a:lnTo>
                <a:lnTo>
                  <a:pt x="283261" y="196354"/>
                </a:lnTo>
                <a:lnTo>
                  <a:pt x="292544" y="191389"/>
                </a:lnTo>
                <a:lnTo>
                  <a:pt x="295046" y="182016"/>
                </a:lnTo>
                <a:lnTo>
                  <a:pt x="273570" y="147523"/>
                </a:lnTo>
                <a:lnTo>
                  <a:pt x="295046" y="113030"/>
                </a:lnTo>
                <a:lnTo>
                  <a:pt x="292544" y="103657"/>
                </a:lnTo>
                <a:lnTo>
                  <a:pt x="283261" y="98691"/>
                </a:lnTo>
                <a:close/>
              </a:path>
              <a:path w="295275" h="295275">
                <a:moveTo>
                  <a:pt x="170719" y="127266"/>
                </a:moveTo>
                <a:lnTo>
                  <a:pt x="109956" y="127266"/>
                </a:lnTo>
                <a:lnTo>
                  <a:pt x="140106" y="157416"/>
                </a:lnTo>
                <a:lnTo>
                  <a:pt x="140563" y="157416"/>
                </a:lnTo>
                <a:lnTo>
                  <a:pt x="170719" y="127266"/>
                </a:lnTo>
                <a:close/>
              </a:path>
              <a:path w="295275" h="295275">
                <a:moveTo>
                  <a:pt x="113030" y="0"/>
                </a:moveTo>
                <a:lnTo>
                  <a:pt x="103657" y="2514"/>
                </a:lnTo>
                <a:lnTo>
                  <a:pt x="84493" y="38328"/>
                </a:lnTo>
                <a:lnTo>
                  <a:pt x="210553" y="38328"/>
                </a:lnTo>
                <a:lnTo>
                  <a:pt x="201541" y="21475"/>
                </a:lnTo>
                <a:lnTo>
                  <a:pt x="147523" y="21475"/>
                </a:lnTo>
                <a:lnTo>
                  <a:pt x="113030" y="0"/>
                </a:lnTo>
                <a:close/>
              </a:path>
              <a:path w="295275" h="295275">
                <a:moveTo>
                  <a:pt x="251167" y="37033"/>
                </a:moveTo>
                <a:lnTo>
                  <a:pt x="210553" y="38328"/>
                </a:lnTo>
                <a:lnTo>
                  <a:pt x="252463" y="38328"/>
                </a:lnTo>
                <a:lnTo>
                  <a:pt x="251167" y="37033"/>
                </a:lnTo>
                <a:close/>
              </a:path>
              <a:path w="295275" h="295275">
                <a:moveTo>
                  <a:pt x="182016" y="0"/>
                </a:moveTo>
                <a:lnTo>
                  <a:pt x="147523" y="21475"/>
                </a:lnTo>
                <a:lnTo>
                  <a:pt x="201541" y="21475"/>
                </a:lnTo>
                <a:lnTo>
                  <a:pt x="191401" y="2514"/>
                </a:lnTo>
                <a:lnTo>
                  <a:pt x="182016" y="0"/>
                </a:lnTo>
                <a:close/>
              </a:path>
            </a:pathLst>
          </a:custGeom>
          <a:solidFill>
            <a:srgbClr val="79AF68"/>
          </a:solidFill>
        </p:spPr>
        <p:txBody>
          <a:bodyPr wrap="square" lIns="0" tIns="0" rIns="0" bIns="0" rtlCol="0"/>
          <a:lstStyle/>
          <a:p>
            <a:pPr defTabSz="685782"/>
            <a:endParaRPr sz="1350">
              <a:solidFill>
                <a:prstClr val="black"/>
              </a:solidFill>
              <a:latin typeface="Calibri"/>
            </a:endParaRPr>
          </a:p>
        </p:txBody>
      </p:sp>
      <p:sp>
        <p:nvSpPr>
          <p:cNvPr id="46" name="object 46"/>
          <p:cNvSpPr txBox="1"/>
          <p:nvPr/>
        </p:nvSpPr>
        <p:spPr>
          <a:xfrm>
            <a:off x="7059569" y="3664944"/>
            <a:ext cx="743901" cy="810478"/>
          </a:xfrm>
          <a:prstGeom prst="rect">
            <a:avLst/>
          </a:prstGeom>
        </p:spPr>
        <p:txBody>
          <a:bodyPr vert="horz" wrap="square" lIns="0" tIns="0" rIns="0" bIns="0" rtlCol="0">
            <a:spAutoFit/>
          </a:bodyPr>
          <a:lstStyle/>
          <a:p>
            <a:pPr marL="190971" marR="3810" defTabSz="685782">
              <a:lnSpc>
                <a:spcPts val="750"/>
              </a:lnSpc>
            </a:pPr>
            <a:r>
              <a:rPr sz="675" b="1" spc="-34" dirty="0">
                <a:solidFill>
                  <a:srgbClr val="636466"/>
                </a:solidFill>
                <a:latin typeface="Arial"/>
                <a:cs typeface="Arial"/>
              </a:rPr>
              <a:t>I</a:t>
            </a:r>
            <a:r>
              <a:rPr sz="675" b="1" spc="-22" dirty="0">
                <a:solidFill>
                  <a:srgbClr val="636466"/>
                </a:solidFill>
                <a:latin typeface="Arial"/>
                <a:cs typeface="Arial"/>
              </a:rPr>
              <a:t>f</a:t>
            </a:r>
            <a:r>
              <a:rPr sz="675" b="1" spc="-56" dirty="0">
                <a:solidFill>
                  <a:srgbClr val="636466"/>
                </a:solidFill>
                <a:latin typeface="Arial"/>
                <a:cs typeface="Arial"/>
              </a:rPr>
              <a:t> </a:t>
            </a:r>
            <a:r>
              <a:rPr sz="675" b="1" spc="-83" dirty="0">
                <a:solidFill>
                  <a:srgbClr val="636466"/>
                </a:solidFill>
                <a:latin typeface="Arial"/>
                <a:cs typeface="Arial"/>
              </a:rPr>
              <a:t>appro</a:t>
            </a:r>
            <a:r>
              <a:rPr sz="675" b="1" spc="-79" dirty="0">
                <a:solidFill>
                  <a:srgbClr val="636466"/>
                </a:solidFill>
                <a:latin typeface="Arial"/>
                <a:cs typeface="Arial"/>
              </a:rPr>
              <a:t>ved,</a:t>
            </a:r>
            <a:r>
              <a:rPr sz="675" b="1" spc="-48" dirty="0">
                <a:solidFill>
                  <a:srgbClr val="636466"/>
                </a:solidFill>
                <a:latin typeface="Arial"/>
                <a:cs typeface="Arial"/>
              </a:rPr>
              <a:t> </a:t>
            </a:r>
            <a:r>
              <a:rPr sz="675" b="1" spc="-72" dirty="0">
                <a:solidFill>
                  <a:srgbClr val="636466"/>
                </a:solidFill>
                <a:latin typeface="Arial"/>
                <a:cs typeface="Arial"/>
              </a:rPr>
              <a:t>benefi</a:t>
            </a:r>
            <a:r>
              <a:rPr sz="675" b="1" spc="-37" dirty="0">
                <a:solidFill>
                  <a:srgbClr val="636466"/>
                </a:solidFill>
                <a:latin typeface="Arial"/>
                <a:cs typeface="Arial"/>
              </a:rPr>
              <a:t>t</a:t>
            </a:r>
            <a:r>
              <a:rPr sz="675" b="1" spc="-56" dirty="0">
                <a:solidFill>
                  <a:srgbClr val="636466"/>
                </a:solidFill>
                <a:latin typeface="Arial"/>
                <a:cs typeface="Arial"/>
              </a:rPr>
              <a:t> </a:t>
            </a:r>
            <a:r>
              <a:rPr sz="675" b="1" spc="-83" dirty="0">
                <a:solidFill>
                  <a:srgbClr val="636466"/>
                </a:solidFill>
                <a:latin typeface="Arial"/>
                <a:cs typeface="Arial"/>
              </a:rPr>
              <a:t>pr</a:t>
            </a:r>
            <a:r>
              <a:rPr sz="675" b="1" spc="-86" dirty="0">
                <a:solidFill>
                  <a:srgbClr val="636466"/>
                </a:solidFill>
                <a:latin typeface="Arial"/>
                <a:cs typeface="Arial"/>
              </a:rPr>
              <a:t>o</a:t>
            </a:r>
            <a:r>
              <a:rPr sz="675" b="1" spc="-83" dirty="0">
                <a:solidFill>
                  <a:srgbClr val="636466"/>
                </a:solidFill>
                <a:latin typeface="Arial"/>
                <a:cs typeface="Arial"/>
              </a:rPr>
              <a:t>vides:</a:t>
            </a:r>
            <a:endParaRPr sz="675">
              <a:solidFill>
                <a:prstClr val="black"/>
              </a:solidFill>
              <a:latin typeface="Arial"/>
              <a:cs typeface="Arial"/>
            </a:endParaRPr>
          </a:p>
          <a:p>
            <a:pPr marL="9525" marR="55243" defTabSz="685782">
              <a:spcBef>
                <a:spcPts val="428"/>
              </a:spcBef>
              <a:buClr>
                <a:srgbClr val="636466"/>
              </a:buClr>
              <a:buFont typeface="Arial"/>
              <a:buAutoNum type="arabicPeriod"/>
              <a:tabLst>
                <a:tab pos="90485" algn="l"/>
              </a:tabLst>
            </a:pPr>
            <a:r>
              <a:rPr sz="600" spc="-3" dirty="0">
                <a:solidFill>
                  <a:srgbClr val="636466"/>
                </a:solidFill>
                <a:latin typeface="Arial"/>
                <a:cs typeface="Arial"/>
              </a:rPr>
              <a:t>U</a:t>
            </a:r>
            <a:r>
              <a:rPr sz="600" spc="3" dirty="0">
                <a:solidFill>
                  <a:srgbClr val="636466"/>
                </a:solidFill>
                <a:latin typeface="Arial"/>
                <a:cs typeface="Arial"/>
              </a:rPr>
              <a:t>p</a:t>
            </a:r>
            <a:r>
              <a:rPr sz="600" spc="-22" dirty="0">
                <a:solidFill>
                  <a:srgbClr val="636466"/>
                </a:solidFill>
                <a:latin typeface="Arial"/>
                <a:cs typeface="Arial"/>
              </a:rPr>
              <a:t> </a:t>
            </a:r>
            <a:r>
              <a:rPr sz="600" spc="-3" dirty="0">
                <a:solidFill>
                  <a:srgbClr val="636466"/>
                </a:solidFill>
                <a:latin typeface="Arial"/>
                <a:cs typeface="Arial"/>
              </a:rPr>
              <a:t>t</a:t>
            </a:r>
            <a:r>
              <a:rPr sz="600" spc="19" dirty="0">
                <a:solidFill>
                  <a:srgbClr val="636466"/>
                </a:solidFill>
                <a:latin typeface="Arial"/>
                <a:cs typeface="Arial"/>
              </a:rPr>
              <a:t>o</a:t>
            </a:r>
            <a:r>
              <a:rPr sz="600" spc="-22" dirty="0">
                <a:solidFill>
                  <a:srgbClr val="636466"/>
                </a:solidFill>
                <a:latin typeface="Arial"/>
                <a:cs typeface="Arial"/>
              </a:rPr>
              <a:t> </a:t>
            </a:r>
            <a:r>
              <a:rPr sz="600" spc="-8" dirty="0">
                <a:solidFill>
                  <a:srgbClr val="636466"/>
                </a:solidFill>
                <a:latin typeface="Arial"/>
                <a:cs typeface="Arial"/>
              </a:rPr>
              <a:t>fou</a:t>
            </a:r>
            <a:r>
              <a:rPr sz="600" spc="3" dirty="0">
                <a:solidFill>
                  <a:srgbClr val="636466"/>
                </a:solidFill>
                <a:latin typeface="Arial"/>
                <a:cs typeface="Arial"/>
              </a:rPr>
              <a:t>r</a:t>
            </a:r>
            <a:r>
              <a:rPr sz="600" spc="-22" dirty="0">
                <a:solidFill>
                  <a:srgbClr val="636466"/>
                </a:solidFill>
                <a:latin typeface="Arial"/>
                <a:cs typeface="Arial"/>
              </a:rPr>
              <a:t> </a:t>
            </a:r>
            <a:r>
              <a:rPr sz="600" spc="-19" dirty="0">
                <a:solidFill>
                  <a:srgbClr val="636466"/>
                </a:solidFill>
                <a:latin typeface="Arial"/>
                <a:cs typeface="Arial"/>
              </a:rPr>
              <a:t>years</a:t>
            </a:r>
            <a:r>
              <a:rPr sz="600" spc="-15" dirty="0">
                <a:solidFill>
                  <a:srgbClr val="636466"/>
                </a:solidFill>
                <a:latin typeface="Arial"/>
                <a:cs typeface="Arial"/>
              </a:rPr>
              <a:t> </a:t>
            </a:r>
            <a:r>
              <a:rPr sz="600" dirty="0">
                <a:solidFill>
                  <a:srgbClr val="636466"/>
                </a:solidFill>
                <a:latin typeface="Arial"/>
                <a:cs typeface="Arial"/>
              </a:rPr>
              <a:t>o</a:t>
            </a:r>
            <a:r>
              <a:rPr sz="600" spc="3" dirty="0">
                <a:solidFill>
                  <a:srgbClr val="636466"/>
                </a:solidFill>
                <a:latin typeface="Arial"/>
                <a:cs typeface="Arial"/>
              </a:rPr>
              <a:t>f</a:t>
            </a:r>
            <a:r>
              <a:rPr sz="600" spc="-22" dirty="0">
                <a:solidFill>
                  <a:srgbClr val="636466"/>
                </a:solidFill>
                <a:latin typeface="Arial"/>
                <a:cs typeface="Arial"/>
              </a:rPr>
              <a:t> </a:t>
            </a:r>
            <a:r>
              <a:rPr sz="600" spc="-11" dirty="0">
                <a:solidFill>
                  <a:srgbClr val="636466"/>
                </a:solidFill>
                <a:latin typeface="Arial"/>
                <a:cs typeface="Arial"/>
              </a:rPr>
              <a:t>temporary nonimmigran</a:t>
            </a:r>
            <a:r>
              <a:rPr sz="600" dirty="0">
                <a:solidFill>
                  <a:srgbClr val="636466"/>
                </a:solidFill>
                <a:latin typeface="Arial"/>
                <a:cs typeface="Arial"/>
              </a:rPr>
              <a:t>t</a:t>
            </a:r>
            <a:r>
              <a:rPr sz="600" spc="-22" dirty="0">
                <a:solidFill>
                  <a:srgbClr val="636466"/>
                </a:solidFill>
                <a:latin typeface="Arial"/>
                <a:cs typeface="Arial"/>
              </a:rPr>
              <a:t> </a:t>
            </a:r>
            <a:r>
              <a:rPr sz="600" spc="-8" dirty="0">
                <a:solidFill>
                  <a:srgbClr val="636466"/>
                </a:solidFill>
                <a:latin typeface="Arial"/>
                <a:cs typeface="Arial"/>
              </a:rPr>
              <a:t>status</a:t>
            </a:r>
            <a:endParaRPr sz="600">
              <a:solidFill>
                <a:prstClr val="black"/>
              </a:solidFill>
              <a:latin typeface="Arial"/>
              <a:cs typeface="Arial"/>
            </a:endParaRPr>
          </a:p>
          <a:p>
            <a:pPr marL="90009" indent="-80484" defTabSz="685782">
              <a:buClr>
                <a:srgbClr val="636466"/>
              </a:buClr>
              <a:buFont typeface="Arial"/>
              <a:buAutoNum type="arabicPeriod"/>
              <a:tabLst>
                <a:tab pos="90485" algn="l"/>
              </a:tabLst>
            </a:pPr>
            <a:r>
              <a:rPr sz="600" spc="-61" dirty="0">
                <a:solidFill>
                  <a:srgbClr val="636466"/>
                </a:solidFill>
                <a:latin typeface="Arial"/>
                <a:cs typeface="Arial"/>
              </a:rPr>
              <a:t>W</a:t>
            </a:r>
            <a:r>
              <a:rPr sz="600" spc="-8" dirty="0">
                <a:solidFill>
                  <a:srgbClr val="636466"/>
                </a:solidFill>
                <a:latin typeface="Arial"/>
                <a:cs typeface="Arial"/>
              </a:rPr>
              <a:t>or</a:t>
            </a:r>
            <a:r>
              <a:rPr sz="600" spc="3" dirty="0">
                <a:solidFill>
                  <a:srgbClr val="636466"/>
                </a:solidFill>
                <a:latin typeface="Arial"/>
                <a:cs typeface="Arial"/>
              </a:rPr>
              <a:t>k</a:t>
            </a:r>
            <a:r>
              <a:rPr sz="600" spc="-22" dirty="0">
                <a:solidFill>
                  <a:srgbClr val="636466"/>
                </a:solidFill>
                <a:latin typeface="Arial"/>
                <a:cs typeface="Arial"/>
              </a:rPr>
              <a:t> </a:t>
            </a:r>
            <a:r>
              <a:rPr sz="600" spc="-11" dirty="0">
                <a:solidFill>
                  <a:srgbClr val="636466"/>
                </a:solidFill>
                <a:latin typeface="Arial"/>
                <a:cs typeface="Arial"/>
              </a:rPr>
              <a:t>authorization</a:t>
            </a:r>
            <a:endParaRPr sz="600">
              <a:solidFill>
                <a:prstClr val="black"/>
              </a:solidFill>
              <a:latin typeface="Arial"/>
              <a:cs typeface="Arial"/>
            </a:endParaRPr>
          </a:p>
          <a:p>
            <a:pPr marL="9525" marR="56672" defTabSz="685782">
              <a:buClr>
                <a:srgbClr val="636466"/>
              </a:buClr>
              <a:buFont typeface="Arial"/>
              <a:buAutoNum type="arabicPeriod"/>
              <a:tabLst>
                <a:tab pos="90485" algn="l"/>
              </a:tabLst>
            </a:pPr>
            <a:r>
              <a:rPr sz="600" spc="-8" dirty="0">
                <a:solidFill>
                  <a:srgbClr val="636466"/>
                </a:solidFill>
                <a:latin typeface="Arial"/>
                <a:cs typeface="Arial"/>
              </a:rPr>
              <a:t>Abilit</a:t>
            </a:r>
            <a:r>
              <a:rPr sz="600" spc="3" dirty="0">
                <a:solidFill>
                  <a:srgbClr val="636466"/>
                </a:solidFill>
                <a:latin typeface="Arial"/>
                <a:cs typeface="Arial"/>
              </a:rPr>
              <a:t>y</a:t>
            </a:r>
            <a:r>
              <a:rPr sz="600" spc="-22" dirty="0">
                <a:solidFill>
                  <a:srgbClr val="636466"/>
                </a:solidFill>
                <a:latin typeface="Arial"/>
                <a:cs typeface="Arial"/>
              </a:rPr>
              <a:t> </a:t>
            </a:r>
            <a:r>
              <a:rPr sz="600" spc="-3" dirty="0">
                <a:solidFill>
                  <a:srgbClr val="636466"/>
                </a:solidFill>
                <a:latin typeface="Arial"/>
                <a:cs typeface="Arial"/>
              </a:rPr>
              <a:t>t</a:t>
            </a:r>
            <a:r>
              <a:rPr sz="600" spc="19" dirty="0">
                <a:solidFill>
                  <a:srgbClr val="636466"/>
                </a:solidFill>
                <a:latin typeface="Arial"/>
                <a:cs typeface="Arial"/>
              </a:rPr>
              <a:t>o</a:t>
            </a:r>
            <a:r>
              <a:rPr sz="600" spc="-22" dirty="0">
                <a:solidFill>
                  <a:srgbClr val="636466"/>
                </a:solidFill>
                <a:latin typeface="Arial"/>
                <a:cs typeface="Arial"/>
              </a:rPr>
              <a:t> </a:t>
            </a:r>
            <a:r>
              <a:rPr sz="600" spc="-8" dirty="0">
                <a:solidFill>
                  <a:srgbClr val="636466"/>
                </a:solidFill>
                <a:latin typeface="Arial"/>
                <a:cs typeface="Arial"/>
              </a:rPr>
              <a:t>appl</a:t>
            </a:r>
            <a:r>
              <a:rPr sz="600" spc="3" dirty="0">
                <a:solidFill>
                  <a:srgbClr val="636466"/>
                </a:solidFill>
                <a:latin typeface="Arial"/>
                <a:cs typeface="Arial"/>
              </a:rPr>
              <a:t>y</a:t>
            </a:r>
            <a:r>
              <a:rPr sz="600" spc="-22" dirty="0">
                <a:solidFill>
                  <a:srgbClr val="636466"/>
                </a:solidFill>
                <a:latin typeface="Arial"/>
                <a:cs typeface="Arial"/>
              </a:rPr>
              <a:t> </a:t>
            </a:r>
            <a:r>
              <a:rPr sz="600" spc="-8" dirty="0">
                <a:solidFill>
                  <a:srgbClr val="636466"/>
                </a:solidFill>
                <a:latin typeface="Arial"/>
                <a:cs typeface="Arial"/>
              </a:rPr>
              <a:t>for </a:t>
            </a:r>
            <a:r>
              <a:rPr sz="600" spc="-11" dirty="0">
                <a:solidFill>
                  <a:srgbClr val="636466"/>
                </a:solidFill>
                <a:latin typeface="Arial"/>
                <a:cs typeface="Arial"/>
              </a:rPr>
              <a:t>permanen</a:t>
            </a:r>
            <a:r>
              <a:rPr sz="600" dirty="0">
                <a:solidFill>
                  <a:srgbClr val="636466"/>
                </a:solidFill>
                <a:latin typeface="Arial"/>
                <a:cs typeface="Arial"/>
              </a:rPr>
              <a:t>t</a:t>
            </a:r>
            <a:r>
              <a:rPr sz="600" spc="-22" dirty="0">
                <a:solidFill>
                  <a:srgbClr val="636466"/>
                </a:solidFill>
                <a:latin typeface="Arial"/>
                <a:cs typeface="Arial"/>
              </a:rPr>
              <a:t> </a:t>
            </a:r>
            <a:r>
              <a:rPr sz="600" spc="-8" dirty="0">
                <a:solidFill>
                  <a:srgbClr val="636466"/>
                </a:solidFill>
                <a:latin typeface="Arial"/>
                <a:cs typeface="Arial"/>
              </a:rPr>
              <a:t>status</a:t>
            </a:r>
            <a:endParaRPr sz="600">
              <a:solidFill>
                <a:prstClr val="black"/>
              </a:solidFill>
              <a:latin typeface="Arial"/>
              <a:cs typeface="Arial"/>
            </a:endParaRPr>
          </a:p>
        </p:txBody>
      </p:sp>
      <p:sp>
        <p:nvSpPr>
          <p:cNvPr id="47" name="object 47"/>
          <p:cNvSpPr/>
          <p:nvPr/>
        </p:nvSpPr>
        <p:spPr>
          <a:xfrm>
            <a:off x="5400580" y="1152646"/>
            <a:ext cx="1046321" cy="765810"/>
          </a:xfrm>
          <a:custGeom>
            <a:avLst/>
            <a:gdLst/>
            <a:ahLst/>
            <a:cxnLst/>
            <a:rect l="l" t="t" r="r" b="b"/>
            <a:pathLst>
              <a:path w="1395095" h="1021080">
                <a:moveTo>
                  <a:pt x="1201927" y="0"/>
                </a:moveTo>
                <a:lnTo>
                  <a:pt x="192557" y="0"/>
                </a:lnTo>
                <a:lnTo>
                  <a:pt x="176764" y="638"/>
                </a:lnTo>
                <a:lnTo>
                  <a:pt x="131693" y="9816"/>
                </a:lnTo>
                <a:lnTo>
                  <a:pt x="91124" y="28848"/>
                </a:lnTo>
                <a:lnTo>
                  <a:pt x="56397" y="56397"/>
                </a:lnTo>
                <a:lnTo>
                  <a:pt x="28848" y="91124"/>
                </a:lnTo>
                <a:lnTo>
                  <a:pt x="9816" y="131693"/>
                </a:lnTo>
                <a:lnTo>
                  <a:pt x="638" y="176764"/>
                </a:lnTo>
                <a:lnTo>
                  <a:pt x="0" y="192557"/>
                </a:lnTo>
                <a:lnTo>
                  <a:pt x="0" y="1020762"/>
                </a:lnTo>
                <a:lnTo>
                  <a:pt x="1201927" y="1020762"/>
                </a:lnTo>
                <a:lnTo>
                  <a:pt x="1217721" y="1020124"/>
                </a:lnTo>
                <a:lnTo>
                  <a:pt x="1262792" y="1010946"/>
                </a:lnTo>
                <a:lnTo>
                  <a:pt x="1303360" y="991913"/>
                </a:lnTo>
                <a:lnTo>
                  <a:pt x="1338087" y="964364"/>
                </a:lnTo>
                <a:lnTo>
                  <a:pt x="1365636" y="929637"/>
                </a:lnTo>
                <a:lnTo>
                  <a:pt x="1384669" y="889069"/>
                </a:lnTo>
                <a:lnTo>
                  <a:pt x="1393847" y="843998"/>
                </a:lnTo>
                <a:lnTo>
                  <a:pt x="1394485" y="828205"/>
                </a:lnTo>
                <a:lnTo>
                  <a:pt x="1394485" y="192557"/>
                </a:lnTo>
                <a:lnTo>
                  <a:pt x="1388889" y="146282"/>
                </a:lnTo>
                <a:lnTo>
                  <a:pt x="1372993" y="104064"/>
                </a:lnTo>
                <a:lnTo>
                  <a:pt x="1348134" y="67241"/>
                </a:lnTo>
                <a:lnTo>
                  <a:pt x="1315651" y="37151"/>
                </a:lnTo>
                <a:lnTo>
                  <a:pt x="1276881" y="15131"/>
                </a:lnTo>
                <a:lnTo>
                  <a:pt x="1233162" y="2520"/>
                </a:lnTo>
                <a:lnTo>
                  <a:pt x="1201927" y="0"/>
                </a:lnTo>
                <a:close/>
              </a:path>
            </a:pathLst>
          </a:custGeom>
          <a:solidFill>
            <a:srgbClr val="00A79D"/>
          </a:solidFill>
        </p:spPr>
        <p:txBody>
          <a:bodyPr wrap="square" lIns="0" tIns="0" rIns="0" bIns="0" rtlCol="0"/>
          <a:lstStyle/>
          <a:p>
            <a:pPr defTabSz="685782"/>
            <a:endParaRPr sz="1350">
              <a:solidFill>
                <a:prstClr val="black"/>
              </a:solidFill>
              <a:latin typeface="Calibri"/>
            </a:endParaRPr>
          </a:p>
        </p:txBody>
      </p:sp>
      <p:sp>
        <p:nvSpPr>
          <p:cNvPr id="48" name="object 48"/>
          <p:cNvSpPr/>
          <p:nvPr/>
        </p:nvSpPr>
        <p:spPr>
          <a:xfrm>
            <a:off x="5478144" y="1248872"/>
            <a:ext cx="57151" cy="76677"/>
          </a:xfrm>
          <a:custGeom>
            <a:avLst/>
            <a:gdLst/>
            <a:ahLst/>
            <a:cxnLst/>
            <a:rect l="l" t="t" r="r" b="b"/>
            <a:pathLst>
              <a:path w="76200" h="102234">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
        <p:nvSpPr>
          <p:cNvPr id="49" name="object 49"/>
          <p:cNvSpPr txBox="1"/>
          <p:nvPr/>
        </p:nvSpPr>
        <p:spPr>
          <a:xfrm>
            <a:off x="5512984" y="1016499"/>
            <a:ext cx="852012" cy="839974"/>
          </a:xfrm>
          <a:prstGeom prst="rect">
            <a:avLst/>
          </a:prstGeom>
        </p:spPr>
        <p:txBody>
          <a:bodyPr vert="horz" wrap="square" lIns="0" tIns="0" rIns="0" bIns="0" rtlCol="0">
            <a:spAutoFit/>
          </a:bodyPr>
          <a:lstStyle/>
          <a:p>
            <a:pPr marL="9525" defTabSz="685782"/>
            <a:r>
              <a:rPr sz="825" b="1" spc="-109" dirty="0">
                <a:solidFill>
                  <a:srgbClr val="008C86"/>
                </a:solidFill>
                <a:latin typeface="Arial"/>
                <a:cs typeface="Arial"/>
              </a:rPr>
              <a:t>CONSIDER</a:t>
            </a:r>
            <a:r>
              <a:rPr sz="825" b="1" spc="-165" dirty="0">
                <a:solidFill>
                  <a:srgbClr val="008C86"/>
                </a:solidFill>
                <a:latin typeface="Arial"/>
                <a:cs typeface="Arial"/>
              </a:rPr>
              <a:t>A</a:t>
            </a:r>
            <a:r>
              <a:rPr sz="825" b="1" spc="-101" dirty="0">
                <a:solidFill>
                  <a:srgbClr val="008C86"/>
                </a:solidFill>
                <a:latin typeface="Arial"/>
                <a:cs typeface="Arial"/>
              </a:rPr>
              <a:t>TIONS</a:t>
            </a:r>
            <a:endParaRPr sz="825">
              <a:solidFill>
                <a:prstClr val="black"/>
              </a:solidFill>
              <a:latin typeface="Arial"/>
              <a:cs typeface="Arial"/>
            </a:endParaRPr>
          </a:p>
          <a:p>
            <a:pPr marL="68578" marR="3810" defTabSz="685782">
              <a:spcBef>
                <a:spcPts val="727"/>
              </a:spcBef>
            </a:pPr>
            <a:r>
              <a:rPr sz="675" spc="-3" dirty="0">
                <a:solidFill>
                  <a:srgbClr val="FFFFFF"/>
                </a:solidFill>
                <a:latin typeface="Arial"/>
                <a:cs typeface="Arial"/>
              </a:rPr>
              <a:t>Perpetrato</a:t>
            </a:r>
            <a:r>
              <a:rPr sz="675" dirty="0">
                <a:solidFill>
                  <a:srgbClr val="FFFFFF"/>
                </a:solidFill>
                <a:latin typeface="Arial"/>
                <a:cs typeface="Arial"/>
              </a:rPr>
              <a:t>r</a:t>
            </a:r>
            <a:r>
              <a:rPr sz="675" spc="-8" dirty="0">
                <a:solidFill>
                  <a:srgbClr val="FFFFFF"/>
                </a:solidFill>
                <a:latin typeface="Arial"/>
                <a:cs typeface="Arial"/>
              </a:rPr>
              <a:t> </a:t>
            </a:r>
            <a:r>
              <a:rPr sz="675" spc="3" dirty="0">
                <a:solidFill>
                  <a:srgbClr val="FFFFFF"/>
                </a:solidFill>
                <a:latin typeface="Arial"/>
                <a:cs typeface="Arial"/>
              </a:rPr>
              <a:t>must</a:t>
            </a:r>
            <a:r>
              <a:rPr sz="675" spc="-8" dirty="0">
                <a:solidFill>
                  <a:srgbClr val="FFFFFF"/>
                </a:solidFill>
                <a:latin typeface="Arial"/>
                <a:cs typeface="Arial"/>
              </a:rPr>
              <a:t> </a:t>
            </a:r>
            <a:r>
              <a:rPr sz="675" dirty="0">
                <a:solidFill>
                  <a:srgbClr val="FFFFFF"/>
                </a:solidFill>
                <a:latin typeface="Arial"/>
                <a:cs typeface="Arial"/>
              </a:rPr>
              <a:t>be</a:t>
            </a:r>
            <a:r>
              <a:rPr sz="675" spc="-3" dirty="0">
                <a:solidFill>
                  <a:srgbClr val="FFFFFF"/>
                </a:solidFill>
                <a:latin typeface="Arial"/>
                <a:cs typeface="Arial"/>
              </a:rPr>
              <a:t> </a:t>
            </a:r>
            <a:r>
              <a:rPr sz="675" spc="-15" dirty="0">
                <a:solidFill>
                  <a:srgbClr val="FFFFFF"/>
                </a:solidFill>
                <a:latin typeface="Arial"/>
                <a:cs typeface="Arial"/>
              </a:rPr>
              <a:t>U</a:t>
            </a:r>
            <a:r>
              <a:rPr sz="675" spc="-11" dirty="0">
                <a:solidFill>
                  <a:srgbClr val="FFFFFF"/>
                </a:solidFill>
                <a:latin typeface="Arial"/>
                <a:cs typeface="Arial"/>
              </a:rPr>
              <a:t>S</a:t>
            </a:r>
            <a:r>
              <a:rPr sz="675" spc="-8" dirty="0">
                <a:solidFill>
                  <a:srgbClr val="FFFFFF"/>
                </a:solidFill>
                <a:latin typeface="Arial"/>
                <a:cs typeface="Arial"/>
              </a:rPr>
              <a:t> </a:t>
            </a:r>
            <a:r>
              <a:rPr sz="675" spc="-3" dirty="0">
                <a:solidFill>
                  <a:srgbClr val="FFFFFF"/>
                </a:solidFill>
                <a:latin typeface="Arial"/>
                <a:cs typeface="Arial"/>
              </a:rPr>
              <a:t>citize</a:t>
            </a:r>
            <a:r>
              <a:rPr sz="675" spc="3" dirty="0">
                <a:solidFill>
                  <a:srgbClr val="FFFFFF"/>
                </a:solidFill>
                <a:latin typeface="Arial"/>
                <a:cs typeface="Arial"/>
              </a:rPr>
              <a:t>n</a:t>
            </a:r>
            <a:r>
              <a:rPr sz="675" spc="-8" dirty="0">
                <a:solidFill>
                  <a:srgbClr val="FFFFFF"/>
                </a:solidFill>
                <a:latin typeface="Arial"/>
                <a:cs typeface="Arial"/>
              </a:rPr>
              <a:t> </a:t>
            </a:r>
            <a:r>
              <a:rPr sz="675" spc="3" dirty="0">
                <a:solidFill>
                  <a:srgbClr val="FFFFFF"/>
                </a:solidFill>
                <a:latin typeface="Arial"/>
                <a:cs typeface="Arial"/>
              </a:rPr>
              <a:t>or</a:t>
            </a:r>
            <a:r>
              <a:rPr sz="675" spc="-8" dirty="0">
                <a:solidFill>
                  <a:srgbClr val="FFFFFF"/>
                </a:solidFill>
                <a:latin typeface="Arial"/>
                <a:cs typeface="Arial"/>
              </a:rPr>
              <a:t> </a:t>
            </a:r>
            <a:r>
              <a:rPr sz="675" spc="-3" dirty="0">
                <a:solidFill>
                  <a:srgbClr val="FFFFFF"/>
                </a:solidFill>
                <a:latin typeface="Arial"/>
                <a:cs typeface="Arial"/>
              </a:rPr>
              <a:t>Lawful </a:t>
            </a:r>
            <a:r>
              <a:rPr sz="675" spc="-11" dirty="0">
                <a:solidFill>
                  <a:srgbClr val="FFFFFF"/>
                </a:solidFill>
                <a:latin typeface="Arial"/>
                <a:cs typeface="Arial"/>
              </a:rPr>
              <a:t>Permanen</a:t>
            </a:r>
            <a:r>
              <a:rPr sz="675" spc="-3" dirty="0">
                <a:solidFill>
                  <a:srgbClr val="FFFFFF"/>
                </a:solidFill>
                <a:latin typeface="Arial"/>
                <a:cs typeface="Arial"/>
              </a:rPr>
              <a:t>t</a:t>
            </a:r>
            <a:r>
              <a:rPr sz="675" spc="-8" dirty="0">
                <a:solidFill>
                  <a:srgbClr val="FFFFFF"/>
                </a:solidFill>
                <a:latin typeface="Arial"/>
                <a:cs typeface="Arial"/>
              </a:rPr>
              <a:t> Resident </a:t>
            </a:r>
            <a:r>
              <a:rPr sz="675" spc="-3" dirty="0">
                <a:solidFill>
                  <a:srgbClr val="FFFFFF"/>
                </a:solidFill>
                <a:latin typeface="Arial"/>
                <a:cs typeface="Arial"/>
              </a:rPr>
              <a:t>spous</a:t>
            </a:r>
            <a:r>
              <a:rPr sz="675" spc="3" dirty="0">
                <a:solidFill>
                  <a:srgbClr val="FFFFFF"/>
                </a:solidFill>
                <a:latin typeface="Arial"/>
                <a:cs typeface="Arial"/>
              </a:rPr>
              <a:t>e</a:t>
            </a:r>
            <a:r>
              <a:rPr sz="675" spc="-8" dirty="0">
                <a:solidFill>
                  <a:srgbClr val="FFFFFF"/>
                </a:solidFill>
                <a:latin typeface="Arial"/>
                <a:cs typeface="Arial"/>
              </a:rPr>
              <a:t> </a:t>
            </a:r>
            <a:r>
              <a:rPr sz="675" spc="3" dirty="0">
                <a:solidFill>
                  <a:srgbClr val="FFFFFF"/>
                </a:solidFill>
                <a:latin typeface="Arial"/>
                <a:cs typeface="Arial"/>
              </a:rPr>
              <a:t>or</a:t>
            </a:r>
            <a:r>
              <a:rPr sz="675" spc="-8" dirty="0">
                <a:solidFill>
                  <a:srgbClr val="FFFFFF"/>
                </a:solidFill>
                <a:latin typeface="Arial"/>
                <a:cs typeface="Arial"/>
              </a:rPr>
              <a:t> </a:t>
            </a:r>
            <a:r>
              <a:rPr sz="675" dirty="0">
                <a:solidFill>
                  <a:srgbClr val="FFFFFF"/>
                </a:solidFill>
                <a:latin typeface="Arial"/>
                <a:cs typeface="Arial"/>
              </a:rPr>
              <a:t>pa</a:t>
            </a:r>
            <a:r>
              <a:rPr sz="675" spc="-15" dirty="0">
                <a:solidFill>
                  <a:srgbClr val="FFFFFF"/>
                </a:solidFill>
                <a:latin typeface="Arial"/>
                <a:cs typeface="Arial"/>
              </a:rPr>
              <a:t>r</a:t>
            </a:r>
            <a:r>
              <a:rPr sz="675" dirty="0">
                <a:solidFill>
                  <a:srgbClr val="FFFFFF"/>
                </a:solidFill>
                <a:latin typeface="Arial"/>
                <a:cs typeface="Arial"/>
              </a:rPr>
              <a:t>ent</a:t>
            </a:r>
            <a:r>
              <a:rPr sz="675" spc="-8" dirty="0">
                <a:solidFill>
                  <a:srgbClr val="FFFFFF"/>
                </a:solidFill>
                <a:latin typeface="Arial"/>
                <a:cs typeface="Arial"/>
              </a:rPr>
              <a:t> </a:t>
            </a:r>
            <a:r>
              <a:rPr sz="675" dirty="0">
                <a:solidFill>
                  <a:srgbClr val="FFFFFF"/>
                </a:solidFill>
                <a:latin typeface="Arial"/>
                <a:cs typeface="Arial"/>
              </a:rPr>
              <a:t>or </a:t>
            </a:r>
            <a:r>
              <a:rPr sz="675" spc="-15" dirty="0">
                <a:solidFill>
                  <a:srgbClr val="FFFFFF"/>
                </a:solidFill>
                <a:latin typeface="Arial"/>
                <a:cs typeface="Arial"/>
              </a:rPr>
              <a:t>U</a:t>
            </a:r>
            <a:r>
              <a:rPr sz="675" spc="-11" dirty="0">
                <a:solidFill>
                  <a:srgbClr val="FFFFFF"/>
                </a:solidFill>
                <a:latin typeface="Arial"/>
                <a:cs typeface="Arial"/>
              </a:rPr>
              <a:t>S</a:t>
            </a:r>
            <a:r>
              <a:rPr sz="675" spc="-8" dirty="0">
                <a:solidFill>
                  <a:srgbClr val="FFFFFF"/>
                </a:solidFill>
                <a:latin typeface="Arial"/>
                <a:cs typeface="Arial"/>
              </a:rPr>
              <a:t> </a:t>
            </a:r>
            <a:r>
              <a:rPr sz="675" spc="-3" dirty="0">
                <a:solidFill>
                  <a:srgbClr val="FFFFFF"/>
                </a:solidFill>
                <a:latin typeface="Arial"/>
                <a:cs typeface="Arial"/>
              </a:rPr>
              <a:t>citize</a:t>
            </a:r>
            <a:r>
              <a:rPr sz="675" spc="3" dirty="0">
                <a:solidFill>
                  <a:srgbClr val="FFFFFF"/>
                </a:solidFill>
                <a:latin typeface="Arial"/>
                <a:cs typeface="Arial"/>
              </a:rPr>
              <a:t>n</a:t>
            </a:r>
            <a:r>
              <a:rPr sz="675" spc="-8" dirty="0">
                <a:solidFill>
                  <a:srgbClr val="FFFFFF"/>
                </a:solidFill>
                <a:latin typeface="Arial"/>
                <a:cs typeface="Arial"/>
              </a:rPr>
              <a:t> </a:t>
            </a:r>
            <a:r>
              <a:rPr sz="675" dirty="0">
                <a:solidFill>
                  <a:srgbClr val="FFFFFF"/>
                </a:solidFill>
                <a:latin typeface="Arial"/>
                <a:cs typeface="Arial"/>
              </a:rPr>
              <a:t>adul</a:t>
            </a:r>
            <a:r>
              <a:rPr sz="675" spc="3" dirty="0">
                <a:solidFill>
                  <a:srgbClr val="FFFFFF"/>
                </a:solidFill>
                <a:latin typeface="Arial"/>
                <a:cs typeface="Arial"/>
              </a:rPr>
              <a:t>t</a:t>
            </a:r>
            <a:r>
              <a:rPr sz="675" spc="-8" dirty="0">
                <a:solidFill>
                  <a:srgbClr val="FFFFFF"/>
                </a:solidFill>
                <a:latin typeface="Arial"/>
                <a:cs typeface="Arial"/>
              </a:rPr>
              <a:t> </a:t>
            </a:r>
            <a:r>
              <a:rPr sz="675" spc="-3" dirty="0">
                <a:solidFill>
                  <a:srgbClr val="FFFFFF"/>
                </a:solidFill>
                <a:latin typeface="Arial"/>
                <a:cs typeface="Arial"/>
              </a:rPr>
              <a:t>son </a:t>
            </a:r>
            <a:r>
              <a:rPr sz="675" spc="3" dirty="0">
                <a:solidFill>
                  <a:srgbClr val="FFFFFF"/>
                </a:solidFill>
                <a:latin typeface="Arial"/>
                <a:cs typeface="Arial"/>
              </a:rPr>
              <a:t>or</a:t>
            </a:r>
            <a:r>
              <a:rPr sz="675" spc="-8" dirty="0">
                <a:solidFill>
                  <a:srgbClr val="FFFFFF"/>
                </a:solidFill>
                <a:latin typeface="Arial"/>
                <a:cs typeface="Arial"/>
              </a:rPr>
              <a:t> </a:t>
            </a:r>
            <a:r>
              <a:rPr sz="675" spc="-3" dirty="0">
                <a:solidFill>
                  <a:srgbClr val="FFFFFF"/>
                </a:solidFill>
                <a:latin typeface="Arial"/>
                <a:cs typeface="Arial"/>
              </a:rPr>
              <a:t>daughter</a:t>
            </a:r>
            <a:endParaRPr sz="675">
              <a:solidFill>
                <a:prstClr val="black"/>
              </a:solidFill>
              <a:latin typeface="Arial"/>
              <a:cs typeface="Arial"/>
            </a:endParaRPr>
          </a:p>
        </p:txBody>
      </p:sp>
      <p:sp>
        <p:nvSpPr>
          <p:cNvPr id="50" name="object 50"/>
          <p:cNvSpPr/>
          <p:nvPr/>
        </p:nvSpPr>
        <p:spPr>
          <a:xfrm>
            <a:off x="6542812" y="1478502"/>
            <a:ext cx="221456" cy="221456"/>
          </a:xfrm>
          <a:custGeom>
            <a:avLst/>
            <a:gdLst/>
            <a:ahLst/>
            <a:cxnLst/>
            <a:rect l="l" t="t" r="r" b="b"/>
            <a:pathLst>
              <a:path w="295275" h="295275">
                <a:moveTo>
                  <a:pt x="210553" y="256717"/>
                </a:moveTo>
                <a:lnTo>
                  <a:pt x="84493" y="256717"/>
                </a:lnTo>
                <a:lnTo>
                  <a:pt x="103657" y="292531"/>
                </a:lnTo>
                <a:lnTo>
                  <a:pt x="113030" y="295046"/>
                </a:lnTo>
                <a:lnTo>
                  <a:pt x="147523" y="273570"/>
                </a:lnTo>
                <a:lnTo>
                  <a:pt x="201535" y="273570"/>
                </a:lnTo>
                <a:lnTo>
                  <a:pt x="210553" y="256717"/>
                </a:lnTo>
                <a:close/>
              </a:path>
              <a:path w="295275" h="295275">
                <a:moveTo>
                  <a:pt x="201535" y="273570"/>
                </a:moveTo>
                <a:lnTo>
                  <a:pt x="147523" y="273570"/>
                </a:lnTo>
                <a:lnTo>
                  <a:pt x="182016" y="295046"/>
                </a:lnTo>
                <a:lnTo>
                  <a:pt x="191389" y="292531"/>
                </a:lnTo>
                <a:lnTo>
                  <a:pt x="201535" y="273570"/>
                </a:lnTo>
                <a:close/>
              </a:path>
              <a:path w="295275" h="295275">
                <a:moveTo>
                  <a:pt x="43878" y="37033"/>
                </a:moveTo>
                <a:lnTo>
                  <a:pt x="37033" y="43878"/>
                </a:lnTo>
                <a:lnTo>
                  <a:pt x="38328" y="84493"/>
                </a:lnTo>
                <a:lnTo>
                  <a:pt x="2514" y="103657"/>
                </a:lnTo>
                <a:lnTo>
                  <a:pt x="0" y="113029"/>
                </a:lnTo>
                <a:lnTo>
                  <a:pt x="21475" y="147523"/>
                </a:lnTo>
                <a:lnTo>
                  <a:pt x="0" y="182016"/>
                </a:lnTo>
                <a:lnTo>
                  <a:pt x="2514" y="191388"/>
                </a:lnTo>
                <a:lnTo>
                  <a:pt x="38328" y="210553"/>
                </a:lnTo>
                <a:lnTo>
                  <a:pt x="37033" y="251167"/>
                </a:lnTo>
                <a:lnTo>
                  <a:pt x="43878" y="258013"/>
                </a:lnTo>
                <a:lnTo>
                  <a:pt x="84493" y="256717"/>
                </a:lnTo>
                <a:lnTo>
                  <a:pt x="252463" y="256717"/>
                </a:lnTo>
                <a:lnTo>
                  <a:pt x="258013" y="251167"/>
                </a:lnTo>
                <a:lnTo>
                  <a:pt x="256717" y="210553"/>
                </a:lnTo>
                <a:lnTo>
                  <a:pt x="283261" y="196354"/>
                </a:lnTo>
                <a:lnTo>
                  <a:pt x="138036" y="196354"/>
                </a:lnTo>
                <a:lnTo>
                  <a:pt x="89458" y="147764"/>
                </a:lnTo>
                <a:lnTo>
                  <a:pt x="89458" y="143179"/>
                </a:lnTo>
                <a:lnTo>
                  <a:pt x="105359" y="127266"/>
                </a:lnTo>
                <a:lnTo>
                  <a:pt x="170719" y="127266"/>
                </a:lnTo>
                <a:lnTo>
                  <a:pt x="199301" y="98691"/>
                </a:lnTo>
                <a:lnTo>
                  <a:pt x="283261" y="98691"/>
                </a:lnTo>
                <a:lnTo>
                  <a:pt x="256717" y="84493"/>
                </a:lnTo>
                <a:lnTo>
                  <a:pt x="258013" y="43878"/>
                </a:lnTo>
                <a:lnTo>
                  <a:pt x="252463" y="38328"/>
                </a:lnTo>
                <a:lnTo>
                  <a:pt x="84493" y="38328"/>
                </a:lnTo>
                <a:lnTo>
                  <a:pt x="43878" y="37033"/>
                </a:lnTo>
                <a:close/>
              </a:path>
              <a:path w="295275" h="295275">
                <a:moveTo>
                  <a:pt x="252463" y="256717"/>
                </a:moveTo>
                <a:lnTo>
                  <a:pt x="210553" y="256717"/>
                </a:lnTo>
                <a:lnTo>
                  <a:pt x="251167" y="258013"/>
                </a:lnTo>
                <a:lnTo>
                  <a:pt x="252463" y="256717"/>
                </a:lnTo>
                <a:close/>
              </a:path>
              <a:path w="295275" h="295275">
                <a:moveTo>
                  <a:pt x="283261" y="98691"/>
                </a:moveTo>
                <a:lnTo>
                  <a:pt x="203885" y="98691"/>
                </a:lnTo>
                <a:lnTo>
                  <a:pt x="219798" y="114604"/>
                </a:lnTo>
                <a:lnTo>
                  <a:pt x="219798" y="119189"/>
                </a:lnTo>
                <a:lnTo>
                  <a:pt x="142633" y="196354"/>
                </a:lnTo>
                <a:lnTo>
                  <a:pt x="283261" y="196354"/>
                </a:lnTo>
                <a:lnTo>
                  <a:pt x="292544" y="191388"/>
                </a:lnTo>
                <a:lnTo>
                  <a:pt x="295046" y="182016"/>
                </a:lnTo>
                <a:lnTo>
                  <a:pt x="273570" y="147523"/>
                </a:lnTo>
                <a:lnTo>
                  <a:pt x="295046" y="113029"/>
                </a:lnTo>
                <a:lnTo>
                  <a:pt x="292544" y="103657"/>
                </a:lnTo>
                <a:lnTo>
                  <a:pt x="283261" y="98691"/>
                </a:lnTo>
                <a:close/>
              </a:path>
              <a:path w="295275" h="295275">
                <a:moveTo>
                  <a:pt x="170719" y="127266"/>
                </a:moveTo>
                <a:lnTo>
                  <a:pt x="109956" y="127266"/>
                </a:lnTo>
                <a:lnTo>
                  <a:pt x="140106" y="157416"/>
                </a:lnTo>
                <a:lnTo>
                  <a:pt x="140563" y="157416"/>
                </a:lnTo>
                <a:lnTo>
                  <a:pt x="170719" y="127266"/>
                </a:lnTo>
                <a:close/>
              </a:path>
              <a:path w="295275" h="295275">
                <a:moveTo>
                  <a:pt x="113030" y="0"/>
                </a:moveTo>
                <a:lnTo>
                  <a:pt x="103657" y="2514"/>
                </a:lnTo>
                <a:lnTo>
                  <a:pt x="84493" y="38328"/>
                </a:lnTo>
                <a:lnTo>
                  <a:pt x="210553" y="38328"/>
                </a:lnTo>
                <a:lnTo>
                  <a:pt x="201535" y="21475"/>
                </a:lnTo>
                <a:lnTo>
                  <a:pt x="147523" y="21475"/>
                </a:lnTo>
                <a:lnTo>
                  <a:pt x="113030" y="0"/>
                </a:lnTo>
                <a:close/>
              </a:path>
              <a:path w="295275" h="295275">
                <a:moveTo>
                  <a:pt x="251167" y="37033"/>
                </a:moveTo>
                <a:lnTo>
                  <a:pt x="210553" y="38328"/>
                </a:lnTo>
                <a:lnTo>
                  <a:pt x="252463" y="38328"/>
                </a:lnTo>
                <a:lnTo>
                  <a:pt x="251167" y="37033"/>
                </a:lnTo>
                <a:close/>
              </a:path>
              <a:path w="295275" h="295275">
                <a:moveTo>
                  <a:pt x="182016" y="0"/>
                </a:moveTo>
                <a:lnTo>
                  <a:pt x="147523" y="21475"/>
                </a:lnTo>
                <a:lnTo>
                  <a:pt x="201535" y="21475"/>
                </a:lnTo>
                <a:lnTo>
                  <a:pt x="191389" y="2514"/>
                </a:lnTo>
                <a:lnTo>
                  <a:pt x="182016" y="0"/>
                </a:lnTo>
                <a:close/>
              </a:path>
            </a:pathLst>
          </a:custGeom>
          <a:solidFill>
            <a:srgbClr val="00A79D"/>
          </a:solidFill>
        </p:spPr>
        <p:txBody>
          <a:bodyPr wrap="square" lIns="0" tIns="0" rIns="0" bIns="0" rtlCol="0"/>
          <a:lstStyle/>
          <a:p>
            <a:pPr defTabSz="685782"/>
            <a:endParaRPr sz="1350">
              <a:solidFill>
                <a:prstClr val="black"/>
              </a:solidFill>
              <a:latin typeface="Calibri"/>
            </a:endParaRPr>
          </a:p>
        </p:txBody>
      </p:sp>
      <p:sp>
        <p:nvSpPr>
          <p:cNvPr id="51" name="object 51"/>
          <p:cNvSpPr txBox="1"/>
          <p:nvPr/>
        </p:nvSpPr>
        <p:spPr>
          <a:xfrm>
            <a:off x="6624102" y="1492175"/>
            <a:ext cx="883920" cy="625812"/>
          </a:xfrm>
          <a:prstGeom prst="rect">
            <a:avLst/>
          </a:prstGeom>
        </p:spPr>
        <p:txBody>
          <a:bodyPr vert="horz" wrap="square" lIns="0" tIns="0" rIns="0" bIns="0" rtlCol="0">
            <a:spAutoFit/>
          </a:bodyPr>
          <a:lstStyle/>
          <a:p>
            <a:pPr marL="190971" marR="143824" defTabSz="685782">
              <a:lnSpc>
                <a:spcPts val="750"/>
              </a:lnSpc>
            </a:pPr>
            <a:r>
              <a:rPr sz="675" b="1" spc="-34" dirty="0">
                <a:solidFill>
                  <a:srgbClr val="636466"/>
                </a:solidFill>
                <a:latin typeface="Arial"/>
                <a:cs typeface="Arial"/>
              </a:rPr>
              <a:t>I</a:t>
            </a:r>
            <a:r>
              <a:rPr sz="675" b="1" spc="-22" dirty="0">
                <a:solidFill>
                  <a:srgbClr val="636466"/>
                </a:solidFill>
                <a:latin typeface="Arial"/>
                <a:cs typeface="Arial"/>
              </a:rPr>
              <a:t>f</a:t>
            </a:r>
            <a:r>
              <a:rPr sz="675" b="1" spc="-56" dirty="0">
                <a:solidFill>
                  <a:srgbClr val="636466"/>
                </a:solidFill>
                <a:latin typeface="Arial"/>
                <a:cs typeface="Arial"/>
              </a:rPr>
              <a:t> </a:t>
            </a:r>
            <a:r>
              <a:rPr sz="675" b="1" spc="-83" dirty="0">
                <a:solidFill>
                  <a:srgbClr val="636466"/>
                </a:solidFill>
                <a:latin typeface="Arial"/>
                <a:cs typeface="Arial"/>
              </a:rPr>
              <a:t>appro</a:t>
            </a:r>
            <a:r>
              <a:rPr sz="675" b="1" spc="-79" dirty="0">
                <a:solidFill>
                  <a:srgbClr val="636466"/>
                </a:solidFill>
                <a:latin typeface="Arial"/>
                <a:cs typeface="Arial"/>
              </a:rPr>
              <a:t>ved,</a:t>
            </a:r>
            <a:r>
              <a:rPr sz="675" b="1" spc="-48" dirty="0">
                <a:solidFill>
                  <a:srgbClr val="636466"/>
                </a:solidFill>
                <a:latin typeface="Arial"/>
                <a:cs typeface="Arial"/>
              </a:rPr>
              <a:t> </a:t>
            </a:r>
            <a:r>
              <a:rPr sz="675" b="1" spc="-72" dirty="0">
                <a:solidFill>
                  <a:srgbClr val="636466"/>
                </a:solidFill>
                <a:latin typeface="Arial"/>
                <a:cs typeface="Arial"/>
              </a:rPr>
              <a:t>benefi</a:t>
            </a:r>
            <a:r>
              <a:rPr sz="675" b="1" spc="-37" dirty="0">
                <a:solidFill>
                  <a:srgbClr val="636466"/>
                </a:solidFill>
                <a:latin typeface="Arial"/>
                <a:cs typeface="Arial"/>
              </a:rPr>
              <a:t>t</a:t>
            </a:r>
            <a:r>
              <a:rPr sz="675" b="1" spc="-56" dirty="0">
                <a:solidFill>
                  <a:srgbClr val="636466"/>
                </a:solidFill>
                <a:latin typeface="Arial"/>
                <a:cs typeface="Arial"/>
              </a:rPr>
              <a:t> </a:t>
            </a:r>
            <a:r>
              <a:rPr sz="675" b="1" spc="-83" dirty="0">
                <a:solidFill>
                  <a:srgbClr val="636466"/>
                </a:solidFill>
                <a:latin typeface="Arial"/>
                <a:cs typeface="Arial"/>
              </a:rPr>
              <a:t>pr</a:t>
            </a:r>
            <a:r>
              <a:rPr sz="675" b="1" spc="-86" dirty="0">
                <a:solidFill>
                  <a:srgbClr val="636466"/>
                </a:solidFill>
                <a:latin typeface="Arial"/>
                <a:cs typeface="Arial"/>
              </a:rPr>
              <a:t>o</a:t>
            </a:r>
            <a:r>
              <a:rPr sz="675" b="1" spc="-83" dirty="0">
                <a:solidFill>
                  <a:srgbClr val="636466"/>
                </a:solidFill>
                <a:latin typeface="Arial"/>
                <a:cs typeface="Arial"/>
              </a:rPr>
              <a:t>vides:</a:t>
            </a:r>
            <a:endParaRPr sz="675">
              <a:solidFill>
                <a:prstClr val="black"/>
              </a:solidFill>
              <a:latin typeface="Arial"/>
              <a:cs typeface="Arial"/>
            </a:endParaRPr>
          </a:p>
          <a:p>
            <a:pPr marL="9525" defTabSz="685782">
              <a:spcBef>
                <a:spcPts val="428"/>
              </a:spcBef>
              <a:buClr>
                <a:srgbClr val="636466"/>
              </a:buClr>
              <a:buFont typeface="Arial"/>
              <a:buAutoNum type="arabicPeriod"/>
              <a:tabLst>
                <a:tab pos="90485" algn="l"/>
              </a:tabLst>
            </a:pPr>
            <a:r>
              <a:rPr sz="600" spc="-26" dirty="0">
                <a:solidFill>
                  <a:srgbClr val="636466"/>
                </a:solidFill>
                <a:latin typeface="Arial"/>
                <a:cs typeface="Arial"/>
              </a:rPr>
              <a:t>P</a:t>
            </a:r>
            <a:r>
              <a:rPr sz="600" spc="-30" dirty="0">
                <a:solidFill>
                  <a:srgbClr val="636466"/>
                </a:solidFill>
                <a:latin typeface="Arial"/>
                <a:cs typeface="Arial"/>
              </a:rPr>
              <a:t>r</a:t>
            </a:r>
            <a:r>
              <a:rPr sz="600" spc="-8" dirty="0">
                <a:solidFill>
                  <a:srgbClr val="636466"/>
                </a:solidFill>
                <a:latin typeface="Arial"/>
                <a:cs typeface="Arial"/>
              </a:rPr>
              <a:t>otectio</a:t>
            </a:r>
            <a:r>
              <a:rPr sz="600" spc="8" dirty="0">
                <a:solidFill>
                  <a:srgbClr val="636466"/>
                </a:solidFill>
                <a:latin typeface="Arial"/>
                <a:cs typeface="Arial"/>
              </a:rPr>
              <a:t>n</a:t>
            </a:r>
            <a:r>
              <a:rPr sz="600" spc="-26" dirty="0">
                <a:solidFill>
                  <a:srgbClr val="636466"/>
                </a:solidFill>
                <a:latin typeface="Arial"/>
                <a:cs typeface="Arial"/>
              </a:rPr>
              <a:t> </a:t>
            </a:r>
            <a:r>
              <a:rPr sz="600" spc="-15" dirty="0">
                <a:solidFill>
                  <a:srgbClr val="636466"/>
                </a:solidFill>
                <a:latin typeface="Arial"/>
                <a:cs typeface="Arial"/>
              </a:rPr>
              <a:t>f</a:t>
            </a:r>
            <a:r>
              <a:rPr sz="600" spc="-19" dirty="0">
                <a:solidFill>
                  <a:srgbClr val="636466"/>
                </a:solidFill>
                <a:latin typeface="Arial"/>
                <a:cs typeface="Arial"/>
              </a:rPr>
              <a:t>r</a:t>
            </a:r>
            <a:r>
              <a:rPr sz="600" spc="-11" dirty="0">
                <a:solidFill>
                  <a:srgbClr val="636466"/>
                </a:solidFill>
                <a:latin typeface="Arial"/>
                <a:cs typeface="Arial"/>
              </a:rPr>
              <a:t>o</a:t>
            </a:r>
            <a:r>
              <a:rPr sz="600" spc="8" dirty="0">
                <a:solidFill>
                  <a:srgbClr val="636466"/>
                </a:solidFill>
                <a:latin typeface="Arial"/>
                <a:cs typeface="Arial"/>
              </a:rPr>
              <a:t>m</a:t>
            </a:r>
            <a:r>
              <a:rPr sz="600" spc="-26" dirty="0">
                <a:solidFill>
                  <a:srgbClr val="636466"/>
                </a:solidFill>
                <a:latin typeface="Arial"/>
                <a:cs typeface="Arial"/>
              </a:rPr>
              <a:t> </a:t>
            </a:r>
            <a:r>
              <a:rPr sz="600" spc="-22" dirty="0">
                <a:solidFill>
                  <a:srgbClr val="636466"/>
                </a:solidFill>
                <a:latin typeface="Arial"/>
                <a:cs typeface="Arial"/>
              </a:rPr>
              <a:t>r</a:t>
            </a:r>
            <a:r>
              <a:rPr sz="600" spc="-15" dirty="0">
                <a:solidFill>
                  <a:srgbClr val="636466"/>
                </a:solidFill>
                <a:latin typeface="Arial"/>
                <a:cs typeface="Arial"/>
              </a:rPr>
              <a:t>emoval</a:t>
            </a:r>
            <a:endParaRPr sz="600">
              <a:solidFill>
                <a:prstClr val="black"/>
              </a:solidFill>
              <a:latin typeface="Arial"/>
              <a:cs typeface="Arial"/>
            </a:endParaRPr>
          </a:p>
          <a:p>
            <a:pPr marL="90009" indent="-80484" defTabSz="685782">
              <a:buClr>
                <a:srgbClr val="636466"/>
              </a:buClr>
              <a:buFont typeface="Arial"/>
              <a:buAutoNum type="arabicPeriod"/>
              <a:tabLst>
                <a:tab pos="90485" algn="l"/>
              </a:tabLst>
            </a:pPr>
            <a:r>
              <a:rPr sz="600" spc="-61" dirty="0">
                <a:solidFill>
                  <a:srgbClr val="636466"/>
                </a:solidFill>
                <a:latin typeface="Arial"/>
                <a:cs typeface="Arial"/>
              </a:rPr>
              <a:t>W</a:t>
            </a:r>
            <a:r>
              <a:rPr sz="600" spc="-8" dirty="0">
                <a:solidFill>
                  <a:srgbClr val="636466"/>
                </a:solidFill>
                <a:latin typeface="Arial"/>
                <a:cs typeface="Arial"/>
              </a:rPr>
              <a:t>or</a:t>
            </a:r>
            <a:r>
              <a:rPr sz="600" spc="3" dirty="0">
                <a:solidFill>
                  <a:srgbClr val="636466"/>
                </a:solidFill>
                <a:latin typeface="Arial"/>
                <a:cs typeface="Arial"/>
              </a:rPr>
              <a:t>k</a:t>
            </a:r>
            <a:r>
              <a:rPr sz="600" spc="-22" dirty="0">
                <a:solidFill>
                  <a:srgbClr val="636466"/>
                </a:solidFill>
                <a:latin typeface="Arial"/>
                <a:cs typeface="Arial"/>
              </a:rPr>
              <a:t> </a:t>
            </a:r>
            <a:r>
              <a:rPr sz="600" spc="-11" dirty="0">
                <a:solidFill>
                  <a:srgbClr val="636466"/>
                </a:solidFill>
                <a:latin typeface="Arial"/>
                <a:cs typeface="Arial"/>
              </a:rPr>
              <a:t>authorization</a:t>
            </a:r>
            <a:endParaRPr sz="600">
              <a:solidFill>
                <a:prstClr val="black"/>
              </a:solidFill>
              <a:latin typeface="Arial"/>
              <a:cs typeface="Arial"/>
            </a:endParaRPr>
          </a:p>
          <a:p>
            <a:pPr marL="9525" marR="196686" defTabSz="685782">
              <a:buClr>
                <a:srgbClr val="636466"/>
              </a:buClr>
              <a:buFont typeface="Arial"/>
              <a:buAutoNum type="arabicPeriod"/>
              <a:tabLst>
                <a:tab pos="90485" algn="l"/>
              </a:tabLst>
            </a:pPr>
            <a:r>
              <a:rPr sz="600" spc="-8" dirty="0">
                <a:solidFill>
                  <a:srgbClr val="636466"/>
                </a:solidFill>
                <a:latin typeface="Arial"/>
                <a:cs typeface="Arial"/>
              </a:rPr>
              <a:t>Abilit</a:t>
            </a:r>
            <a:r>
              <a:rPr sz="600" spc="3" dirty="0">
                <a:solidFill>
                  <a:srgbClr val="636466"/>
                </a:solidFill>
                <a:latin typeface="Arial"/>
                <a:cs typeface="Arial"/>
              </a:rPr>
              <a:t>y</a:t>
            </a:r>
            <a:r>
              <a:rPr sz="600" spc="-22" dirty="0">
                <a:solidFill>
                  <a:srgbClr val="636466"/>
                </a:solidFill>
                <a:latin typeface="Arial"/>
                <a:cs typeface="Arial"/>
              </a:rPr>
              <a:t> </a:t>
            </a:r>
            <a:r>
              <a:rPr sz="600" spc="-3" dirty="0">
                <a:solidFill>
                  <a:srgbClr val="636466"/>
                </a:solidFill>
                <a:latin typeface="Arial"/>
                <a:cs typeface="Arial"/>
              </a:rPr>
              <a:t>t</a:t>
            </a:r>
            <a:r>
              <a:rPr sz="600" spc="19" dirty="0">
                <a:solidFill>
                  <a:srgbClr val="636466"/>
                </a:solidFill>
                <a:latin typeface="Arial"/>
                <a:cs typeface="Arial"/>
              </a:rPr>
              <a:t>o</a:t>
            </a:r>
            <a:r>
              <a:rPr sz="600" spc="-22" dirty="0">
                <a:solidFill>
                  <a:srgbClr val="636466"/>
                </a:solidFill>
                <a:latin typeface="Arial"/>
                <a:cs typeface="Arial"/>
              </a:rPr>
              <a:t> </a:t>
            </a:r>
            <a:r>
              <a:rPr sz="600" spc="-8" dirty="0">
                <a:solidFill>
                  <a:srgbClr val="636466"/>
                </a:solidFill>
                <a:latin typeface="Arial"/>
                <a:cs typeface="Arial"/>
              </a:rPr>
              <a:t>appl</a:t>
            </a:r>
            <a:r>
              <a:rPr sz="600" spc="3" dirty="0">
                <a:solidFill>
                  <a:srgbClr val="636466"/>
                </a:solidFill>
                <a:latin typeface="Arial"/>
                <a:cs typeface="Arial"/>
              </a:rPr>
              <a:t>y</a:t>
            </a:r>
            <a:r>
              <a:rPr sz="600" spc="-22" dirty="0">
                <a:solidFill>
                  <a:srgbClr val="636466"/>
                </a:solidFill>
                <a:latin typeface="Arial"/>
                <a:cs typeface="Arial"/>
              </a:rPr>
              <a:t> </a:t>
            </a:r>
            <a:r>
              <a:rPr sz="600" spc="-8" dirty="0">
                <a:solidFill>
                  <a:srgbClr val="636466"/>
                </a:solidFill>
                <a:latin typeface="Arial"/>
                <a:cs typeface="Arial"/>
              </a:rPr>
              <a:t>for </a:t>
            </a:r>
            <a:r>
              <a:rPr sz="600" spc="-11" dirty="0">
                <a:solidFill>
                  <a:srgbClr val="636466"/>
                </a:solidFill>
                <a:latin typeface="Arial"/>
                <a:cs typeface="Arial"/>
              </a:rPr>
              <a:t>permanen</a:t>
            </a:r>
            <a:r>
              <a:rPr sz="600" dirty="0">
                <a:solidFill>
                  <a:srgbClr val="636466"/>
                </a:solidFill>
                <a:latin typeface="Arial"/>
                <a:cs typeface="Arial"/>
              </a:rPr>
              <a:t>t</a:t>
            </a:r>
            <a:r>
              <a:rPr sz="600" spc="-22" dirty="0">
                <a:solidFill>
                  <a:srgbClr val="636466"/>
                </a:solidFill>
                <a:latin typeface="Arial"/>
                <a:cs typeface="Arial"/>
              </a:rPr>
              <a:t> </a:t>
            </a:r>
            <a:r>
              <a:rPr sz="600" spc="-8" dirty="0">
                <a:solidFill>
                  <a:srgbClr val="636466"/>
                </a:solidFill>
                <a:latin typeface="Arial"/>
                <a:cs typeface="Arial"/>
              </a:rPr>
              <a:t>status</a:t>
            </a:r>
            <a:endParaRPr sz="600">
              <a:solidFill>
                <a:prstClr val="black"/>
              </a:solidFill>
              <a:latin typeface="Arial"/>
              <a:cs typeface="Arial"/>
            </a:endParaRPr>
          </a:p>
        </p:txBody>
      </p:sp>
      <p:sp>
        <p:nvSpPr>
          <p:cNvPr id="52" name="object 52"/>
          <p:cNvSpPr/>
          <p:nvPr/>
        </p:nvSpPr>
        <p:spPr>
          <a:xfrm>
            <a:off x="3988942" y="6122068"/>
            <a:ext cx="221456" cy="221456"/>
          </a:xfrm>
          <a:custGeom>
            <a:avLst/>
            <a:gdLst/>
            <a:ahLst/>
            <a:cxnLst/>
            <a:rect l="l" t="t" r="r" b="b"/>
            <a:pathLst>
              <a:path w="295275" h="295275">
                <a:moveTo>
                  <a:pt x="210553" y="256717"/>
                </a:moveTo>
                <a:lnTo>
                  <a:pt x="84493" y="256717"/>
                </a:lnTo>
                <a:lnTo>
                  <a:pt x="103657" y="292531"/>
                </a:lnTo>
                <a:lnTo>
                  <a:pt x="113030" y="295046"/>
                </a:lnTo>
                <a:lnTo>
                  <a:pt x="147523" y="273570"/>
                </a:lnTo>
                <a:lnTo>
                  <a:pt x="201535" y="273570"/>
                </a:lnTo>
                <a:lnTo>
                  <a:pt x="210553" y="256717"/>
                </a:lnTo>
                <a:close/>
              </a:path>
              <a:path w="295275" h="295275">
                <a:moveTo>
                  <a:pt x="201535" y="273570"/>
                </a:moveTo>
                <a:lnTo>
                  <a:pt x="147523" y="273570"/>
                </a:lnTo>
                <a:lnTo>
                  <a:pt x="182016" y="295046"/>
                </a:lnTo>
                <a:lnTo>
                  <a:pt x="191389" y="292531"/>
                </a:lnTo>
                <a:lnTo>
                  <a:pt x="201535" y="273570"/>
                </a:lnTo>
                <a:close/>
              </a:path>
              <a:path w="295275" h="295275">
                <a:moveTo>
                  <a:pt x="43878" y="37033"/>
                </a:moveTo>
                <a:lnTo>
                  <a:pt x="37033" y="43878"/>
                </a:lnTo>
                <a:lnTo>
                  <a:pt x="38328" y="84493"/>
                </a:lnTo>
                <a:lnTo>
                  <a:pt x="2514" y="103657"/>
                </a:lnTo>
                <a:lnTo>
                  <a:pt x="0" y="113030"/>
                </a:lnTo>
                <a:lnTo>
                  <a:pt x="21475" y="147523"/>
                </a:lnTo>
                <a:lnTo>
                  <a:pt x="0" y="182016"/>
                </a:lnTo>
                <a:lnTo>
                  <a:pt x="2514" y="191389"/>
                </a:lnTo>
                <a:lnTo>
                  <a:pt x="38328" y="210553"/>
                </a:lnTo>
                <a:lnTo>
                  <a:pt x="37033" y="251167"/>
                </a:lnTo>
                <a:lnTo>
                  <a:pt x="43878" y="258013"/>
                </a:lnTo>
                <a:lnTo>
                  <a:pt x="84493" y="256717"/>
                </a:lnTo>
                <a:lnTo>
                  <a:pt x="252463" y="256717"/>
                </a:lnTo>
                <a:lnTo>
                  <a:pt x="258013" y="251167"/>
                </a:lnTo>
                <a:lnTo>
                  <a:pt x="256717" y="210553"/>
                </a:lnTo>
                <a:lnTo>
                  <a:pt x="283261" y="196354"/>
                </a:lnTo>
                <a:lnTo>
                  <a:pt x="138036" y="196354"/>
                </a:lnTo>
                <a:lnTo>
                  <a:pt x="89458" y="147764"/>
                </a:lnTo>
                <a:lnTo>
                  <a:pt x="89458" y="143179"/>
                </a:lnTo>
                <a:lnTo>
                  <a:pt x="105359" y="127266"/>
                </a:lnTo>
                <a:lnTo>
                  <a:pt x="170719" y="127266"/>
                </a:lnTo>
                <a:lnTo>
                  <a:pt x="199301" y="98691"/>
                </a:lnTo>
                <a:lnTo>
                  <a:pt x="283261" y="98691"/>
                </a:lnTo>
                <a:lnTo>
                  <a:pt x="256717" y="84493"/>
                </a:lnTo>
                <a:lnTo>
                  <a:pt x="258013" y="43878"/>
                </a:lnTo>
                <a:lnTo>
                  <a:pt x="252463" y="38328"/>
                </a:lnTo>
                <a:lnTo>
                  <a:pt x="84493" y="38328"/>
                </a:lnTo>
                <a:lnTo>
                  <a:pt x="43878" y="37033"/>
                </a:lnTo>
                <a:close/>
              </a:path>
              <a:path w="295275" h="295275">
                <a:moveTo>
                  <a:pt x="252463" y="256717"/>
                </a:moveTo>
                <a:lnTo>
                  <a:pt x="210553" y="256717"/>
                </a:lnTo>
                <a:lnTo>
                  <a:pt x="251167" y="258013"/>
                </a:lnTo>
                <a:lnTo>
                  <a:pt x="252463" y="256717"/>
                </a:lnTo>
                <a:close/>
              </a:path>
              <a:path w="295275" h="295275">
                <a:moveTo>
                  <a:pt x="283261" y="98691"/>
                </a:moveTo>
                <a:lnTo>
                  <a:pt x="203885" y="98691"/>
                </a:lnTo>
                <a:lnTo>
                  <a:pt x="219798" y="114604"/>
                </a:lnTo>
                <a:lnTo>
                  <a:pt x="219798" y="119189"/>
                </a:lnTo>
                <a:lnTo>
                  <a:pt x="142633" y="196354"/>
                </a:lnTo>
                <a:lnTo>
                  <a:pt x="283261" y="196354"/>
                </a:lnTo>
                <a:lnTo>
                  <a:pt x="292544" y="191389"/>
                </a:lnTo>
                <a:lnTo>
                  <a:pt x="295046" y="182016"/>
                </a:lnTo>
                <a:lnTo>
                  <a:pt x="273570" y="147523"/>
                </a:lnTo>
                <a:lnTo>
                  <a:pt x="295046" y="113030"/>
                </a:lnTo>
                <a:lnTo>
                  <a:pt x="292544" y="103657"/>
                </a:lnTo>
                <a:lnTo>
                  <a:pt x="283261" y="98691"/>
                </a:lnTo>
                <a:close/>
              </a:path>
              <a:path w="295275" h="295275">
                <a:moveTo>
                  <a:pt x="170719" y="127266"/>
                </a:moveTo>
                <a:lnTo>
                  <a:pt x="109956" y="127266"/>
                </a:lnTo>
                <a:lnTo>
                  <a:pt x="140106" y="157416"/>
                </a:lnTo>
                <a:lnTo>
                  <a:pt x="140563" y="157416"/>
                </a:lnTo>
                <a:lnTo>
                  <a:pt x="170719" y="127266"/>
                </a:lnTo>
                <a:close/>
              </a:path>
              <a:path w="295275" h="295275">
                <a:moveTo>
                  <a:pt x="113030" y="0"/>
                </a:moveTo>
                <a:lnTo>
                  <a:pt x="103657" y="2514"/>
                </a:lnTo>
                <a:lnTo>
                  <a:pt x="84493" y="38328"/>
                </a:lnTo>
                <a:lnTo>
                  <a:pt x="210553" y="38328"/>
                </a:lnTo>
                <a:lnTo>
                  <a:pt x="201535" y="21475"/>
                </a:lnTo>
                <a:lnTo>
                  <a:pt x="147523" y="21475"/>
                </a:lnTo>
                <a:lnTo>
                  <a:pt x="113030" y="0"/>
                </a:lnTo>
                <a:close/>
              </a:path>
              <a:path w="295275" h="295275">
                <a:moveTo>
                  <a:pt x="251167" y="37033"/>
                </a:moveTo>
                <a:lnTo>
                  <a:pt x="210553" y="38328"/>
                </a:lnTo>
                <a:lnTo>
                  <a:pt x="252463" y="38328"/>
                </a:lnTo>
                <a:lnTo>
                  <a:pt x="251167" y="37033"/>
                </a:lnTo>
                <a:close/>
              </a:path>
              <a:path w="295275" h="295275">
                <a:moveTo>
                  <a:pt x="182016" y="0"/>
                </a:moveTo>
                <a:lnTo>
                  <a:pt x="147523" y="21475"/>
                </a:lnTo>
                <a:lnTo>
                  <a:pt x="201535" y="21475"/>
                </a:lnTo>
                <a:lnTo>
                  <a:pt x="191389" y="2514"/>
                </a:lnTo>
                <a:lnTo>
                  <a:pt x="182016" y="0"/>
                </a:lnTo>
                <a:close/>
              </a:path>
            </a:pathLst>
          </a:custGeom>
          <a:solidFill>
            <a:srgbClr val="F7941D"/>
          </a:solidFill>
        </p:spPr>
        <p:txBody>
          <a:bodyPr wrap="square" lIns="0" tIns="0" rIns="0" bIns="0" rtlCol="0"/>
          <a:lstStyle/>
          <a:p>
            <a:pPr defTabSz="685782"/>
            <a:endParaRPr sz="1350">
              <a:solidFill>
                <a:prstClr val="black"/>
              </a:solidFill>
              <a:latin typeface="Calibri"/>
            </a:endParaRPr>
          </a:p>
        </p:txBody>
      </p:sp>
      <p:sp>
        <p:nvSpPr>
          <p:cNvPr id="53" name="object 53"/>
          <p:cNvSpPr txBox="1"/>
          <p:nvPr/>
        </p:nvSpPr>
        <p:spPr>
          <a:xfrm>
            <a:off x="4070227" y="6135729"/>
            <a:ext cx="881539" cy="625812"/>
          </a:xfrm>
          <a:prstGeom prst="rect">
            <a:avLst/>
          </a:prstGeom>
        </p:spPr>
        <p:txBody>
          <a:bodyPr vert="horz" wrap="square" lIns="0" tIns="0" rIns="0" bIns="0" rtlCol="0">
            <a:spAutoFit/>
          </a:bodyPr>
          <a:lstStyle/>
          <a:p>
            <a:pPr marL="190971" marR="141442" defTabSz="685782">
              <a:lnSpc>
                <a:spcPts val="750"/>
              </a:lnSpc>
            </a:pPr>
            <a:r>
              <a:rPr sz="675" b="1" spc="-34" dirty="0">
                <a:solidFill>
                  <a:srgbClr val="636466"/>
                </a:solidFill>
                <a:latin typeface="Arial"/>
                <a:cs typeface="Arial"/>
              </a:rPr>
              <a:t>I</a:t>
            </a:r>
            <a:r>
              <a:rPr sz="675" b="1" spc="-22" dirty="0">
                <a:solidFill>
                  <a:srgbClr val="636466"/>
                </a:solidFill>
                <a:latin typeface="Arial"/>
                <a:cs typeface="Arial"/>
              </a:rPr>
              <a:t>f</a:t>
            </a:r>
            <a:r>
              <a:rPr sz="675" b="1" spc="-56" dirty="0">
                <a:solidFill>
                  <a:srgbClr val="636466"/>
                </a:solidFill>
                <a:latin typeface="Arial"/>
                <a:cs typeface="Arial"/>
              </a:rPr>
              <a:t> </a:t>
            </a:r>
            <a:r>
              <a:rPr sz="675" b="1" spc="-83" dirty="0">
                <a:solidFill>
                  <a:srgbClr val="636466"/>
                </a:solidFill>
                <a:latin typeface="Arial"/>
                <a:cs typeface="Arial"/>
              </a:rPr>
              <a:t>appro</a:t>
            </a:r>
            <a:r>
              <a:rPr sz="675" b="1" spc="-79" dirty="0">
                <a:solidFill>
                  <a:srgbClr val="636466"/>
                </a:solidFill>
                <a:latin typeface="Arial"/>
                <a:cs typeface="Arial"/>
              </a:rPr>
              <a:t>ved,</a:t>
            </a:r>
            <a:r>
              <a:rPr sz="675" b="1" spc="-48" dirty="0">
                <a:solidFill>
                  <a:srgbClr val="636466"/>
                </a:solidFill>
                <a:latin typeface="Arial"/>
                <a:cs typeface="Arial"/>
              </a:rPr>
              <a:t> </a:t>
            </a:r>
            <a:r>
              <a:rPr sz="675" b="1" spc="-72" dirty="0">
                <a:solidFill>
                  <a:srgbClr val="636466"/>
                </a:solidFill>
                <a:latin typeface="Arial"/>
                <a:cs typeface="Arial"/>
              </a:rPr>
              <a:t>benefi</a:t>
            </a:r>
            <a:r>
              <a:rPr sz="675" b="1" spc="-37" dirty="0">
                <a:solidFill>
                  <a:srgbClr val="636466"/>
                </a:solidFill>
                <a:latin typeface="Arial"/>
                <a:cs typeface="Arial"/>
              </a:rPr>
              <a:t>t</a:t>
            </a:r>
            <a:r>
              <a:rPr sz="675" b="1" spc="-56" dirty="0">
                <a:solidFill>
                  <a:srgbClr val="636466"/>
                </a:solidFill>
                <a:latin typeface="Arial"/>
                <a:cs typeface="Arial"/>
              </a:rPr>
              <a:t> </a:t>
            </a:r>
            <a:r>
              <a:rPr sz="675" b="1" spc="-83" dirty="0">
                <a:solidFill>
                  <a:srgbClr val="636466"/>
                </a:solidFill>
                <a:latin typeface="Arial"/>
                <a:cs typeface="Arial"/>
              </a:rPr>
              <a:t>pr</a:t>
            </a:r>
            <a:r>
              <a:rPr sz="675" b="1" spc="-86" dirty="0">
                <a:solidFill>
                  <a:srgbClr val="636466"/>
                </a:solidFill>
                <a:latin typeface="Arial"/>
                <a:cs typeface="Arial"/>
              </a:rPr>
              <a:t>o</a:t>
            </a:r>
            <a:r>
              <a:rPr sz="675" b="1" spc="-83" dirty="0">
                <a:solidFill>
                  <a:srgbClr val="636466"/>
                </a:solidFill>
                <a:latin typeface="Arial"/>
                <a:cs typeface="Arial"/>
              </a:rPr>
              <a:t>vides:</a:t>
            </a:r>
            <a:endParaRPr sz="675">
              <a:solidFill>
                <a:prstClr val="black"/>
              </a:solidFill>
              <a:latin typeface="Arial"/>
              <a:cs typeface="Arial"/>
            </a:endParaRPr>
          </a:p>
          <a:p>
            <a:pPr marL="9525" defTabSz="685782">
              <a:spcBef>
                <a:spcPts val="428"/>
              </a:spcBef>
              <a:buClr>
                <a:srgbClr val="636466"/>
              </a:buClr>
              <a:buFont typeface="Arial"/>
              <a:buAutoNum type="arabicPeriod"/>
              <a:tabLst>
                <a:tab pos="90009" algn="l"/>
              </a:tabLst>
            </a:pPr>
            <a:r>
              <a:rPr sz="600" spc="-26" dirty="0">
                <a:solidFill>
                  <a:srgbClr val="636466"/>
                </a:solidFill>
                <a:latin typeface="Arial"/>
                <a:cs typeface="Arial"/>
              </a:rPr>
              <a:t>P</a:t>
            </a:r>
            <a:r>
              <a:rPr sz="600" spc="-34" dirty="0">
                <a:solidFill>
                  <a:srgbClr val="636466"/>
                </a:solidFill>
                <a:latin typeface="Arial"/>
                <a:cs typeface="Arial"/>
              </a:rPr>
              <a:t>r</a:t>
            </a:r>
            <a:r>
              <a:rPr sz="600" spc="-8" dirty="0">
                <a:solidFill>
                  <a:srgbClr val="636466"/>
                </a:solidFill>
                <a:latin typeface="Arial"/>
                <a:cs typeface="Arial"/>
              </a:rPr>
              <a:t>otectio</a:t>
            </a:r>
            <a:r>
              <a:rPr sz="600" spc="8" dirty="0">
                <a:solidFill>
                  <a:srgbClr val="636466"/>
                </a:solidFill>
                <a:latin typeface="Arial"/>
                <a:cs typeface="Arial"/>
              </a:rPr>
              <a:t>n</a:t>
            </a:r>
            <a:r>
              <a:rPr sz="600" spc="-26" dirty="0">
                <a:solidFill>
                  <a:srgbClr val="636466"/>
                </a:solidFill>
                <a:latin typeface="Arial"/>
                <a:cs typeface="Arial"/>
              </a:rPr>
              <a:t> </a:t>
            </a:r>
            <a:r>
              <a:rPr sz="600" spc="-15" dirty="0">
                <a:solidFill>
                  <a:srgbClr val="636466"/>
                </a:solidFill>
                <a:latin typeface="Arial"/>
                <a:cs typeface="Arial"/>
              </a:rPr>
              <a:t>f</a:t>
            </a:r>
            <a:r>
              <a:rPr sz="600" spc="-22" dirty="0">
                <a:solidFill>
                  <a:srgbClr val="636466"/>
                </a:solidFill>
                <a:latin typeface="Arial"/>
                <a:cs typeface="Arial"/>
              </a:rPr>
              <a:t>r</a:t>
            </a:r>
            <a:r>
              <a:rPr sz="600" spc="-11" dirty="0">
                <a:solidFill>
                  <a:srgbClr val="636466"/>
                </a:solidFill>
                <a:latin typeface="Arial"/>
                <a:cs typeface="Arial"/>
              </a:rPr>
              <a:t>o</a:t>
            </a:r>
            <a:r>
              <a:rPr sz="600" spc="8" dirty="0">
                <a:solidFill>
                  <a:srgbClr val="636466"/>
                </a:solidFill>
                <a:latin typeface="Arial"/>
                <a:cs typeface="Arial"/>
              </a:rPr>
              <a:t>m</a:t>
            </a:r>
            <a:r>
              <a:rPr sz="600" spc="-26" dirty="0">
                <a:solidFill>
                  <a:srgbClr val="636466"/>
                </a:solidFill>
                <a:latin typeface="Arial"/>
                <a:cs typeface="Arial"/>
              </a:rPr>
              <a:t> r</a:t>
            </a:r>
            <a:r>
              <a:rPr sz="600" spc="-15" dirty="0">
                <a:solidFill>
                  <a:srgbClr val="636466"/>
                </a:solidFill>
                <a:latin typeface="Arial"/>
                <a:cs typeface="Arial"/>
              </a:rPr>
              <a:t>emoval</a:t>
            </a:r>
            <a:endParaRPr sz="600">
              <a:solidFill>
                <a:prstClr val="black"/>
              </a:solidFill>
              <a:latin typeface="Arial"/>
              <a:cs typeface="Arial"/>
            </a:endParaRPr>
          </a:p>
          <a:p>
            <a:pPr marL="90009" indent="-80484" defTabSz="685782">
              <a:buClr>
                <a:srgbClr val="636466"/>
              </a:buClr>
              <a:buFont typeface="Arial"/>
              <a:buAutoNum type="arabicPeriod"/>
              <a:tabLst>
                <a:tab pos="90485" algn="l"/>
              </a:tabLst>
            </a:pPr>
            <a:r>
              <a:rPr sz="600" spc="-61" dirty="0">
                <a:solidFill>
                  <a:srgbClr val="636466"/>
                </a:solidFill>
                <a:latin typeface="Arial"/>
                <a:cs typeface="Arial"/>
              </a:rPr>
              <a:t>W</a:t>
            </a:r>
            <a:r>
              <a:rPr sz="600" spc="-8" dirty="0">
                <a:solidFill>
                  <a:srgbClr val="636466"/>
                </a:solidFill>
                <a:latin typeface="Arial"/>
                <a:cs typeface="Arial"/>
              </a:rPr>
              <a:t>or</a:t>
            </a:r>
            <a:r>
              <a:rPr sz="600" spc="3" dirty="0">
                <a:solidFill>
                  <a:srgbClr val="636466"/>
                </a:solidFill>
                <a:latin typeface="Arial"/>
                <a:cs typeface="Arial"/>
              </a:rPr>
              <a:t>k</a:t>
            </a:r>
            <a:r>
              <a:rPr sz="600" spc="-22" dirty="0">
                <a:solidFill>
                  <a:srgbClr val="636466"/>
                </a:solidFill>
                <a:latin typeface="Arial"/>
                <a:cs typeface="Arial"/>
              </a:rPr>
              <a:t> </a:t>
            </a:r>
            <a:r>
              <a:rPr sz="600" spc="-11" dirty="0">
                <a:solidFill>
                  <a:srgbClr val="636466"/>
                </a:solidFill>
                <a:latin typeface="Arial"/>
                <a:cs typeface="Arial"/>
              </a:rPr>
              <a:t>authorization</a:t>
            </a:r>
            <a:endParaRPr sz="600">
              <a:solidFill>
                <a:prstClr val="black"/>
              </a:solidFill>
              <a:latin typeface="Arial"/>
              <a:cs typeface="Arial"/>
            </a:endParaRPr>
          </a:p>
          <a:p>
            <a:pPr marL="9525" marR="194304" defTabSz="685782">
              <a:buClr>
                <a:srgbClr val="636466"/>
              </a:buClr>
              <a:buFont typeface="Arial"/>
              <a:buAutoNum type="arabicPeriod"/>
              <a:tabLst>
                <a:tab pos="90485" algn="l"/>
              </a:tabLst>
            </a:pPr>
            <a:r>
              <a:rPr sz="600" spc="-8" dirty="0">
                <a:solidFill>
                  <a:srgbClr val="636466"/>
                </a:solidFill>
                <a:latin typeface="Arial"/>
                <a:cs typeface="Arial"/>
              </a:rPr>
              <a:t>Abilit</a:t>
            </a:r>
            <a:r>
              <a:rPr sz="600" spc="3" dirty="0">
                <a:solidFill>
                  <a:srgbClr val="636466"/>
                </a:solidFill>
                <a:latin typeface="Arial"/>
                <a:cs typeface="Arial"/>
              </a:rPr>
              <a:t>y</a:t>
            </a:r>
            <a:r>
              <a:rPr sz="600" spc="-22" dirty="0">
                <a:solidFill>
                  <a:srgbClr val="636466"/>
                </a:solidFill>
                <a:latin typeface="Arial"/>
                <a:cs typeface="Arial"/>
              </a:rPr>
              <a:t> </a:t>
            </a:r>
            <a:r>
              <a:rPr sz="600" spc="-3" dirty="0">
                <a:solidFill>
                  <a:srgbClr val="636466"/>
                </a:solidFill>
                <a:latin typeface="Arial"/>
                <a:cs typeface="Arial"/>
              </a:rPr>
              <a:t>t</a:t>
            </a:r>
            <a:r>
              <a:rPr sz="600" spc="19" dirty="0">
                <a:solidFill>
                  <a:srgbClr val="636466"/>
                </a:solidFill>
                <a:latin typeface="Arial"/>
                <a:cs typeface="Arial"/>
              </a:rPr>
              <a:t>o</a:t>
            </a:r>
            <a:r>
              <a:rPr sz="600" spc="-22" dirty="0">
                <a:solidFill>
                  <a:srgbClr val="636466"/>
                </a:solidFill>
                <a:latin typeface="Arial"/>
                <a:cs typeface="Arial"/>
              </a:rPr>
              <a:t> </a:t>
            </a:r>
            <a:r>
              <a:rPr sz="600" spc="-8" dirty="0">
                <a:solidFill>
                  <a:srgbClr val="636466"/>
                </a:solidFill>
                <a:latin typeface="Arial"/>
                <a:cs typeface="Arial"/>
              </a:rPr>
              <a:t>appl</a:t>
            </a:r>
            <a:r>
              <a:rPr sz="600" spc="3" dirty="0">
                <a:solidFill>
                  <a:srgbClr val="636466"/>
                </a:solidFill>
                <a:latin typeface="Arial"/>
                <a:cs typeface="Arial"/>
              </a:rPr>
              <a:t>y</a:t>
            </a:r>
            <a:r>
              <a:rPr sz="600" spc="-22" dirty="0">
                <a:solidFill>
                  <a:srgbClr val="636466"/>
                </a:solidFill>
                <a:latin typeface="Arial"/>
                <a:cs typeface="Arial"/>
              </a:rPr>
              <a:t> </a:t>
            </a:r>
            <a:r>
              <a:rPr sz="600" spc="-8" dirty="0">
                <a:solidFill>
                  <a:srgbClr val="636466"/>
                </a:solidFill>
                <a:latin typeface="Arial"/>
                <a:cs typeface="Arial"/>
              </a:rPr>
              <a:t>for </a:t>
            </a:r>
            <a:r>
              <a:rPr sz="600" spc="-11" dirty="0">
                <a:solidFill>
                  <a:srgbClr val="636466"/>
                </a:solidFill>
                <a:latin typeface="Arial"/>
                <a:cs typeface="Arial"/>
              </a:rPr>
              <a:t>permanen</a:t>
            </a:r>
            <a:r>
              <a:rPr sz="600" dirty="0">
                <a:solidFill>
                  <a:srgbClr val="636466"/>
                </a:solidFill>
                <a:latin typeface="Arial"/>
                <a:cs typeface="Arial"/>
              </a:rPr>
              <a:t>t</a:t>
            </a:r>
            <a:r>
              <a:rPr sz="600" spc="-22" dirty="0">
                <a:solidFill>
                  <a:srgbClr val="636466"/>
                </a:solidFill>
                <a:latin typeface="Arial"/>
                <a:cs typeface="Arial"/>
              </a:rPr>
              <a:t> </a:t>
            </a:r>
            <a:r>
              <a:rPr sz="600" spc="-8" dirty="0">
                <a:solidFill>
                  <a:srgbClr val="636466"/>
                </a:solidFill>
                <a:latin typeface="Arial"/>
                <a:cs typeface="Arial"/>
              </a:rPr>
              <a:t>status</a:t>
            </a:r>
            <a:endParaRPr sz="600">
              <a:solidFill>
                <a:prstClr val="black"/>
              </a:solidFill>
              <a:latin typeface="Arial"/>
              <a:cs typeface="Arial"/>
            </a:endParaRPr>
          </a:p>
        </p:txBody>
      </p:sp>
      <p:sp>
        <p:nvSpPr>
          <p:cNvPr id="54" name="object 54"/>
          <p:cNvSpPr/>
          <p:nvPr/>
        </p:nvSpPr>
        <p:spPr>
          <a:xfrm>
            <a:off x="2303662" y="3246866"/>
            <a:ext cx="854392" cy="1075372"/>
          </a:xfrm>
          <a:custGeom>
            <a:avLst/>
            <a:gdLst/>
            <a:ahLst/>
            <a:cxnLst/>
            <a:rect l="l" t="t" r="r" b="b"/>
            <a:pathLst>
              <a:path w="1139190" h="1433829">
                <a:moveTo>
                  <a:pt x="1138656" y="0"/>
                </a:moveTo>
                <a:lnTo>
                  <a:pt x="192557" y="0"/>
                </a:lnTo>
                <a:lnTo>
                  <a:pt x="176764" y="638"/>
                </a:lnTo>
                <a:lnTo>
                  <a:pt x="131693" y="9816"/>
                </a:lnTo>
                <a:lnTo>
                  <a:pt x="91124" y="28848"/>
                </a:lnTo>
                <a:lnTo>
                  <a:pt x="56397" y="56397"/>
                </a:lnTo>
                <a:lnTo>
                  <a:pt x="28848" y="91124"/>
                </a:lnTo>
                <a:lnTo>
                  <a:pt x="9816" y="131693"/>
                </a:lnTo>
                <a:lnTo>
                  <a:pt x="638" y="176764"/>
                </a:lnTo>
                <a:lnTo>
                  <a:pt x="0" y="192557"/>
                </a:lnTo>
                <a:lnTo>
                  <a:pt x="0" y="1240790"/>
                </a:lnTo>
                <a:lnTo>
                  <a:pt x="5596" y="1287064"/>
                </a:lnTo>
                <a:lnTo>
                  <a:pt x="21492" y="1329282"/>
                </a:lnTo>
                <a:lnTo>
                  <a:pt x="46350" y="1366105"/>
                </a:lnTo>
                <a:lnTo>
                  <a:pt x="78834" y="1396195"/>
                </a:lnTo>
                <a:lnTo>
                  <a:pt x="117603" y="1418215"/>
                </a:lnTo>
                <a:lnTo>
                  <a:pt x="161322" y="1430827"/>
                </a:lnTo>
                <a:lnTo>
                  <a:pt x="192557" y="1433347"/>
                </a:lnTo>
                <a:lnTo>
                  <a:pt x="946099" y="1433347"/>
                </a:lnTo>
                <a:lnTo>
                  <a:pt x="992374" y="1427751"/>
                </a:lnTo>
                <a:lnTo>
                  <a:pt x="1034591" y="1411855"/>
                </a:lnTo>
                <a:lnTo>
                  <a:pt x="1071414" y="1386996"/>
                </a:lnTo>
                <a:lnTo>
                  <a:pt x="1101505" y="1354513"/>
                </a:lnTo>
                <a:lnTo>
                  <a:pt x="1123524" y="1315743"/>
                </a:lnTo>
                <a:lnTo>
                  <a:pt x="1136136" y="1272024"/>
                </a:lnTo>
                <a:lnTo>
                  <a:pt x="1138656" y="1240790"/>
                </a:lnTo>
                <a:lnTo>
                  <a:pt x="1138656" y="0"/>
                </a:lnTo>
                <a:close/>
              </a:path>
            </a:pathLst>
          </a:custGeom>
          <a:solidFill>
            <a:srgbClr val="2B3890"/>
          </a:solidFill>
        </p:spPr>
        <p:txBody>
          <a:bodyPr wrap="square" lIns="0" tIns="0" rIns="0" bIns="0" rtlCol="0"/>
          <a:lstStyle/>
          <a:p>
            <a:pPr defTabSz="685782"/>
            <a:endParaRPr sz="1350">
              <a:solidFill>
                <a:prstClr val="black"/>
              </a:solidFill>
              <a:latin typeface="Calibri"/>
            </a:endParaRPr>
          </a:p>
        </p:txBody>
      </p:sp>
      <p:sp>
        <p:nvSpPr>
          <p:cNvPr id="55" name="object 55"/>
          <p:cNvSpPr txBox="1"/>
          <p:nvPr/>
        </p:nvSpPr>
        <p:spPr>
          <a:xfrm>
            <a:off x="2484983" y="3334246"/>
            <a:ext cx="644842" cy="934871"/>
          </a:xfrm>
          <a:prstGeom prst="rect">
            <a:avLst/>
          </a:prstGeom>
        </p:spPr>
        <p:txBody>
          <a:bodyPr vert="horz" wrap="square" lIns="0" tIns="0" rIns="0" bIns="0" rtlCol="0">
            <a:spAutoFit/>
          </a:bodyPr>
          <a:lstStyle/>
          <a:p>
            <a:pPr marL="9525" marR="3810" defTabSz="685782"/>
            <a:r>
              <a:rPr sz="675" spc="8" dirty="0">
                <a:solidFill>
                  <a:srgbClr val="FFFFFF"/>
                </a:solidFill>
                <a:latin typeface="Arial"/>
                <a:cs typeface="Arial"/>
              </a:rPr>
              <a:t>Must </a:t>
            </a:r>
            <a:r>
              <a:rPr sz="675" spc="-8" dirty="0">
                <a:solidFill>
                  <a:srgbClr val="FFFFFF"/>
                </a:solidFill>
                <a:latin typeface="Arial"/>
                <a:cs typeface="Arial"/>
              </a:rPr>
              <a:t>fear</a:t>
            </a:r>
            <a:r>
              <a:rPr sz="675" spc="-3" dirty="0">
                <a:solidFill>
                  <a:srgbClr val="FFFFFF"/>
                </a:solidFill>
                <a:latin typeface="Arial"/>
                <a:cs typeface="Arial"/>
              </a:rPr>
              <a:t> </a:t>
            </a:r>
            <a:r>
              <a:rPr sz="675" dirty="0">
                <a:solidFill>
                  <a:srgbClr val="FFFFFF"/>
                </a:solidFill>
                <a:latin typeface="Arial"/>
                <a:cs typeface="Arial"/>
              </a:rPr>
              <a:t>persecution </a:t>
            </a:r>
            <a:r>
              <a:rPr sz="675" spc="3" dirty="0">
                <a:solidFill>
                  <a:srgbClr val="FFFFFF"/>
                </a:solidFill>
                <a:latin typeface="Arial"/>
                <a:cs typeface="Arial"/>
              </a:rPr>
              <a:t>on</a:t>
            </a:r>
            <a:r>
              <a:rPr sz="675" dirty="0">
                <a:solidFill>
                  <a:srgbClr val="FFFFFF"/>
                </a:solidFill>
                <a:latin typeface="Arial"/>
                <a:cs typeface="Arial"/>
              </a:rPr>
              <a:t> </a:t>
            </a:r>
            <a:r>
              <a:rPr sz="675" spc="8" dirty="0">
                <a:solidFill>
                  <a:srgbClr val="FFFFFF"/>
                </a:solidFill>
                <a:latin typeface="Arial"/>
                <a:cs typeface="Arial"/>
              </a:rPr>
              <a:t>account </a:t>
            </a:r>
            <a:r>
              <a:rPr sz="675" spc="11" dirty="0">
                <a:solidFill>
                  <a:srgbClr val="FFFFFF"/>
                </a:solidFill>
                <a:latin typeface="Arial"/>
                <a:cs typeface="Arial"/>
              </a:rPr>
              <a:t>of </a:t>
            </a:r>
            <a:r>
              <a:rPr sz="675" spc="-3" dirty="0">
                <a:solidFill>
                  <a:srgbClr val="FFFFFF"/>
                </a:solidFill>
                <a:latin typeface="Arial"/>
                <a:cs typeface="Arial"/>
              </a:rPr>
              <a:t>race, </a:t>
            </a:r>
            <a:r>
              <a:rPr sz="675" spc="-15" dirty="0">
                <a:solidFill>
                  <a:srgbClr val="FFFFFF"/>
                </a:solidFill>
                <a:latin typeface="Arial"/>
                <a:cs typeface="Arial"/>
              </a:rPr>
              <a:t>r</a:t>
            </a:r>
            <a:r>
              <a:rPr sz="675" dirty="0">
                <a:solidFill>
                  <a:srgbClr val="FFFFFF"/>
                </a:solidFill>
                <a:latin typeface="Arial"/>
                <a:cs typeface="Arial"/>
              </a:rPr>
              <a:t>eligion, nationalit</a:t>
            </a:r>
            <a:r>
              <a:rPr sz="675" spc="-53" dirty="0">
                <a:solidFill>
                  <a:srgbClr val="FFFFFF"/>
                </a:solidFill>
                <a:latin typeface="Arial"/>
                <a:cs typeface="Arial"/>
              </a:rPr>
              <a:t>y</a:t>
            </a:r>
            <a:r>
              <a:rPr sz="675" dirty="0">
                <a:solidFill>
                  <a:srgbClr val="FFFFFF"/>
                </a:solidFill>
                <a:latin typeface="Arial"/>
                <a:cs typeface="Arial"/>
              </a:rPr>
              <a:t>, </a:t>
            </a:r>
            <a:r>
              <a:rPr sz="675" spc="8" dirty="0">
                <a:solidFill>
                  <a:srgbClr val="FFFFFF"/>
                </a:solidFill>
                <a:latin typeface="Arial"/>
                <a:cs typeface="Arial"/>
              </a:rPr>
              <a:t>political</a:t>
            </a:r>
            <a:r>
              <a:rPr sz="675" dirty="0">
                <a:solidFill>
                  <a:srgbClr val="FFFFFF"/>
                </a:solidFill>
                <a:latin typeface="Arial"/>
                <a:cs typeface="Arial"/>
              </a:rPr>
              <a:t> </a:t>
            </a:r>
            <a:r>
              <a:rPr sz="675" spc="3" dirty="0">
                <a:solidFill>
                  <a:srgbClr val="FFFFFF"/>
                </a:solidFill>
                <a:latin typeface="Arial"/>
                <a:cs typeface="Arial"/>
              </a:rPr>
              <a:t>opinion, or</a:t>
            </a:r>
            <a:r>
              <a:rPr sz="675" dirty="0">
                <a:solidFill>
                  <a:srgbClr val="FFFFFF"/>
                </a:solidFill>
                <a:latin typeface="Arial"/>
                <a:cs typeface="Arial"/>
              </a:rPr>
              <a:t> </a:t>
            </a:r>
            <a:r>
              <a:rPr sz="675" spc="3" dirty="0">
                <a:solidFill>
                  <a:srgbClr val="FFFFFF"/>
                </a:solidFill>
                <a:latin typeface="Arial"/>
                <a:cs typeface="Arial"/>
              </a:rPr>
              <a:t>membership</a:t>
            </a:r>
            <a:r>
              <a:rPr sz="675" dirty="0">
                <a:solidFill>
                  <a:srgbClr val="FFFFFF"/>
                </a:solidFill>
                <a:latin typeface="Arial"/>
                <a:cs typeface="Arial"/>
              </a:rPr>
              <a:t> in particular social </a:t>
            </a:r>
            <a:r>
              <a:rPr sz="675" spc="8" dirty="0">
                <a:solidFill>
                  <a:srgbClr val="FFFFFF"/>
                </a:solidFill>
                <a:latin typeface="Arial"/>
                <a:cs typeface="Arial"/>
              </a:rPr>
              <a:t>g</a:t>
            </a:r>
            <a:r>
              <a:rPr sz="675" spc="-11" dirty="0">
                <a:solidFill>
                  <a:srgbClr val="FFFFFF"/>
                </a:solidFill>
                <a:latin typeface="Arial"/>
                <a:cs typeface="Arial"/>
              </a:rPr>
              <a:t>r</a:t>
            </a:r>
            <a:r>
              <a:rPr sz="675" spc="11" dirty="0">
                <a:solidFill>
                  <a:srgbClr val="FFFFFF"/>
                </a:solidFill>
                <a:latin typeface="Arial"/>
                <a:cs typeface="Arial"/>
              </a:rPr>
              <a:t>oup</a:t>
            </a:r>
            <a:endParaRPr sz="675">
              <a:solidFill>
                <a:prstClr val="black"/>
              </a:solidFill>
              <a:latin typeface="Arial"/>
              <a:cs typeface="Arial"/>
            </a:endParaRPr>
          </a:p>
        </p:txBody>
      </p:sp>
      <p:sp>
        <p:nvSpPr>
          <p:cNvPr id="56" name="object 56"/>
          <p:cNvSpPr/>
          <p:nvPr/>
        </p:nvSpPr>
        <p:spPr>
          <a:xfrm>
            <a:off x="2390754" y="3352622"/>
            <a:ext cx="57151" cy="76677"/>
          </a:xfrm>
          <a:custGeom>
            <a:avLst/>
            <a:gdLst/>
            <a:ahLst/>
            <a:cxnLst/>
            <a:rect l="l" t="t" r="r" b="b"/>
            <a:pathLst>
              <a:path w="76200" h="102235">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
        <p:nvSpPr>
          <p:cNvPr id="57" name="object 57"/>
          <p:cNvSpPr txBox="1"/>
          <p:nvPr/>
        </p:nvSpPr>
        <p:spPr>
          <a:xfrm>
            <a:off x="2364940" y="3111003"/>
            <a:ext cx="778669" cy="126958"/>
          </a:xfrm>
          <a:prstGeom prst="rect">
            <a:avLst/>
          </a:prstGeom>
        </p:spPr>
        <p:txBody>
          <a:bodyPr vert="horz" wrap="square" lIns="0" tIns="0" rIns="0" bIns="0" rtlCol="0">
            <a:spAutoFit/>
          </a:bodyPr>
          <a:lstStyle/>
          <a:p>
            <a:pPr marL="9525" defTabSz="685782"/>
            <a:r>
              <a:rPr sz="825" b="1" spc="-109" dirty="0">
                <a:solidFill>
                  <a:srgbClr val="262B75"/>
                </a:solidFill>
                <a:latin typeface="Arial"/>
                <a:cs typeface="Arial"/>
              </a:rPr>
              <a:t>CONSIDER</a:t>
            </a:r>
            <a:r>
              <a:rPr sz="825" b="1" spc="-165" dirty="0">
                <a:solidFill>
                  <a:srgbClr val="262B75"/>
                </a:solidFill>
                <a:latin typeface="Arial"/>
                <a:cs typeface="Arial"/>
              </a:rPr>
              <a:t>A</a:t>
            </a:r>
            <a:r>
              <a:rPr sz="825" b="1" spc="-101" dirty="0">
                <a:solidFill>
                  <a:srgbClr val="262B75"/>
                </a:solidFill>
                <a:latin typeface="Arial"/>
                <a:cs typeface="Arial"/>
              </a:rPr>
              <a:t>TIONS</a:t>
            </a:r>
            <a:endParaRPr sz="825">
              <a:solidFill>
                <a:prstClr val="black"/>
              </a:solidFill>
              <a:latin typeface="Arial"/>
              <a:cs typeface="Arial"/>
            </a:endParaRPr>
          </a:p>
        </p:txBody>
      </p:sp>
      <p:sp>
        <p:nvSpPr>
          <p:cNvPr id="58" name="object 58"/>
          <p:cNvSpPr/>
          <p:nvPr/>
        </p:nvSpPr>
        <p:spPr>
          <a:xfrm>
            <a:off x="2314971" y="4392050"/>
            <a:ext cx="221456" cy="221456"/>
          </a:xfrm>
          <a:custGeom>
            <a:avLst/>
            <a:gdLst/>
            <a:ahLst/>
            <a:cxnLst/>
            <a:rect l="l" t="t" r="r" b="b"/>
            <a:pathLst>
              <a:path w="295275" h="295275">
                <a:moveTo>
                  <a:pt x="210553" y="256717"/>
                </a:moveTo>
                <a:lnTo>
                  <a:pt x="84493" y="256717"/>
                </a:lnTo>
                <a:lnTo>
                  <a:pt x="103657" y="292531"/>
                </a:lnTo>
                <a:lnTo>
                  <a:pt x="113030" y="295046"/>
                </a:lnTo>
                <a:lnTo>
                  <a:pt x="147523" y="273570"/>
                </a:lnTo>
                <a:lnTo>
                  <a:pt x="201535" y="273570"/>
                </a:lnTo>
                <a:lnTo>
                  <a:pt x="210553" y="256717"/>
                </a:lnTo>
                <a:close/>
              </a:path>
              <a:path w="295275" h="295275">
                <a:moveTo>
                  <a:pt x="201535" y="273570"/>
                </a:moveTo>
                <a:lnTo>
                  <a:pt x="147523" y="273570"/>
                </a:lnTo>
                <a:lnTo>
                  <a:pt x="182016" y="295046"/>
                </a:lnTo>
                <a:lnTo>
                  <a:pt x="191389" y="292531"/>
                </a:lnTo>
                <a:lnTo>
                  <a:pt x="201535" y="273570"/>
                </a:lnTo>
                <a:close/>
              </a:path>
              <a:path w="295275" h="295275">
                <a:moveTo>
                  <a:pt x="43878" y="37033"/>
                </a:moveTo>
                <a:lnTo>
                  <a:pt x="37033" y="43878"/>
                </a:lnTo>
                <a:lnTo>
                  <a:pt x="38328" y="84493"/>
                </a:lnTo>
                <a:lnTo>
                  <a:pt x="2514" y="103657"/>
                </a:lnTo>
                <a:lnTo>
                  <a:pt x="0" y="113030"/>
                </a:lnTo>
                <a:lnTo>
                  <a:pt x="21475" y="147523"/>
                </a:lnTo>
                <a:lnTo>
                  <a:pt x="0" y="182016"/>
                </a:lnTo>
                <a:lnTo>
                  <a:pt x="2514" y="191389"/>
                </a:lnTo>
                <a:lnTo>
                  <a:pt x="38328" y="210553"/>
                </a:lnTo>
                <a:lnTo>
                  <a:pt x="37033" y="251167"/>
                </a:lnTo>
                <a:lnTo>
                  <a:pt x="43878" y="258013"/>
                </a:lnTo>
                <a:lnTo>
                  <a:pt x="84493" y="256717"/>
                </a:lnTo>
                <a:lnTo>
                  <a:pt x="252463" y="256717"/>
                </a:lnTo>
                <a:lnTo>
                  <a:pt x="258013" y="251167"/>
                </a:lnTo>
                <a:lnTo>
                  <a:pt x="256717" y="210553"/>
                </a:lnTo>
                <a:lnTo>
                  <a:pt x="283261" y="196354"/>
                </a:lnTo>
                <a:lnTo>
                  <a:pt x="138036" y="196354"/>
                </a:lnTo>
                <a:lnTo>
                  <a:pt x="89458" y="147764"/>
                </a:lnTo>
                <a:lnTo>
                  <a:pt x="89458" y="143179"/>
                </a:lnTo>
                <a:lnTo>
                  <a:pt x="105359" y="127266"/>
                </a:lnTo>
                <a:lnTo>
                  <a:pt x="170719" y="127266"/>
                </a:lnTo>
                <a:lnTo>
                  <a:pt x="199301" y="98691"/>
                </a:lnTo>
                <a:lnTo>
                  <a:pt x="283261" y="98691"/>
                </a:lnTo>
                <a:lnTo>
                  <a:pt x="256717" y="84493"/>
                </a:lnTo>
                <a:lnTo>
                  <a:pt x="258013" y="43878"/>
                </a:lnTo>
                <a:lnTo>
                  <a:pt x="252463" y="38328"/>
                </a:lnTo>
                <a:lnTo>
                  <a:pt x="84493" y="38328"/>
                </a:lnTo>
                <a:lnTo>
                  <a:pt x="43878" y="37033"/>
                </a:lnTo>
                <a:close/>
              </a:path>
              <a:path w="295275" h="295275">
                <a:moveTo>
                  <a:pt x="252463" y="256717"/>
                </a:moveTo>
                <a:lnTo>
                  <a:pt x="210553" y="256717"/>
                </a:lnTo>
                <a:lnTo>
                  <a:pt x="251167" y="258013"/>
                </a:lnTo>
                <a:lnTo>
                  <a:pt x="252463" y="256717"/>
                </a:lnTo>
                <a:close/>
              </a:path>
              <a:path w="295275" h="295275">
                <a:moveTo>
                  <a:pt x="283261" y="98691"/>
                </a:moveTo>
                <a:lnTo>
                  <a:pt x="203885" y="98691"/>
                </a:lnTo>
                <a:lnTo>
                  <a:pt x="219798" y="114604"/>
                </a:lnTo>
                <a:lnTo>
                  <a:pt x="219798" y="119189"/>
                </a:lnTo>
                <a:lnTo>
                  <a:pt x="142633" y="196354"/>
                </a:lnTo>
                <a:lnTo>
                  <a:pt x="283261" y="196354"/>
                </a:lnTo>
                <a:lnTo>
                  <a:pt x="292544" y="191389"/>
                </a:lnTo>
                <a:lnTo>
                  <a:pt x="295046" y="182016"/>
                </a:lnTo>
                <a:lnTo>
                  <a:pt x="273570" y="147523"/>
                </a:lnTo>
                <a:lnTo>
                  <a:pt x="295046" y="113030"/>
                </a:lnTo>
                <a:lnTo>
                  <a:pt x="292544" y="103657"/>
                </a:lnTo>
                <a:lnTo>
                  <a:pt x="283261" y="98691"/>
                </a:lnTo>
                <a:close/>
              </a:path>
              <a:path w="295275" h="295275">
                <a:moveTo>
                  <a:pt x="170719" y="127266"/>
                </a:moveTo>
                <a:lnTo>
                  <a:pt x="109956" y="127266"/>
                </a:lnTo>
                <a:lnTo>
                  <a:pt x="140106" y="157416"/>
                </a:lnTo>
                <a:lnTo>
                  <a:pt x="140563" y="157416"/>
                </a:lnTo>
                <a:lnTo>
                  <a:pt x="170719" y="127266"/>
                </a:lnTo>
                <a:close/>
              </a:path>
              <a:path w="295275" h="295275">
                <a:moveTo>
                  <a:pt x="113030" y="0"/>
                </a:moveTo>
                <a:lnTo>
                  <a:pt x="103657" y="2514"/>
                </a:lnTo>
                <a:lnTo>
                  <a:pt x="84493" y="38328"/>
                </a:lnTo>
                <a:lnTo>
                  <a:pt x="210553" y="38328"/>
                </a:lnTo>
                <a:lnTo>
                  <a:pt x="201535" y="21475"/>
                </a:lnTo>
                <a:lnTo>
                  <a:pt x="147523" y="21475"/>
                </a:lnTo>
                <a:lnTo>
                  <a:pt x="113030" y="0"/>
                </a:lnTo>
                <a:close/>
              </a:path>
              <a:path w="295275" h="295275">
                <a:moveTo>
                  <a:pt x="251167" y="37033"/>
                </a:moveTo>
                <a:lnTo>
                  <a:pt x="210553" y="38328"/>
                </a:lnTo>
                <a:lnTo>
                  <a:pt x="252463" y="38328"/>
                </a:lnTo>
                <a:lnTo>
                  <a:pt x="251167" y="37033"/>
                </a:lnTo>
                <a:close/>
              </a:path>
              <a:path w="295275" h="295275">
                <a:moveTo>
                  <a:pt x="182016" y="0"/>
                </a:moveTo>
                <a:lnTo>
                  <a:pt x="147523" y="21475"/>
                </a:lnTo>
                <a:lnTo>
                  <a:pt x="201535" y="21475"/>
                </a:lnTo>
                <a:lnTo>
                  <a:pt x="191389" y="2514"/>
                </a:lnTo>
                <a:lnTo>
                  <a:pt x="182016" y="0"/>
                </a:lnTo>
                <a:close/>
              </a:path>
            </a:pathLst>
          </a:custGeom>
          <a:solidFill>
            <a:srgbClr val="2B3890"/>
          </a:solidFill>
        </p:spPr>
        <p:txBody>
          <a:bodyPr wrap="square" lIns="0" tIns="0" rIns="0" bIns="0" rtlCol="0"/>
          <a:lstStyle/>
          <a:p>
            <a:pPr defTabSz="685782"/>
            <a:endParaRPr sz="1350">
              <a:solidFill>
                <a:prstClr val="black"/>
              </a:solidFill>
              <a:latin typeface="Calibri"/>
            </a:endParaRPr>
          </a:p>
        </p:txBody>
      </p:sp>
      <p:sp>
        <p:nvSpPr>
          <p:cNvPr id="59" name="object 59"/>
          <p:cNvSpPr txBox="1"/>
          <p:nvPr/>
        </p:nvSpPr>
        <p:spPr>
          <a:xfrm>
            <a:off x="2396255" y="4405714"/>
            <a:ext cx="743901" cy="810478"/>
          </a:xfrm>
          <a:prstGeom prst="rect">
            <a:avLst/>
          </a:prstGeom>
        </p:spPr>
        <p:txBody>
          <a:bodyPr vert="horz" wrap="square" lIns="0" tIns="0" rIns="0" bIns="0" rtlCol="0">
            <a:spAutoFit/>
          </a:bodyPr>
          <a:lstStyle/>
          <a:p>
            <a:pPr marL="190971" marR="3810" defTabSz="685782">
              <a:lnSpc>
                <a:spcPts val="750"/>
              </a:lnSpc>
            </a:pPr>
            <a:r>
              <a:rPr sz="675" b="1" spc="-34" dirty="0">
                <a:solidFill>
                  <a:srgbClr val="636466"/>
                </a:solidFill>
                <a:latin typeface="Arial"/>
                <a:cs typeface="Arial"/>
              </a:rPr>
              <a:t>I</a:t>
            </a:r>
            <a:r>
              <a:rPr sz="675" b="1" spc="-22" dirty="0">
                <a:solidFill>
                  <a:srgbClr val="636466"/>
                </a:solidFill>
                <a:latin typeface="Arial"/>
                <a:cs typeface="Arial"/>
              </a:rPr>
              <a:t>f</a:t>
            </a:r>
            <a:r>
              <a:rPr sz="675" b="1" spc="-56" dirty="0">
                <a:solidFill>
                  <a:srgbClr val="636466"/>
                </a:solidFill>
                <a:latin typeface="Arial"/>
                <a:cs typeface="Arial"/>
              </a:rPr>
              <a:t> </a:t>
            </a:r>
            <a:r>
              <a:rPr sz="675" b="1" spc="-83" dirty="0">
                <a:solidFill>
                  <a:srgbClr val="636466"/>
                </a:solidFill>
                <a:latin typeface="Arial"/>
                <a:cs typeface="Arial"/>
              </a:rPr>
              <a:t>appro</a:t>
            </a:r>
            <a:r>
              <a:rPr sz="675" b="1" spc="-79" dirty="0">
                <a:solidFill>
                  <a:srgbClr val="636466"/>
                </a:solidFill>
                <a:latin typeface="Arial"/>
                <a:cs typeface="Arial"/>
              </a:rPr>
              <a:t>ved,</a:t>
            </a:r>
            <a:r>
              <a:rPr sz="675" b="1" spc="-48" dirty="0">
                <a:solidFill>
                  <a:srgbClr val="636466"/>
                </a:solidFill>
                <a:latin typeface="Arial"/>
                <a:cs typeface="Arial"/>
              </a:rPr>
              <a:t> </a:t>
            </a:r>
            <a:r>
              <a:rPr sz="675" b="1" spc="-72" dirty="0">
                <a:solidFill>
                  <a:srgbClr val="636466"/>
                </a:solidFill>
                <a:latin typeface="Arial"/>
                <a:cs typeface="Arial"/>
              </a:rPr>
              <a:t>benefi</a:t>
            </a:r>
            <a:r>
              <a:rPr sz="675" b="1" spc="-37" dirty="0">
                <a:solidFill>
                  <a:srgbClr val="636466"/>
                </a:solidFill>
                <a:latin typeface="Arial"/>
                <a:cs typeface="Arial"/>
              </a:rPr>
              <a:t>t</a:t>
            </a:r>
            <a:r>
              <a:rPr sz="675" b="1" spc="-56" dirty="0">
                <a:solidFill>
                  <a:srgbClr val="636466"/>
                </a:solidFill>
                <a:latin typeface="Arial"/>
                <a:cs typeface="Arial"/>
              </a:rPr>
              <a:t> </a:t>
            </a:r>
            <a:r>
              <a:rPr sz="675" b="1" spc="-83" dirty="0">
                <a:solidFill>
                  <a:srgbClr val="636466"/>
                </a:solidFill>
                <a:latin typeface="Arial"/>
                <a:cs typeface="Arial"/>
              </a:rPr>
              <a:t>pr</a:t>
            </a:r>
            <a:r>
              <a:rPr sz="675" b="1" spc="-86" dirty="0">
                <a:solidFill>
                  <a:srgbClr val="636466"/>
                </a:solidFill>
                <a:latin typeface="Arial"/>
                <a:cs typeface="Arial"/>
              </a:rPr>
              <a:t>o</a:t>
            </a:r>
            <a:r>
              <a:rPr sz="675" b="1" spc="-83" dirty="0">
                <a:solidFill>
                  <a:srgbClr val="636466"/>
                </a:solidFill>
                <a:latin typeface="Arial"/>
                <a:cs typeface="Arial"/>
              </a:rPr>
              <a:t>vides:</a:t>
            </a:r>
            <a:endParaRPr sz="675" dirty="0">
              <a:solidFill>
                <a:prstClr val="black"/>
              </a:solidFill>
              <a:latin typeface="Arial"/>
              <a:cs typeface="Arial"/>
            </a:endParaRPr>
          </a:p>
          <a:p>
            <a:pPr marL="9525" defTabSz="685782">
              <a:spcBef>
                <a:spcPts val="428"/>
              </a:spcBef>
              <a:buClr>
                <a:srgbClr val="636466"/>
              </a:buClr>
              <a:buFont typeface="Arial"/>
              <a:buAutoNum type="arabicPeriod"/>
              <a:tabLst>
                <a:tab pos="90009" algn="l"/>
              </a:tabLst>
            </a:pPr>
            <a:r>
              <a:rPr sz="600" spc="-22" dirty="0">
                <a:solidFill>
                  <a:srgbClr val="636466"/>
                </a:solidFill>
                <a:latin typeface="Arial"/>
                <a:cs typeface="Arial"/>
              </a:rPr>
              <a:t>Asyle</a:t>
            </a:r>
            <a:r>
              <a:rPr sz="600" spc="-8" dirty="0">
                <a:solidFill>
                  <a:srgbClr val="636466"/>
                </a:solidFill>
                <a:latin typeface="Arial"/>
                <a:cs typeface="Arial"/>
              </a:rPr>
              <a:t>e</a:t>
            </a:r>
            <a:r>
              <a:rPr sz="600" spc="-26" dirty="0">
                <a:solidFill>
                  <a:srgbClr val="636466"/>
                </a:solidFill>
                <a:latin typeface="Arial"/>
                <a:cs typeface="Arial"/>
              </a:rPr>
              <a:t> </a:t>
            </a:r>
            <a:r>
              <a:rPr sz="600" spc="-11" dirty="0">
                <a:solidFill>
                  <a:srgbClr val="636466"/>
                </a:solidFill>
                <a:latin typeface="Arial"/>
                <a:cs typeface="Arial"/>
              </a:rPr>
              <a:t>status</a:t>
            </a:r>
            <a:endParaRPr sz="600" dirty="0">
              <a:solidFill>
                <a:prstClr val="black"/>
              </a:solidFill>
              <a:latin typeface="Arial"/>
              <a:cs typeface="Arial"/>
            </a:endParaRPr>
          </a:p>
          <a:p>
            <a:pPr marL="89532" indent="-80007" defTabSz="685782">
              <a:buClr>
                <a:srgbClr val="636466"/>
              </a:buClr>
              <a:buFont typeface="Arial"/>
              <a:buAutoNum type="arabicPeriod"/>
              <a:tabLst>
                <a:tab pos="90009" algn="l"/>
              </a:tabLst>
            </a:pPr>
            <a:r>
              <a:rPr sz="600" spc="-64" dirty="0">
                <a:solidFill>
                  <a:srgbClr val="636466"/>
                </a:solidFill>
                <a:latin typeface="Arial"/>
                <a:cs typeface="Arial"/>
              </a:rPr>
              <a:t>W</a:t>
            </a:r>
            <a:r>
              <a:rPr sz="600" spc="-11" dirty="0">
                <a:solidFill>
                  <a:srgbClr val="636466"/>
                </a:solidFill>
                <a:latin typeface="Arial"/>
                <a:cs typeface="Arial"/>
              </a:rPr>
              <a:t>or</a:t>
            </a:r>
            <a:r>
              <a:rPr sz="600" spc="3" dirty="0">
                <a:solidFill>
                  <a:srgbClr val="636466"/>
                </a:solidFill>
                <a:latin typeface="Arial"/>
                <a:cs typeface="Arial"/>
              </a:rPr>
              <a:t>k</a:t>
            </a:r>
            <a:r>
              <a:rPr sz="600" spc="-26" dirty="0">
                <a:solidFill>
                  <a:srgbClr val="636466"/>
                </a:solidFill>
                <a:latin typeface="Arial"/>
                <a:cs typeface="Arial"/>
              </a:rPr>
              <a:t> </a:t>
            </a:r>
            <a:r>
              <a:rPr sz="600" spc="-15" dirty="0">
                <a:solidFill>
                  <a:srgbClr val="636466"/>
                </a:solidFill>
                <a:latin typeface="Arial"/>
                <a:cs typeface="Arial"/>
              </a:rPr>
              <a:t>authorization</a:t>
            </a:r>
            <a:endParaRPr sz="600" dirty="0">
              <a:solidFill>
                <a:prstClr val="black"/>
              </a:solidFill>
              <a:latin typeface="Arial"/>
              <a:cs typeface="Arial"/>
            </a:endParaRPr>
          </a:p>
          <a:p>
            <a:pPr marL="9525" marR="182398" defTabSz="685782">
              <a:buClr>
                <a:srgbClr val="636466"/>
              </a:buClr>
              <a:buFont typeface="Arial"/>
              <a:buAutoNum type="arabicPeriod"/>
              <a:tabLst>
                <a:tab pos="90009" algn="l"/>
              </a:tabLst>
            </a:pPr>
            <a:r>
              <a:rPr sz="600" spc="-22" dirty="0">
                <a:solidFill>
                  <a:srgbClr val="636466"/>
                </a:solidFill>
                <a:latin typeface="Arial"/>
                <a:cs typeface="Arial"/>
              </a:rPr>
              <a:t>Federa</a:t>
            </a:r>
            <a:r>
              <a:rPr sz="600" spc="-3" dirty="0">
                <a:solidFill>
                  <a:srgbClr val="636466"/>
                </a:solidFill>
                <a:latin typeface="Arial"/>
                <a:cs typeface="Arial"/>
              </a:rPr>
              <a:t>l</a:t>
            </a:r>
            <a:r>
              <a:rPr sz="600" spc="-26" dirty="0">
                <a:solidFill>
                  <a:srgbClr val="636466"/>
                </a:solidFill>
                <a:latin typeface="Arial"/>
                <a:cs typeface="Arial"/>
              </a:rPr>
              <a:t> </a:t>
            </a:r>
            <a:r>
              <a:rPr sz="600" spc="-15" dirty="0">
                <a:solidFill>
                  <a:srgbClr val="636466"/>
                </a:solidFill>
                <a:latin typeface="Arial"/>
                <a:cs typeface="Arial"/>
              </a:rPr>
              <a:t>social </a:t>
            </a:r>
            <a:r>
              <a:rPr sz="600" spc="-19" dirty="0">
                <a:solidFill>
                  <a:srgbClr val="636466"/>
                </a:solidFill>
                <a:latin typeface="Arial"/>
                <a:cs typeface="Arial"/>
              </a:rPr>
              <a:t>service</a:t>
            </a:r>
            <a:r>
              <a:rPr sz="600" spc="-3" dirty="0">
                <a:solidFill>
                  <a:srgbClr val="636466"/>
                </a:solidFill>
                <a:latin typeface="Arial"/>
                <a:cs typeface="Arial"/>
              </a:rPr>
              <a:t>s</a:t>
            </a:r>
            <a:r>
              <a:rPr sz="600" spc="-26" dirty="0">
                <a:solidFill>
                  <a:srgbClr val="636466"/>
                </a:solidFill>
                <a:latin typeface="Arial"/>
                <a:cs typeface="Arial"/>
              </a:rPr>
              <a:t> </a:t>
            </a:r>
            <a:r>
              <a:rPr sz="600" spc="-15" dirty="0">
                <a:solidFill>
                  <a:srgbClr val="636466"/>
                </a:solidFill>
                <a:latin typeface="Arial"/>
                <a:cs typeface="Arial"/>
              </a:rPr>
              <a:t>benefits</a:t>
            </a:r>
            <a:endParaRPr sz="600" dirty="0">
              <a:solidFill>
                <a:prstClr val="black"/>
              </a:solidFill>
              <a:latin typeface="Arial"/>
              <a:cs typeface="Arial"/>
            </a:endParaRPr>
          </a:p>
          <a:p>
            <a:pPr marL="9525" marR="61911" defTabSz="685782">
              <a:buClr>
                <a:srgbClr val="636466"/>
              </a:buClr>
              <a:buFont typeface="Arial"/>
              <a:buAutoNum type="arabicPeriod"/>
              <a:tabLst>
                <a:tab pos="90009" algn="l"/>
              </a:tabLst>
            </a:pPr>
            <a:r>
              <a:rPr sz="600" spc="-11" dirty="0">
                <a:solidFill>
                  <a:srgbClr val="636466"/>
                </a:solidFill>
                <a:latin typeface="Arial"/>
                <a:cs typeface="Arial"/>
              </a:rPr>
              <a:t>Abilit</a:t>
            </a:r>
            <a:r>
              <a:rPr sz="600" spc="3" dirty="0">
                <a:solidFill>
                  <a:srgbClr val="636466"/>
                </a:solidFill>
                <a:latin typeface="Arial"/>
                <a:cs typeface="Arial"/>
              </a:rPr>
              <a:t>y</a:t>
            </a:r>
            <a:r>
              <a:rPr sz="600" spc="-26" dirty="0">
                <a:solidFill>
                  <a:srgbClr val="636466"/>
                </a:solidFill>
                <a:latin typeface="Arial"/>
                <a:cs typeface="Arial"/>
              </a:rPr>
              <a:t> </a:t>
            </a:r>
            <a:r>
              <a:rPr sz="600" spc="-8" dirty="0">
                <a:solidFill>
                  <a:srgbClr val="636466"/>
                </a:solidFill>
                <a:latin typeface="Arial"/>
                <a:cs typeface="Arial"/>
              </a:rPr>
              <a:t>t</a:t>
            </a:r>
            <a:r>
              <a:rPr sz="600" spc="19" dirty="0">
                <a:solidFill>
                  <a:srgbClr val="636466"/>
                </a:solidFill>
                <a:latin typeface="Arial"/>
                <a:cs typeface="Arial"/>
              </a:rPr>
              <a:t>o</a:t>
            </a:r>
            <a:r>
              <a:rPr sz="600" spc="-26" dirty="0">
                <a:solidFill>
                  <a:srgbClr val="636466"/>
                </a:solidFill>
                <a:latin typeface="Arial"/>
                <a:cs typeface="Arial"/>
              </a:rPr>
              <a:t> </a:t>
            </a:r>
            <a:r>
              <a:rPr sz="600" spc="-11" dirty="0">
                <a:solidFill>
                  <a:srgbClr val="636466"/>
                </a:solidFill>
                <a:latin typeface="Arial"/>
                <a:cs typeface="Arial"/>
              </a:rPr>
              <a:t>appl</a:t>
            </a:r>
            <a:r>
              <a:rPr sz="600" spc="3" dirty="0">
                <a:solidFill>
                  <a:srgbClr val="636466"/>
                </a:solidFill>
                <a:latin typeface="Arial"/>
                <a:cs typeface="Arial"/>
              </a:rPr>
              <a:t>y</a:t>
            </a:r>
            <a:r>
              <a:rPr sz="600" spc="-26" dirty="0">
                <a:solidFill>
                  <a:srgbClr val="636466"/>
                </a:solidFill>
                <a:latin typeface="Arial"/>
                <a:cs typeface="Arial"/>
              </a:rPr>
              <a:t> </a:t>
            </a:r>
            <a:r>
              <a:rPr sz="600" spc="-11" dirty="0">
                <a:solidFill>
                  <a:srgbClr val="636466"/>
                </a:solidFill>
                <a:latin typeface="Arial"/>
                <a:cs typeface="Arial"/>
              </a:rPr>
              <a:t>for </a:t>
            </a:r>
            <a:r>
              <a:rPr sz="600" spc="-15" dirty="0">
                <a:solidFill>
                  <a:srgbClr val="636466"/>
                </a:solidFill>
                <a:latin typeface="Arial"/>
                <a:cs typeface="Arial"/>
              </a:rPr>
              <a:t>permanen</a:t>
            </a:r>
            <a:r>
              <a:rPr sz="600" dirty="0">
                <a:solidFill>
                  <a:srgbClr val="636466"/>
                </a:solidFill>
                <a:latin typeface="Arial"/>
                <a:cs typeface="Arial"/>
              </a:rPr>
              <a:t>t</a:t>
            </a:r>
            <a:r>
              <a:rPr sz="600" spc="-26" dirty="0">
                <a:solidFill>
                  <a:srgbClr val="636466"/>
                </a:solidFill>
                <a:latin typeface="Arial"/>
                <a:cs typeface="Arial"/>
              </a:rPr>
              <a:t> </a:t>
            </a:r>
            <a:r>
              <a:rPr sz="600" spc="-11" dirty="0">
                <a:solidFill>
                  <a:srgbClr val="636466"/>
                </a:solidFill>
                <a:latin typeface="Arial"/>
                <a:cs typeface="Arial"/>
              </a:rPr>
              <a:t>status</a:t>
            </a:r>
            <a:endParaRPr sz="600" dirty="0">
              <a:solidFill>
                <a:prstClr val="black"/>
              </a:solidFill>
              <a:latin typeface="Arial"/>
              <a:cs typeface="Arial"/>
            </a:endParaRPr>
          </a:p>
        </p:txBody>
      </p:sp>
      <p:sp>
        <p:nvSpPr>
          <p:cNvPr id="60" name="object 60"/>
          <p:cNvSpPr/>
          <p:nvPr/>
        </p:nvSpPr>
        <p:spPr>
          <a:xfrm>
            <a:off x="3879842" y="1116551"/>
            <a:ext cx="221456" cy="221456"/>
          </a:xfrm>
          <a:custGeom>
            <a:avLst/>
            <a:gdLst/>
            <a:ahLst/>
            <a:cxnLst/>
            <a:rect l="l" t="t" r="r" b="b"/>
            <a:pathLst>
              <a:path w="295275" h="295275">
                <a:moveTo>
                  <a:pt x="210553" y="256717"/>
                </a:moveTo>
                <a:lnTo>
                  <a:pt x="84493" y="256717"/>
                </a:lnTo>
                <a:lnTo>
                  <a:pt x="103657" y="292531"/>
                </a:lnTo>
                <a:lnTo>
                  <a:pt x="113030" y="295046"/>
                </a:lnTo>
                <a:lnTo>
                  <a:pt x="147523" y="273570"/>
                </a:lnTo>
                <a:lnTo>
                  <a:pt x="201535" y="273570"/>
                </a:lnTo>
                <a:lnTo>
                  <a:pt x="210553" y="256717"/>
                </a:lnTo>
                <a:close/>
              </a:path>
              <a:path w="295275" h="295275">
                <a:moveTo>
                  <a:pt x="201535" y="273570"/>
                </a:moveTo>
                <a:lnTo>
                  <a:pt x="147523" y="273570"/>
                </a:lnTo>
                <a:lnTo>
                  <a:pt x="182016" y="295046"/>
                </a:lnTo>
                <a:lnTo>
                  <a:pt x="191389" y="292531"/>
                </a:lnTo>
                <a:lnTo>
                  <a:pt x="201535" y="273570"/>
                </a:lnTo>
                <a:close/>
              </a:path>
              <a:path w="295275" h="295275">
                <a:moveTo>
                  <a:pt x="43878" y="37033"/>
                </a:moveTo>
                <a:lnTo>
                  <a:pt x="37033" y="43878"/>
                </a:lnTo>
                <a:lnTo>
                  <a:pt x="38328" y="84493"/>
                </a:lnTo>
                <a:lnTo>
                  <a:pt x="2514" y="103657"/>
                </a:lnTo>
                <a:lnTo>
                  <a:pt x="0" y="113029"/>
                </a:lnTo>
                <a:lnTo>
                  <a:pt x="21475" y="147523"/>
                </a:lnTo>
                <a:lnTo>
                  <a:pt x="0" y="182016"/>
                </a:lnTo>
                <a:lnTo>
                  <a:pt x="2514" y="191388"/>
                </a:lnTo>
                <a:lnTo>
                  <a:pt x="38328" y="210553"/>
                </a:lnTo>
                <a:lnTo>
                  <a:pt x="37033" y="251167"/>
                </a:lnTo>
                <a:lnTo>
                  <a:pt x="43878" y="258013"/>
                </a:lnTo>
                <a:lnTo>
                  <a:pt x="84493" y="256717"/>
                </a:lnTo>
                <a:lnTo>
                  <a:pt x="252463" y="256717"/>
                </a:lnTo>
                <a:lnTo>
                  <a:pt x="258013" y="251167"/>
                </a:lnTo>
                <a:lnTo>
                  <a:pt x="256717" y="210553"/>
                </a:lnTo>
                <a:lnTo>
                  <a:pt x="283261" y="196354"/>
                </a:lnTo>
                <a:lnTo>
                  <a:pt x="138036" y="196354"/>
                </a:lnTo>
                <a:lnTo>
                  <a:pt x="89458" y="147764"/>
                </a:lnTo>
                <a:lnTo>
                  <a:pt x="89458" y="143179"/>
                </a:lnTo>
                <a:lnTo>
                  <a:pt x="105359" y="127266"/>
                </a:lnTo>
                <a:lnTo>
                  <a:pt x="170719" y="127266"/>
                </a:lnTo>
                <a:lnTo>
                  <a:pt x="199301" y="98691"/>
                </a:lnTo>
                <a:lnTo>
                  <a:pt x="283261" y="98691"/>
                </a:lnTo>
                <a:lnTo>
                  <a:pt x="256717" y="84493"/>
                </a:lnTo>
                <a:lnTo>
                  <a:pt x="258013" y="43878"/>
                </a:lnTo>
                <a:lnTo>
                  <a:pt x="252463" y="38328"/>
                </a:lnTo>
                <a:lnTo>
                  <a:pt x="84493" y="38328"/>
                </a:lnTo>
                <a:lnTo>
                  <a:pt x="43878" y="37033"/>
                </a:lnTo>
                <a:close/>
              </a:path>
              <a:path w="295275" h="295275">
                <a:moveTo>
                  <a:pt x="252463" y="256717"/>
                </a:moveTo>
                <a:lnTo>
                  <a:pt x="210553" y="256717"/>
                </a:lnTo>
                <a:lnTo>
                  <a:pt x="251167" y="258013"/>
                </a:lnTo>
                <a:lnTo>
                  <a:pt x="252463" y="256717"/>
                </a:lnTo>
                <a:close/>
              </a:path>
              <a:path w="295275" h="295275">
                <a:moveTo>
                  <a:pt x="283261" y="98691"/>
                </a:moveTo>
                <a:lnTo>
                  <a:pt x="203885" y="98691"/>
                </a:lnTo>
                <a:lnTo>
                  <a:pt x="219798" y="114604"/>
                </a:lnTo>
                <a:lnTo>
                  <a:pt x="219798" y="119189"/>
                </a:lnTo>
                <a:lnTo>
                  <a:pt x="142633" y="196354"/>
                </a:lnTo>
                <a:lnTo>
                  <a:pt x="283261" y="196354"/>
                </a:lnTo>
                <a:lnTo>
                  <a:pt x="292544" y="191388"/>
                </a:lnTo>
                <a:lnTo>
                  <a:pt x="295046" y="182016"/>
                </a:lnTo>
                <a:lnTo>
                  <a:pt x="273570" y="147523"/>
                </a:lnTo>
                <a:lnTo>
                  <a:pt x="295046" y="113029"/>
                </a:lnTo>
                <a:lnTo>
                  <a:pt x="292544" y="103657"/>
                </a:lnTo>
                <a:lnTo>
                  <a:pt x="283261" y="98691"/>
                </a:lnTo>
                <a:close/>
              </a:path>
              <a:path w="295275" h="295275">
                <a:moveTo>
                  <a:pt x="170719" y="127266"/>
                </a:moveTo>
                <a:lnTo>
                  <a:pt x="109956" y="127266"/>
                </a:lnTo>
                <a:lnTo>
                  <a:pt x="140106" y="157416"/>
                </a:lnTo>
                <a:lnTo>
                  <a:pt x="140563" y="157416"/>
                </a:lnTo>
                <a:lnTo>
                  <a:pt x="170719" y="127266"/>
                </a:lnTo>
                <a:close/>
              </a:path>
              <a:path w="295275" h="295275">
                <a:moveTo>
                  <a:pt x="113030" y="0"/>
                </a:moveTo>
                <a:lnTo>
                  <a:pt x="103657" y="2514"/>
                </a:lnTo>
                <a:lnTo>
                  <a:pt x="84493" y="38328"/>
                </a:lnTo>
                <a:lnTo>
                  <a:pt x="210553" y="38328"/>
                </a:lnTo>
                <a:lnTo>
                  <a:pt x="201535" y="21475"/>
                </a:lnTo>
                <a:lnTo>
                  <a:pt x="147523" y="21475"/>
                </a:lnTo>
                <a:lnTo>
                  <a:pt x="113030" y="0"/>
                </a:lnTo>
                <a:close/>
              </a:path>
              <a:path w="295275" h="295275">
                <a:moveTo>
                  <a:pt x="251167" y="37033"/>
                </a:moveTo>
                <a:lnTo>
                  <a:pt x="210553" y="38328"/>
                </a:lnTo>
                <a:lnTo>
                  <a:pt x="252463" y="38328"/>
                </a:lnTo>
                <a:lnTo>
                  <a:pt x="251167" y="37033"/>
                </a:lnTo>
                <a:close/>
              </a:path>
              <a:path w="295275" h="295275">
                <a:moveTo>
                  <a:pt x="182016" y="0"/>
                </a:moveTo>
                <a:lnTo>
                  <a:pt x="147523" y="21475"/>
                </a:lnTo>
                <a:lnTo>
                  <a:pt x="201535" y="21475"/>
                </a:lnTo>
                <a:lnTo>
                  <a:pt x="191389" y="2514"/>
                </a:lnTo>
                <a:lnTo>
                  <a:pt x="182016" y="0"/>
                </a:lnTo>
                <a:close/>
              </a:path>
            </a:pathLst>
          </a:custGeom>
          <a:solidFill>
            <a:srgbClr val="1B75BC"/>
          </a:solidFill>
        </p:spPr>
        <p:txBody>
          <a:bodyPr wrap="square" lIns="0" tIns="0" rIns="0" bIns="0" rtlCol="0"/>
          <a:lstStyle/>
          <a:p>
            <a:pPr defTabSz="685782"/>
            <a:endParaRPr sz="1350">
              <a:solidFill>
                <a:prstClr val="black"/>
              </a:solidFill>
              <a:latin typeface="Calibri"/>
            </a:endParaRPr>
          </a:p>
        </p:txBody>
      </p:sp>
      <p:sp>
        <p:nvSpPr>
          <p:cNvPr id="61" name="object 61"/>
          <p:cNvSpPr txBox="1"/>
          <p:nvPr/>
        </p:nvSpPr>
        <p:spPr>
          <a:xfrm>
            <a:off x="3951601" y="1130225"/>
            <a:ext cx="753426" cy="995144"/>
          </a:xfrm>
          <a:prstGeom prst="rect">
            <a:avLst/>
          </a:prstGeom>
        </p:spPr>
        <p:txBody>
          <a:bodyPr vert="horz" wrap="square" lIns="0" tIns="0" rIns="0" bIns="0" rtlCol="0">
            <a:spAutoFit/>
          </a:bodyPr>
          <a:lstStyle/>
          <a:p>
            <a:pPr marL="200496" marR="3810" defTabSz="685782">
              <a:lnSpc>
                <a:spcPts val="750"/>
              </a:lnSpc>
            </a:pPr>
            <a:r>
              <a:rPr sz="675" b="1" spc="-34" dirty="0">
                <a:solidFill>
                  <a:srgbClr val="636466"/>
                </a:solidFill>
                <a:latin typeface="Arial"/>
                <a:cs typeface="Arial"/>
              </a:rPr>
              <a:t>I</a:t>
            </a:r>
            <a:r>
              <a:rPr sz="675" b="1" spc="-22" dirty="0">
                <a:solidFill>
                  <a:srgbClr val="636466"/>
                </a:solidFill>
                <a:latin typeface="Arial"/>
                <a:cs typeface="Arial"/>
              </a:rPr>
              <a:t>f</a:t>
            </a:r>
            <a:r>
              <a:rPr sz="675" b="1" spc="-56" dirty="0">
                <a:solidFill>
                  <a:srgbClr val="636466"/>
                </a:solidFill>
                <a:latin typeface="Arial"/>
                <a:cs typeface="Arial"/>
              </a:rPr>
              <a:t> </a:t>
            </a:r>
            <a:r>
              <a:rPr sz="675" b="1" spc="-83" dirty="0">
                <a:solidFill>
                  <a:srgbClr val="636466"/>
                </a:solidFill>
                <a:latin typeface="Arial"/>
                <a:cs typeface="Arial"/>
              </a:rPr>
              <a:t>appro</a:t>
            </a:r>
            <a:r>
              <a:rPr sz="675" b="1" spc="-79" dirty="0">
                <a:solidFill>
                  <a:srgbClr val="636466"/>
                </a:solidFill>
                <a:latin typeface="Arial"/>
                <a:cs typeface="Arial"/>
              </a:rPr>
              <a:t>ved,</a:t>
            </a:r>
            <a:r>
              <a:rPr sz="675" b="1" spc="-48" dirty="0">
                <a:solidFill>
                  <a:srgbClr val="636466"/>
                </a:solidFill>
                <a:latin typeface="Arial"/>
                <a:cs typeface="Arial"/>
              </a:rPr>
              <a:t> </a:t>
            </a:r>
            <a:r>
              <a:rPr sz="675" b="1" spc="-72" dirty="0">
                <a:solidFill>
                  <a:srgbClr val="636466"/>
                </a:solidFill>
                <a:latin typeface="Arial"/>
                <a:cs typeface="Arial"/>
              </a:rPr>
              <a:t>benefi</a:t>
            </a:r>
            <a:r>
              <a:rPr sz="675" b="1" spc="-37" dirty="0">
                <a:solidFill>
                  <a:srgbClr val="636466"/>
                </a:solidFill>
                <a:latin typeface="Arial"/>
                <a:cs typeface="Arial"/>
              </a:rPr>
              <a:t>t</a:t>
            </a:r>
            <a:r>
              <a:rPr sz="675" b="1" spc="-56" dirty="0">
                <a:solidFill>
                  <a:srgbClr val="636466"/>
                </a:solidFill>
                <a:latin typeface="Arial"/>
                <a:cs typeface="Arial"/>
              </a:rPr>
              <a:t> </a:t>
            </a:r>
            <a:r>
              <a:rPr sz="675" b="1" spc="-83" dirty="0">
                <a:solidFill>
                  <a:srgbClr val="636466"/>
                </a:solidFill>
                <a:latin typeface="Arial"/>
                <a:cs typeface="Arial"/>
              </a:rPr>
              <a:t>pr</a:t>
            </a:r>
            <a:r>
              <a:rPr sz="675" b="1" spc="-86" dirty="0">
                <a:solidFill>
                  <a:srgbClr val="636466"/>
                </a:solidFill>
                <a:latin typeface="Arial"/>
                <a:cs typeface="Arial"/>
              </a:rPr>
              <a:t>o</a:t>
            </a:r>
            <a:r>
              <a:rPr sz="675" b="1" spc="-83" dirty="0">
                <a:solidFill>
                  <a:srgbClr val="636466"/>
                </a:solidFill>
                <a:latin typeface="Arial"/>
                <a:cs typeface="Arial"/>
              </a:rPr>
              <a:t>vides:</a:t>
            </a:r>
            <a:endParaRPr sz="675" dirty="0">
              <a:solidFill>
                <a:prstClr val="black"/>
              </a:solidFill>
              <a:latin typeface="Arial"/>
              <a:cs typeface="Arial"/>
            </a:endParaRPr>
          </a:p>
          <a:p>
            <a:pPr marL="9525" marR="45243" defTabSz="685782">
              <a:spcBef>
                <a:spcPts val="428"/>
              </a:spcBef>
              <a:buClr>
                <a:srgbClr val="636466"/>
              </a:buClr>
              <a:buFont typeface="Arial"/>
              <a:buAutoNum type="arabicPeriod"/>
              <a:tabLst>
                <a:tab pos="90485" algn="l"/>
              </a:tabLst>
            </a:pPr>
            <a:r>
              <a:rPr sz="600" spc="-3" dirty="0">
                <a:solidFill>
                  <a:srgbClr val="636466"/>
                </a:solidFill>
                <a:latin typeface="Arial"/>
                <a:cs typeface="Arial"/>
              </a:rPr>
              <a:t>U</a:t>
            </a:r>
            <a:r>
              <a:rPr sz="600" spc="3" dirty="0">
                <a:solidFill>
                  <a:srgbClr val="636466"/>
                </a:solidFill>
                <a:latin typeface="Arial"/>
                <a:cs typeface="Arial"/>
              </a:rPr>
              <a:t>p</a:t>
            </a:r>
            <a:r>
              <a:rPr sz="600" spc="-22" dirty="0">
                <a:solidFill>
                  <a:srgbClr val="636466"/>
                </a:solidFill>
                <a:latin typeface="Arial"/>
                <a:cs typeface="Arial"/>
              </a:rPr>
              <a:t> </a:t>
            </a:r>
            <a:r>
              <a:rPr sz="600" spc="-3" dirty="0">
                <a:solidFill>
                  <a:srgbClr val="636466"/>
                </a:solidFill>
                <a:latin typeface="Arial"/>
                <a:cs typeface="Arial"/>
              </a:rPr>
              <a:t>t</a:t>
            </a:r>
            <a:r>
              <a:rPr sz="600" spc="19" dirty="0">
                <a:solidFill>
                  <a:srgbClr val="636466"/>
                </a:solidFill>
                <a:latin typeface="Arial"/>
                <a:cs typeface="Arial"/>
              </a:rPr>
              <a:t>o</a:t>
            </a:r>
            <a:r>
              <a:rPr sz="600" spc="-22" dirty="0">
                <a:solidFill>
                  <a:srgbClr val="636466"/>
                </a:solidFill>
                <a:latin typeface="Arial"/>
                <a:cs typeface="Arial"/>
              </a:rPr>
              <a:t> </a:t>
            </a:r>
            <a:r>
              <a:rPr sz="600" spc="-8" dirty="0">
                <a:solidFill>
                  <a:srgbClr val="636466"/>
                </a:solidFill>
                <a:latin typeface="Arial"/>
                <a:cs typeface="Arial"/>
              </a:rPr>
              <a:t>fou</a:t>
            </a:r>
            <a:r>
              <a:rPr sz="600" spc="3" dirty="0">
                <a:solidFill>
                  <a:srgbClr val="636466"/>
                </a:solidFill>
                <a:latin typeface="Arial"/>
                <a:cs typeface="Arial"/>
              </a:rPr>
              <a:t>r</a:t>
            </a:r>
            <a:r>
              <a:rPr sz="600" spc="-22" dirty="0">
                <a:solidFill>
                  <a:srgbClr val="636466"/>
                </a:solidFill>
                <a:latin typeface="Arial"/>
                <a:cs typeface="Arial"/>
              </a:rPr>
              <a:t> </a:t>
            </a:r>
            <a:r>
              <a:rPr sz="600" spc="-19" dirty="0">
                <a:solidFill>
                  <a:srgbClr val="636466"/>
                </a:solidFill>
                <a:latin typeface="Arial"/>
                <a:cs typeface="Arial"/>
              </a:rPr>
              <a:t>year</a:t>
            </a:r>
            <a:r>
              <a:rPr sz="600" spc="-8" dirty="0">
                <a:solidFill>
                  <a:srgbClr val="636466"/>
                </a:solidFill>
                <a:latin typeface="Arial"/>
                <a:cs typeface="Arial"/>
              </a:rPr>
              <a:t>s</a:t>
            </a:r>
            <a:r>
              <a:rPr sz="600" spc="-22" dirty="0">
                <a:solidFill>
                  <a:srgbClr val="636466"/>
                </a:solidFill>
                <a:latin typeface="Arial"/>
                <a:cs typeface="Arial"/>
              </a:rPr>
              <a:t> </a:t>
            </a:r>
            <a:r>
              <a:rPr sz="600" spc="-3" dirty="0">
                <a:solidFill>
                  <a:srgbClr val="636466"/>
                </a:solidFill>
                <a:latin typeface="Arial"/>
                <a:cs typeface="Arial"/>
              </a:rPr>
              <a:t>of</a:t>
            </a:r>
            <a:r>
              <a:rPr sz="600" spc="-8" dirty="0">
                <a:solidFill>
                  <a:srgbClr val="636466"/>
                </a:solidFill>
                <a:latin typeface="Arial"/>
                <a:cs typeface="Arial"/>
              </a:rPr>
              <a:t> </a:t>
            </a:r>
            <a:r>
              <a:rPr sz="600" spc="-11" dirty="0">
                <a:solidFill>
                  <a:srgbClr val="636466"/>
                </a:solidFill>
                <a:latin typeface="Arial"/>
                <a:cs typeface="Arial"/>
              </a:rPr>
              <a:t>temporar</a:t>
            </a:r>
            <a:r>
              <a:rPr sz="600" dirty="0">
                <a:solidFill>
                  <a:srgbClr val="636466"/>
                </a:solidFill>
                <a:latin typeface="Arial"/>
                <a:cs typeface="Arial"/>
              </a:rPr>
              <a:t>y</a:t>
            </a:r>
            <a:r>
              <a:rPr sz="600" spc="-22" dirty="0">
                <a:solidFill>
                  <a:srgbClr val="636466"/>
                </a:solidFill>
                <a:latin typeface="Arial"/>
                <a:cs typeface="Arial"/>
              </a:rPr>
              <a:t> </a:t>
            </a:r>
            <a:r>
              <a:rPr sz="600" spc="-11" dirty="0">
                <a:solidFill>
                  <a:srgbClr val="636466"/>
                </a:solidFill>
                <a:latin typeface="Arial"/>
                <a:cs typeface="Arial"/>
              </a:rPr>
              <a:t>nonimmi</a:t>
            </a:r>
            <a:r>
              <a:rPr sz="600" spc="30" dirty="0">
                <a:solidFill>
                  <a:srgbClr val="636466"/>
                </a:solidFill>
                <a:latin typeface="Arial"/>
                <a:cs typeface="Arial"/>
              </a:rPr>
              <a:t>-</a:t>
            </a:r>
            <a:r>
              <a:rPr sz="600" spc="26" dirty="0">
                <a:solidFill>
                  <a:srgbClr val="636466"/>
                </a:solidFill>
                <a:latin typeface="Arial"/>
                <a:cs typeface="Arial"/>
              </a:rPr>
              <a:t> </a:t>
            </a:r>
            <a:r>
              <a:rPr sz="600" spc="-11" dirty="0">
                <a:solidFill>
                  <a:srgbClr val="636466"/>
                </a:solidFill>
                <a:latin typeface="Arial"/>
                <a:cs typeface="Arial"/>
              </a:rPr>
              <a:t>gran</a:t>
            </a:r>
            <a:r>
              <a:rPr sz="600" dirty="0">
                <a:solidFill>
                  <a:srgbClr val="636466"/>
                </a:solidFill>
                <a:latin typeface="Arial"/>
                <a:cs typeface="Arial"/>
              </a:rPr>
              <a:t>t</a:t>
            </a:r>
            <a:r>
              <a:rPr sz="600" spc="-22" dirty="0">
                <a:solidFill>
                  <a:srgbClr val="636466"/>
                </a:solidFill>
                <a:latin typeface="Arial"/>
                <a:cs typeface="Arial"/>
              </a:rPr>
              <a:t> </a:t>
            </a:r>
            <a:r>
              <a:rPr sz="600" spc="-8" dirty="0">
                <a:solidFill>
                  <a:srgbClr val="636466"/>
                </a:solidFill>
                <a:latin typeface="Arial"/>
                <a:cs typeface="Arial"/>
              </a:rPr>
              <a:t>status</a:t>
            </a:r>
            <a:endParaRPr sz="600" dirty="0">
              <a:solidFill>
                <a:prstClr val="black"/>
              </a:solidFill>
              <a:latin typeface="Arial"/>
              <a:cs typeface="Arial"/>
            </a:endParaRPr>
          </a:p>
          <a:p>
            <a:pPr marL="90009" indent="-80484" defTabSz="685782">
              <a:buClr>
                <a:srgbClr val="636466"/>
              </a:buClr>
              <a:buFont typeface="Arial"/>
              <a:buAutoNum type="arabicPeriod"/>
              <a:tabLst>
                <a:tab pos="90485" algn="l"/>
              </a:tabLst>
            </a:pPr>
            <a:r>
              <a:rPr sz="600" spc="-61" dirty="0">
                <a:solidFill>
                  <a:srgbClr val="636466"/>
                </a:solidFill>
                <a:latin typeface="Arial"/>
                <a:cs typeface="Arial"/>
              </a:rPr>
              <a:t>W</a:t>
            </a:r>
            <a:r>
              <a:rPr sz="600" spc="-8" dirty="0">
                <a:solidFill>
                  <a:srgbClr val="636466"/>
                </a:solidFill>
                <a:latin typeface="Arial"/>
                <a:cs typeface="Arial"/>
              </a:rPr>
              <a:t>or</a:t>
            </a:r>
            <a:r>
              <a:rPr sz="600" spc="3" dirty="0">
                <a:solidFill>
                  <a:srgbClr val="636466"/>
                </a:solidFill>
                <a:latin typeface="Arial"/>
                <a:cs typeface="Arial"/>
              </a:rPr>
              <a:t>k</a:t>
            </a:r>
            <a:r>
              <a:rPr sz="600" spc="-22" dirty="0">
                <a:solidFill>
                  <a:srgbClr val="636466"/>
                </a:solidFill>
                <a:latin typeface="Arial"/>
                <a:cs typeface="Arial"/>
              </a:rPr>
              <a:t> </a:t>
            </a:r>
            <a:r>
              <a:rPr sz="600" spc="-11" dirty="0">
                <a:solidFill>
                  <a:srgbClr val="636466"/>
                </a:solidFill>
                <a:latin typeface="Arial"/>
                <a:cs typeface="Arial"/>
              </a:rPr>
              <a:t>authorization</a:t>
            </a:r>
            <a:endParaRPr sz="600" dirty="0">
              <a:solidFill>
                <a:prstClr val="black"/>
              </a:solidFill>
              <a:latin typeface="Arial"/>
              <a:cs typeface="Arial"/>
            </a:endParaRPr>
          </a:p>
          <a:p>
            <a:pPr marL="9525" marR="188113" defTabSz="685782">
              <a:buClr>
                <a:srgbClr val="636466"/>
              </a:buClr>
              <a:buFont typeface="Arial"/>
              <a:buAutoNum type="arabicPeriod"/>
              <a:tabLst>
                <a:tab pos="90485" algn="l"/>
              </a:tabLst>
            </a:pPr>
            <a:r>
              <a:rPr sz="600" spc="-19" dirty="0">
                <a:solidFill>
                  <a:srgbClr val="636466"/>
                </a:solidFill>
                <a:latin typeface="Arial"/>
                <a:cs typeface="Arial"/>
              </a:rPr>
              <a:t>Federa</a:t>
            </a:r>
            <a:r>
              <a:rPr sz="600" spc="-3" dirty="0">
                <a:solidFill>
                  <a:srgbClr val="636466"/>
                </a:solidFill>
                <a:latin typeface="Arial"/>
                <a:cs typeface="Arial"/>
              </a:rPr>
              <a:t>l</a:t>
            </a:r>
            <a:r>
              <a:rPr sz="600" spc="-22" dirty="0">
                <a:solidFill>
                  <a:srgbClr val="636466"/>
                </a:solidFill>
                <a:latin typeface="Arial"/>
                <a:cs typeface="Arial"/>
              </a:rPr>
              <a:t> </a:t>
            </a:r>
            <a:r>
              <a:rPr sz="600" spc="-11" dirty="0">
                <a:solidFill>
                  <a:srgbClr val="636466"/>
                </a:solidFill>
                <a:latin typeface="Arial"/>
                <a:cs typeface="Arial"/>
              </a:rPr>
              <a:t>social </a:t>
            </a:r>
            <a:r>
              <a:rPr sz="600" spc="-15" dirty="0">
                <a:solidFill>
                  <a:srgbClr val="636466"/>
                </a:solidFill>
                <a:latin typeface="Arial"/>
                <a:cs typeface="Arial"/>
              </a:rPr>
              <a:t>service</a:t>
            </a:r>
            <a:r>
              <a:rPr sz="600" spc="-3" dirty="0">
                <a:solidFill>
                  <a:srgbClr val="636466"/>
                </a:solidFill>
                <a:latin typeface="Arial"/>
                <a:cs typeface="Arial"/>
              </a:rPr>
              <a:t>s</a:t>
            </a:r>
            <a:r>
              <a:rPr sz="600" spc="-22" dirty="0">
                <a:solidFill>
                  <a:srgbClr val="636466"/>
                </a:solidFill>
                <a:latin typeface="Arial"/>
                <a:cs typeface="Arial"/>
              </a:rPr>
              <a:t> </a:t>
            </a:r>
            <a:r>
              <a:rPr sz="600" spc="-11" dirty="0">
                <a:solidFill>
                  <a:srgbClr val="636466"/>
                </a:solidFill>
                <a:latin typeface="Arial"/>
                <a:cs typeface="Arial"/>
              </a:rPr>
              <a:t>benefits</a:t>
            </a:r>
            <a:endParaRPr sz="600" dirty="0">
              <a:solidFill>
                <a:prstClr val="black"/>
              </a:solidFill>
              <a:latin typeface="Arial"/>
              <a:cs typeface="Arial"/>
            </a:endParaRPr>
          </a:p>
          <a:p>
            <a:pPr marL="9525" marR="66197" defTabSz="685782">
              <a:buClr>
                <a:srgbClr val="636466"/>
              </a:buClr>
              <a:buFont typeface="Arial"/>
              <a:buAutoNum type="arabicPeriod"/>
              <a:tabLst>
                <a:tab pos="90485" algn="l"/>
              </a:tabLst>
            </a:pPr>
            <a:r>
              <a:rPr sz="600" spc="-8" dirty="0">
                <a:solidFill>
                  <a:srgbClr val="636466"/>
                </a:solidFill>
                <a:latin typeface="Arial"/>
                <a:cs typeface="Arial"/>
              </a:rPr>
              <a:t>Abilit</a:t>
            </a:r>
            <a:r>
              <a:rPr sz="600" spc="3" dirty="0">
                <a:solidFill>
                  <a:srgbClr val="636466"/>
                </a:solidFill>
                <a:latin typeface="Arial"/>
                <a:cs typeface="Arial"/>
              </a:rPr>
              <a:t>y</a:t>
            </a:r>
            <a:r>
              <a:rPr sz="600" spc="-22" dirty="0">
                <a:solidFill>
                  <a:srgbClr val="636466"/>
                </a:solidFill>
                <a:latin typeface="Arial"/>
                <a:cs typeface="Arial"/>
              </a:rPr>
              <a:t> </a:t>
            </a:r>
            <a:r>
              <a:rPr sz="600" spc="-3" dirty="0">
                <a:solidFill>
                  <a:srgbClr val="636466"/>
                </a:solidFill>
                <a:latin typeface="Arial"/>
                <a:cs typeface="Arial"/>
              </a:rPr>
              <a:t>t</a:t>
            </a:r>
            <a:r>
              <a:rPr sz="600" spc="19" dirty="0">
                <a:solidFill>
                  <a:srgbClr val="636466"/>
                </a:solidFill>
                <a:latin typeface="Arial"/>
                <a:cs typeface="Arial"/>
              </a:rPr>
              <a:t>o</a:t>
            </a:r>
            <a:r>
              <a:rPr sz="600" spc="-22" dirty="0">
                <a:solidFill>
                  <a:srgbClr val="636466"/>
                </a:solidFill>
                <a:latin typeface="Arial"/>
                <a:cs typeface="Arial"/>
              </a:rPr>
              <a:t> </a:t>
            </a:r>
            <a:r>
              <a:rPr sz="600" spc="-8" dirty="0">
                <a:solidFill>
                  <a:srgbClr val="636466"/>
                </a:solidFill>
                <a:latin typeface="Arial"/>
                <a:cs typeface="Arial"/>
              </a:rPr>
              <a:t>appl</a:t>
            </a:r>
            <a:r>
              <a:rPr sz="600" spc="3" dirty="0">
                <a:solidFill>
                  <a:srgbClr val="636466"/>
                </a:solidFill>
                <a:latin typeface="Arial"/>
                <a:cs typeface="Arial"/>
              </a:rPr>
              <a:t>y</a:t>
            </a:r>
            <a:r>
              <a:rPr sz="600" spc="-22" dirty="0">
                <a:solidFill>
                  <a:srgbClr val="636466"/>
                </a:solidFill>
                <a:latin typeface="Arial"/>
                <a:cs typeface="Arial"/>
              </a:rPr>
              <a:t> </a:t>
            </a:r>
            <a:r>
              <a:rPr sz="600" spc="-8" dirty="0">
                <a:solidFill>
                  <a:srgbClr val="636466"/>
                </a:solidFill>
                <a:latin typeface="Arial"/>
                <a:cs typeface="Arial"/>
              </a:rPr>
              <a:t>for </a:t>
            </a:r>
            <a:r>
              <a:rPr sz="600" spc="-11" dirty="0">
                <a:solidFill>
                  <a:srgbClr val="636466"/>
                </a:solidFill>
                <a:latin typeface="Arial"/>
                <a:cs typeface="Arial"/>
              </a:rPr>
              <a:t>permanen</a:t>
            </a:r>
            <a:r>
              <a:rPr sz="600" dirty="0">
                <a:solidFill>
                  <a:srgbClr val="636466"/>
                </a:solidFill>
                <a:latin typeface="Arial"/>
                <a:cs typeface="Arial"/>
              </a:rPr>
              <a:t>t</a:t>
            </a:r>
            <a:r>
              <a:rPr sz="600" spc="-22" dirty="0">
                <a:solidFill>
                  <a:srgbClr val="636466"/>
                </a:solidFill>
                <a:latin typeface="Arial"/>
                <a:cs typeface="Arial"/>
              </a:rPr>
              <a:t> </a:t>
            </a:r>
            <a:r>
              <a:rPr sz="600" spc="-8" dirty="0">
                <a:solidFill>
                  <a:srgbClr val="636466"/>
                </a:solidFill>
                <a:latin typeface="Arial"/>
                <a:cs typeface="Arial"/>
              </a:rPr>
              <a:t>status</a:t>
            </a:r>
            <a:endParaRPr sz="600" dirty="0">
              <a:solidFill>
                <a:prstClr val="black"/>
              </a:solidFill>
              <a:latin typeface="Arial"/>
              <a:cs typeface="Arial"/>
            </a:endParaRPr>
          </a:p>
        </p:txBody>
      </p:sp>
      <p:sp>
        <p:nvSpPr>
          <p:cNvPr id="62" name="object 62"/>
          <p:cNvSpPr txBox="1"/>
          <p:nvPr/>
        </p:nvSpPr>
        <p:spPr>
          <a:xfrm>
            <a:off x="5260865" y="6388093"/>
            <a:ext cx="1419702" cy="461665"/>
          </a:xfrm>
          <a:prstGeom prst="rect">
            <a:avLst/>
          </a:prstGeom>
        </p:spPr>
        <p:txBody>
          <a:bodyPr vert="horz" wrap="square" lIns="0" tIns="0" rIns="0" bIns="0" rtlCol="0">
            <a:spAutoFit/>
          </a:bodyPr>
          <a:lstStyle/>
          <a:p>
            <a:pPr marL="9525" marR="3810" defTabSz="685782">
              <a:buClr>
                <a:srgbClr val="636466"/>
              </a:buClr>
              <a:buFont typeface="Arial"/>
              <a:buAutoNum type="arabicPeriod"/>
              <a:tabLst>
                <a:tab pos="88580" algn="l"/>
              </a:tabLst>
            </a:pPr>
            <a:r>
              <a:rPr sz="600" spc="-30" dirty="0">
                <a:solidFill>
                  <a:srgbClr val="636466"/>
                </a:solidFill>
                <a:latin typeface="Arial"/>
                <a:cs typeface="Arial"/>
              </a:rPr>
              <a:t>P</a:t>
            </a:r>
            <a:r>
              <a:rPr sz="600" spc="-37" dirty="0">
                <a:solidFill>
                  <a:srgbClr val="636466"/>
                </a:solidFill>
                <a:latin typeface="Arial"/>
                <a:cs typeface="Arial"/>
              </a:rPr>
              <a:t>r</a:t>
            </a:r>
            <a:r>
              <a:rPr sz="600" spc="-11" dirty="0">
                <a:solidFill>
                  <a:srgbClr val="636466"/>
                </a:solidFill>
                <a:latin typeface="Arial"/>
                <a:cs typeface="Arial"/>
              </a:rPr>
              <a:t>otectio</a:t>
            </a:r>
            <a:r>
              <a:rPr sz="600" spc="8" dirty="0">
                <a:solidFill>
                  <a:srgbClr val="636466"/>
                </a:solidFill>
                <a:latin typeface="Arial"/>
                <a:cs typeface="Arial"/>
              </a:rPr>
              <a:t>n</a:t>
            </a:r>
            <a:r>
              <a:rPr sz="600" spc="-34" dirty="0">
                <a:solidFill>
                  <a:srgbClr val="636466"/>
                </a:solidFill>
                <a:latin typeface="Arial"/>
                <a:cs typeface="Arial"/>
              </a:rPr>
              <a:t> </a:t>
            </a:r>
            <a:r>
              <a:rPr sz="600" spc="-19" dirty="0">
                <a:solidFill>
                  <a:srgbClr val="636466"/>
                </a:solidFill>
                <a:latin typeface="Arial"/>
                <a:cs typeface="Arial"/>
              </a:rPr>
              <a:t>f</a:t>
            </a:r>
            <a:r>
              <a:rPr sz="600" spc="-26" dirty="0">
                <a:solidFill>
                  <a:srgbClr val="636466"/>
                </a:solidFill>
                <a:latin typeface="Arial"/>
                <a:cs typeface="Arial"/>
              </a:rPr>
              <a:t>r</a:t>
            </a:r>
            <a:r>
              <a:rPr sz="600" spc="-15" dirty="0">
                <a:solidFill>
                  <a:srgbClr val="636466"/>
                </a:solidFill>
                <a:latin typeface="Arial"/>
                <a:cs typeface="Arial"/>
              </a:rPr>
              <a:t>o</a:t>
            </a:r>
            <a:r>
              <a:rPr sz="600" spc="8" dirty="0">
                <a:solidFill>
                  <a:srgbClr val="636466"/>
                </a:solidFill>
                <a:latin typeface="Arial"/>
                <a:cs typeface="Arial"/>
              </a:rPr>
              <a:t>m</a:t>
            </a:r>
            <a:r>
              <a:rPr sz="600" spc="-34" dirty="0">
                <a:solidFill>
                  <a:srgbClr val="636466"/>
                </a:solidFill>
                <a:latin typeface="Arial"/>
                <a:cs typeface="Arial"/>
              </a:rPr>
              <a:t> </a:t>
            </a:r>
            <a:r>
              <a:rPr sz="600" spc="-30" dirty="0">
                <a:solidFill>
                  <a:srgbClr val="636466"/>
                </a:solidFill>
                <a:latin typeface="Arial"/>
                <a:cs typeface="Arial"/>
              </a:rPr>
              <a:t>r</a:t>
            </a:r>
            <a:r>
              <a:rPr sz="600" spc="-19" dirty="0">
                <a:solidFill>
                  <a:srgbClr val="636466"/>
                </a:solidFill>
                <a:latin typeface="Arial"/>
                <a:cs typeface="Arial"/>
              </a:rPr>
              <a:t>emova</a:t>
            </a:r>
            <a:r>
              <a:rPr sz="600" dirty="0">
                <a:solidFill>
                  <a:srgbClr val="636466"/>
                </a:solidFill>
                <a:latin typeface="Arial"/>
                <a:cs typeface="Arial"/>
              </a:rPr>
              <a:t>l</a:t>
            </a:r>
            <a:r>
              <a:rPr sz="600" spc="-34" dirty="0">
                <a:solidFill>
                  <a:srgbClr val="636466"/>
                </a:solidFill>
                <a:latin typeface="Arial"/>
                <a:cs typeface="Arial"/>
              </a:rPr>
              <a:t> </a:t>
            </a:r>
            <a:r>
              <a:rPr sz="600" spc="-19" dirty="0">
                <a:solidFill>
                  <a:srgbClr val="636466"/>
                </a:solidFill>
                <a:latin typeface="Arial"/>
                <a:cs typeface="Arial"/>
              </a:rPr>
              <a:t>designatio</a:t>
            </a:r>
            <a:r>
              <a:rPr sz="600" dirty="0">
                <a:solidFill>
                  <a:srgbClr val="636466"/>
                </a:solidFill>
                <a:latin typeface="Arial"/>
                <a:cs typeface="Arial"/>
              </a:rPr>
              <a:t>n</a:t>
            </a:r>
            <a:r>
              <a:rPr sz="600" spc="-34" dirty="0">
                <a:solidFill>
                  <a:srgbClr val="636466"/>
                </a:solidFill>
                <a:latin typeface="Arial"/>
                <a:cs typeface="Arial"/>
              </a:rPr>
              <a:t> </a:t>
            </a:r>
            <a:r>
              <a:rPr sz="600" spc="-19" dirty="0">
                <a:solidFill>
                  <a:srgbClr val="636466"/>
                </a:solidFill>
                <a:latin typeface="Arial"/>
                <a:cs typeface="Arial"/>
              </a:rPr>
              <a:t>may b</a:t>
            </a:r>
            <a:r>
              <a:rPr sz="600" dirty="0">
                <a:solidFill>
                  <a:srgbClr val="636466"/>
                </a:solidFill>
                <a:latin typeface="Arial"/>
                <a:cs typeface="Arial"/>
              </a:rPr>
              <a:t>e</a:t>
            </a:r>
            <a:r>
              <a:rPr sz="600" spc="-34" dirty="0">
                <a:solidFill>
                  <a:srgbClr val="636466"/>
                </a:solidFill>
                <a:latin typeface="Arial"/>
                <a:cs typeface="Arial"/>
              </a:rPr>
              <a:t> </a:t>
            </a:r>
            <a:r>
              <a:rPr sz="600" spc="-19" dirty="0">
                <a:solidFill>
                  <a:srgbClr val="636466"/>
                </a:solidFill>
                <a:latin typeface="Arial"/>
                <a:cs typeface="Arial"/>
              </a:rPr>
              <a:t>grante</a:t>
            </a:r>
            <a:r>
              <a:rPr sz="600" dirty="0">
                <a:solidFill>
                  <a:srgbClr val="636466"/>
                </a:solidFill>
                <a:latin typeface="Arial"/>
                <a:cs typeface="Arial"/>
              </a:rPr>
              <a:t>d</a:t>
            </a:r>
            <a:r>
              <a:rPr sz="600" spc="-34" dirty="0">
                <a:solidFill>
                  <a:srgbClr val="636466"/>
                </a:solidFill>
                <a:latin typeface="Arial"/>
                <a:cs typeface="Arial"/>
              </a:rPr>
              <a:t> </a:t>
            </a:r>
            <a:r>
              <a:rPr sz="600" spc="-19" dirty="0">
                <a:solidFill>
                  <a:srgbClr val="636466"/>
                </a:solidFill>
                <a:latin typeface="Arial"/>
                <a:cs typeface="Arial"/>
              </a:rPr>
              <a:t>initiall</a:t>
            </a:r>
            <a:r>
              <a:rPr sz="600" dirty="0">
                <a:solidFill>
                  <a:srgbClr val="636466"/>
                </a:solidFill>
                <a:latin typeface="Arial"/>
                <a:cs typeface="Arial"/>
              </a:rPr>
              <a:t>y</a:t>
            </a:r>
            <a:r>
              <a:rPr sz="600" spc="-34" dirty="0">
                <a:solidFill>
                  <a:srgbClr val="636466"/>
                </a:solidFill>
                <a:latin typeface="Arial"/>
                <a:cs typeface="Arial"/>
              </a:rPr>
              <a:t> </a:t>
            </a:r>
            <a:r>
              <a:rPr sz="600" spc="-11" dirty="0">
                <a:solidFill>
                  <a:srgbClr val="636466"/>
                </a:solidFill>
                <a:latin typeface="Arial"/>
                <a:cs typeface="Arial"/>
              </a:rPr>
              <a:t>fo</a:t>
            </a:r>
            <a:r>
              <a:rPr sz="600" spc="3" dirty="0">
                <a:solidFill>
                  <a:srgbClr val="636466"/>
                </a:solidFill>
                <a:latin typeface="Arial"/>
                <a:cs typeface="Arial"/>
              </a:rPr>
              <a:t>r</a:t>
            </a:r>
            <a:r>
              <a:rPr sz="600" spc="-34" dirty="0">
                <a:solidFill>
                  <a:srgbClr val="636466"/>
                </a:solidFill>
                <a:latin typeface="Arial"/>
                <a:cs typeface="Arial"/>
              </a:rPr>
              <a:t> </a:t>
            </a:r>
            <a:r>
              <a:rPr sz="600" spc="-15" dirty="0">
                <a:solidFill>
                  <a:srgbClr val="636466"/>
                </a:solidFill>
                <a:latin typeface="Arial"/>
                <a:cs typeface="Arial"/>
              </a:rPr>
              <a:t>a</a:t>
            </a:r>
            <a:r>
              <a:rPr sz="600" spc="-34" dirty="0">
                <a:solidFill>
                  <a:srgbClr val="636466"/>
                </a:solidFill>
                <a:latin typeface="Arial"/>
                <a:cs typeface="Arial"/>
              </a:rPr>
              <a:t> </a:t>
            </a:r>
            <a:r>
              <a:rPr sz="600" spc="-15" dirty="0">
                <a:solidFill>
                  <a:srgbClr val="636466"/>
                </a:solidFill>
                <a:latin typeface="Arial"/>
                <a:cs typeface="Arial"/>
              </a:rPr>
              <a:t>perio</a:t>
            </a:r>
            <a:r>
              <a:rPr sz="600" spc="3" dirty="0">
                <a:solidFill>
                  <a:srgbClr val="636466"/>
                </a:solidFill>
                <a:latin typeface="Arial"/>
                <a:cs typeface="Arial"/>
              </a:rPr>
              <a:t>d</a:t>
            </a:r>
            <a:r>
              <a:rPr sz="600" spc="-34" dirty="0">
                <a:solidFill>
                  <a:srgbClr val="636466"/>
                </a:solidFill>
                <a:latin typeface="Arial"/>
                <a:cs typeface="Arial"/>
              </a:rPr>
              <a:t> </a:t>
            </a:r>
            <a:r>
              <a:rPr sz="600" spc="-8" dirty="0">
                <a:solidFill>
                  <a:srgbClr val="636466"/>
                </a:solidFill>
                <a:latin typeface="Arial"/>
                <a:cs typeface="Arial"/>
              </a:rPr>
              <a:t>o</a:t>
            </a:r>
            <a:r>
              <a:rPr sz="600" spc="3" dirty="0">
                <a:solidFill>
                  <a:srgbClr val="636466"/>
                </a:solidFill>
                <a:latin typeface="Arial"/>
                <a:cs typeface="Arial"/>
              </a:rPr>
              <a:t>f</a:t>
            </a:r>
            <a:r>
              <a:rPr sz="600" spc="-34" dirty="0">
                <a:solidFill>
                  <a:srgbClr val="636466"/>
                </a:solidFill>
                <a:latin typeface="Arial"/>
                <a:cs typeface="Arial"/>
              </a:rPr>
              <a:t> </a:t>
            </a:r>
            <a:r>
              <a:rPr sz="600" dirty="0">
                <a:solidFill>
                  <a:srgbClr val="636466"/>
                </a:solidFill>
                <a:latin typeface="Arial"/>
                <a:cs typeface="Arial"/>
              </a:rPr>
              <a:t>2</a:t>
            </a:r>
            <a:r>
              <a:rPr sz="600" spc="-34" dirty="0">
                <a:solidFill>
                  <a:srgbClr val="636466"/>
                </a:solidFill>
                <a:latin typeface="Arial"/>
                <a:cs typeface="Arial"/>
              </a:rPr>
              <a:t> </a:t>
            </a:r>
            <a:r>
              <a:rPr sz="600" spc="-26" dirty="0">
                <a:solidFill>
                  <a:srgbClr val="636466"/>
                </a:solidFill>
                <a:latin typeface="Arial"/>
                <a:cs typeface="Arial"/>
              </a:rPr>
              <a:t>years</a:t>
            </a:r>
            <a:r>
              <a:rPr sz="600" spc="-22" dirty="0">
                <a:solidFill>
                  <a:srgbClr val="636466"/>
                </a:solidFill>
                <a:latin typeface="Arial"/>
                <a:cs typeface="Arial"/>
              </a:rPr>
              <a:t> </a:t>
            </a:r>
            <a:r>
              <a:rPr sz="600" spc="-19" dirty="0">
                <a:solidFill>
                  <a:srgbClr val="636466"/>
                </a:solidFill>
                <a:latin typeface="Arial"/>
                <a:cs typeface="Arial"/>
              </a:rPr>
              <a:t>an</a:t>
            </a:r>
            <a:r>
              <a:rPr sz="600" dirty="0">
                <a:solidFill>
                  <a:srgbClr val="636466"/>
                </a:solidFill>
                <a:latin typeface="Arial"/>
                <a:cs typeface="Arial"/>
              </a:rPr>
              <a:t>d</a:t>
            </a:r>
            <a:r>
              <a:rPr sz="600" spc="-34" dirty="0">
                <a:solidFill>
                  <a:srgbClr val="636466"/>
                </a:solidFill>
                <a:latin typeface="Arial"/>
                <a:cs typeface="Arial"/>
              </a:rPr>
              <a:t> </a:t>
            </a:r>
            <a:r>
              <a:rPr sz="600" spc="-30" dirty="0">
                <a:solidFill>
                  <a:srgbClr val="636466"/>
                </a:solidFill>
                <a:latin typeface="Arial"/>
                <a:cs typeface="Arial"/>
              </a:rPr>
              <a:t>r</a:t>
            </a:r>
            <a:r>
              <a:rPr sz="600" spc="-19" dirty="0">
                <a:solidFill>
                  <a:srgbClr val="636466"/>
                </a:solidFill>
                <a:latin typeface="Arial"/>
                <a:cs typeface="Arial"/>
              </a:rPr>
              <a:t>enewe</a:t>
            </a:r>
            <a:r>
              <a:rPr sz="600" dirty="0">
                <a:solidFill>
                  <a:srgbClr val="636466"/>
                </a:solidFill>
                <a:latin typeface="Arial"/>
                <a:cs typeface="Arial"/>
              </a:rPr>
              <a:t>d</a:t>
            </a:r>
            <a:r>
              <a:rPr sz="600" spc="-34" dirty="0">
                <a:solidFill>
                  <a:srgbClr val="636466"/>
                </a:solidFill>
                <a:latin typeface="Arial"/>
                <a:cs typeface="Arial"/>
              </a:rPr>
              <a:t> </a:t>
            </a:r>
            <a:r>
              <a:rPr sz="600" spc="-19" dirty="0">
                <a:solidFill>
                  <a:srgbClr val="636466"/>
                </a:solidFill>
                <a:latin typeface="Arial"/>
                <a:cs typeface="Arial"/>
              </a:rPr>
              <a:t>i</a:t>
            </a:r>
            <a:r>
              <a:rPr sz="600" dirty="0">
                <a:solidFill>
                  <a:srgbClr val="636466"/>
                </a:solidFill>
                <a:latin typeface="Arial"/>
                <a:cs typeface="Arial"/>
              </a:rPr>
              <a:t>n</a:t>
            </a:r>
            <a:r>
              <a:rPr sz="600" spc="-34" dirty="0">
                <a:solidFill>
                  <a:srgbClr val="636466"/>
                </a:solidFill>
                <a:latin typeface="Arial"/>
                <a:cs typeface="Arial"/>
              </a:rPr>
              <a:t> </a:t>
            </a:r>
            <a:r>
              <a:rPr sz="600" spc="-15" dirty="0">
                <a:solidFill>
                  <a:srgbClr val="636466"/>
                </a:solidFill>
                <a:latin typeface="Arial"/>
                <a:cs typeface="Arial"/>
              </a:rPr>
              <a:t>inc</a:t>
            </a:r>
            <a:r>
              <a:rPr sz="600" spc="-26" dirty="0">
                <a:solidFill>
                  <a:srgbClr val="636466"/>
                </a:solidFill>
                <a:latin typeface="Arial"/>
                <a:cs typeface="Arial"/>
              </a:rPr>
              <a:t>r</a:t>
            </a:r>
            <a:r>
              <a:rPr sz="600" spc="-19" dirty="0">
                <a:solidFill>
                  <a:srgbClr val="636466"/>
                </a:solidFill>
                <a:latin typeface="Arial"/>
                <a:cs typeface="Arial"/>
              </a:rPr>
              <a:t>ement</a:t>
            </a:r>
            <a:r>
              <a:rPr sz="600" dirty="0">
                <a:solidFill>
                  <a:srgbClr val="636466"/>
                </a:solidFill>
                <a:latin typeface="Arial"/>
                <a:cs typeface="Arial"/>
              </a:rPr>
              <a:t>s</a:t>
            </a:r>
            <a:r>
              <a:rPr sz="600" spc="-34" dirty="0">
                <a:solidFill>
                  <a:srgbClr val="636466"/>
                </a:solidFill>
                <a:latin typeface="Arial"/>
                <a:cs typeface="Arial"/>
              </a:rPr>
              <a:t> </a:t>
            </a:r>
            <a:r>
              <a:rPr sz="600" spc="-8" dirty="0">
                <a:solidFill>
                  <a:srgbClr val="636466"/>
                </a:solidFill>
                <a:latin typeface="Arial"/>
                <a:cs typeface="Arial"/>
              </a:rPr>
              <a:t>o</a:t>
            </a:r>
            <a:r>
              <a:rPr sz="600" spc="3" dirty="0">
                <a:solidFill>
                  <a:srgbClr val="636466"/>
                </a:solidFill>
                <a:latin typeface="Arial"/>
                <a:cs typeface="Arial"/>
              </a:rPr>
              <a:t>f</a:t>
            </a:r>
            <a:r>
              <a:rPr sz="600" spc="-34" dirty="0">
                <a:solidFill>
                  <a:srgbClr val="636466"/>
                </a:solidFill>
                <a:latin typeface="Arial"/>
                <a:cs typeface="Arial"/>
              </a:rPr>
              <a:t> </a:t>
            </a:r>
            <a:r>
              <a:rPr sz="600" spc="-11" dirty="0">
                <a:solidFill>
                  <a:srgbClr val="636466"/>
                </a:solidFill>
                <a:latin typeface="Arial"/>
                <a:cs typeface="Arial"/>
              </a:rPr>
              <a:t>u</a:t>
            </a:r>
            <a:r>
              <a:rPr sz="600" spc="8" dirty="0">
                <a:solidFill>
                  <a:srgbClr val="636466"/>
                </a:solidFill>
                <a:latin typeface="Arial"/>
                <a:cs typeface="Arial"/>
              </a:rPr>
              <a:t>p</a:t>
            </a:r>
            <a:r>
              <a:rPr sz="600" spc="-34" dirty="0">
                <a:solidFill>
                  <a:srgbClr val="636466"/>
                </a:solidFill>
                <a:latin typeface="Arial"/>
                <a:cs typeface="Arial"/>
              </a:rPr>
              <a:t> </a:t>
            </a:r>
            <a:r>
              <a:rPr sz="600" spc="-11" dirty="0">
                <a:solidFill>
                  <a:srgbClr val="636466"/>
                </a:solidFill>
                <a:latin typeface="Arial"/>
                <a:cs typeface="Arial"/>
              </a:rPr>
              <a:t>t</a:t>
            </a:r>
            <a:r>
              <a:rPr sz="600" spc="19" dirty="0">
                <a:solidFill>
                  <a:srgbClr val="636466"/>
                </a:solidFill>
                <a:latin typeface="Arial"/>
                <a:cs typeface="Arial"/>
              </a:rPr>
              <a:t>o</a:t>
            </a:r>
            <a:r>
              <a:rPr sz="600" spc="-34" dirty="0">
                <a:solidFill>
                  <a:srgbClr val="636466"/>
                </a:solidFill>
                <a:latin typeface="Arial"/>
                <a:cs typeface="Arial"/>
              </a:rPr>
              <a:t> </a:t>
            </a:r>
            <a:r>
              <a:rPr sz="600" dirty="0">
                <a:solidFill>
                  <a:srgbClr val="636466"/>
                </a:solidFill>
                <a:latin typeface="Arial"/>
                <a:cs typeface="Arial"/>
              </a:rPr>
              <a:t>2</a:t>
            </a:r>
            <a:r>
              <a:rPr sz="600" spc="-34" dirty="0">
                <a:solidFill>
                  <a:srgbClr val="636466"/>
                </a:solidFill>
                <a:latin typeface="Arial"/>
                <a:cs typeface="Arial"/>
              </a:rPr>
              <a:t> </a:t>
            </a:r>
            <a:r>
              <a:rPr sz="600" spc="-26" dirty="0">
                <a:solidFill>
                  <a:srgbClr val="636466"/>
                </a:solidFill>
                <a:latin typeface="Arial"/>
                <a:cs typeface="Arial"/>
              </a:rPr>
              <a:t>years</a:t>
            </a:r>
            <a:endParaRPr sz="600" dirty="0">
              <a:solidFill>
                <a:prstClr val="black"/>
              </a:solidFill>
              <a:latin typeface="Arial"/>
              <a:cs typeface="Arial"/>
            </a:endParaRPr>
          </a:p>
          <a:p>
            <a:pPr marL="88103" indent="-78580" defTabSz="685782">
              <a:buClr>
                <a:srgbClr val="636466"/>
              </a:buClr>
              <a:buFont typeface="Arial"/>
              <a:buAutoNum type="arabicPeriod"/>
              <a:tabLst>
                <a:tab pos="88580" algn="l"/>
              </a:tabLst>
            </a:pPr>
            <a:r>
              <a:rPr sz="600" spc="-67" dirty="0">
                <a:solidFill>
                  <a:srgbClr val="636466"/>
                </a:solidFill>
                <a:latin typeface="Arial"/>
                <a:cs typeface="Arial"/>
              </a:rPr>
              <a:t>W</a:t>
            </a:r>
            <a:r>
              <a:rPr sz="600" spc="-15" dirty="0">
                <a:solidFill>
                  <a:srgbClr val="636466"/>
                </a:solidFill>
                <a:latin typeface="Arial"/>
                <a:cs typeface="Arial"/>
              </a:rPr>
              <a:t>or</a:t>
            </a:r>
            <a:r>
              <a:rPr sz="600" spc="3" dirty="0">
                <a:solidFill>
                  <a:srgbClr val="636466"/>
                </a:solidFill>
                <a:latin typeface="Arial"/>
                <a:cs typeface="Arial"/>
              </a:rPr>
              <a:t>k</a:t>
            </a:r>
            <a:r>
              <a:rPr sz="600" spc="-34" dirty="0">
                <a:solidFill>
                  <a:srgbClr val="636466"/>
                </a:solidFill>
                <a:latin typeface="Arial"/>
                <a:cs typeface="Arial"/>
              </a:rPr>
              <a:t> </a:t>
            </a:r>
            <a:r>
              <a:rPr sz="600" spc="-19" dirty="0">
                <a:solidFill>
                  <a:srgbClr val="636466"/>
                </a:solidFill>
                <a:latin typeface="Arial"/>
                <a:cs typeface="Arial"/>
              </a:rPr>
              <a:t>authorization</a:t>
            </a:r>
            <a:endParaRPr sz="600" dirty="0">
              <a:solidFill>
                <a:prstClr val="black"/>
              </a:solidFill>
              <a:latin typeface="Arial"/>
              <a:cs typeface="Arial"/>
            </a:endParaRPr>
          </a:p>
          <a:p>
            <a:pPr marL="88103" indent="-78580" defTabSz="685782">
              <a:buClr>
                <a:srgbClr val="636466"/>
              </a:buClr>
              <a:buFont typeface="Arial"/>
              <a:buAutoNum type="arabicPeriod"/>
              <a:tabLst>
                <a:tab pos="88580" algn="l"/>
              </a:tabLst>
            </a:pPr>
            <a:r>
              <a:rPr sz="600" spc="-19" dirty="0">
                <a:solidFill>
                  <a:srgbClr val="636466"/>
                </a:solidFill>
                <a:latin typeface="Arial"/>
                <a:cs typeface="Arial"/>
              </a:rPr>
              <a:t>Acces</a:t>
            </a:r>
            <a:r>
              <a:rPr sz="600" dirty="0">
                <a:solidFill>
                  <a:srgbClr val="636466"/>
                </a:solidFill>
                <a:latin typeface="Arial"/>
                <a:cs typeface="Arial"/>
              </a:rPr>
              <a:t>s</a:t>
            </a:r>
            <a:r>
              <a:rPr sz="600" spc="-34" dirty="0">
                <a:solidFill>
                  <a:srgbClr val="636466"/>
                </a:solidFill>
                <a:latin typeface="Arial"/>
                <a:cs typeface="Arial"/>
              </a:rPr>
              <a:t> </a:t>
            </a:r>
            <a:r>
              <a:rPr sz="600" spc="-11" dirty="0">
                <a:solidFill>
                  <a:srgbClr val="636466"/>
                </a:solidFill>
                <a:latin typeface="Arial"/>
                <a:cs typeface="Arial"/>
              </a:rPr>
              <a:t>t</a:t>
            </a:r>
            <a:r>
              <a:rPr sz="600" spc="19" dirty="0">
                <a:solidFill>
                  <a:srgbClr val="636466"/>
                </a:solidFill>
                <a:latin typeface="Arial"/>
                <a:cs typeface="Arial"/>
              </a:rPr>
              <a:t>o</a:t>
            </a:r>
            <a:r>
              <a:rPr sz="600" spc="-34" dirty="0">
                <a:solidFill>
                  <a:srgbClr val="636466"/>
                </a:solidFill>
                <a:latin typeface="Arial"/>
                <a:cs typeface="Arial"/>
              </a:rPr>
              <a:t> </a:t>
            </a:r>
            <a:r>
              <a:rPr sz="600" spc="-22" dirty="0">
                <a:solidFill>
                  <a:srgbClr val="636466"/>
                </a:solidFill>
                <a:latin typeface="Arial"/>
                <a:cs typeface="Arial"/>
              </a:rPr>
              <a:t>federa</a:t>
            </a:r>
            <a:r>
              <a:rPr sz="600" spc="-3" dirty="0">
                <a:solidFill>
                  <a:srgbClr val="636466"/>
                </a:solidFill>
                <a:latin typeface="Arial"/>
                <a:cs typeface="Arial"/>
              </a:rPr>
              <a:t>l</a:t>
            </a:r>
            <a:r>
              <a:rPr sz="600" spc="-34" dirty="0">
                <a:solidFill>
                  <a:srgbClr val="636466"/>
                </a:solidFill>
                <a:latin typeface="Arial"/>
                <a:cs typeface="Arial"/>
              </a:rPr>
              <a:t> </a:t>
            </a:r>
            <a:r>
              <a:rPr sz="600" spc="-19" dirty="0">
                <a:solidFill>
                  <a:srgbClr val="636466"/>
                </a:solidFill>
                <a:latin typeface="Arial"/>
                <a:cs typeface="Arial"/>
              </a:rPr>
              <a:t>socia</a:t>
            </a:r>
            <a:r>
              <a:rPr sz="600" dirty="0">
                <a:solidFill>
                  <a:srgbClr val="636466"/>
                </a:solidFill>
                <a:latin typeface="Arial"/>
                <a:cs typeface="Arial"/>
              </a:rPr>
              <a:t>l</a:t>
            </a:r>
            <a:r>
              <a:rPr sz="600" spc="-34" dirty="0">
                <a:solidFill>
                  <a:srgbClr val="636466"/>
                </a:solidFill>
                <a:latin typeface="Arial"/>
                <a:cs typeface="Arial"/>
              </a:rPr>
              <a:t> </a:t>
            </a:r>
            <a:r>
              <a:rPr sz="600" spc="-22" dirty="0">
                <a:solidFill>
                  <a:srgbClr val="636466"/>
                </a:solidFill>
                <a:latin typeface="Arial"/>
                <a:cs typeface="Arial"/>
              </a:rPr>
              <a:t>service</a:t>
            </a:r>
            <a:r>
              <a:rPr sz="600" spc="-3" dirty="0">
                <a:solidFill>
                  <a:srgbClr val="636466"/>
                </a:solidFill>
                <a:latin typeface="Arial"/>
                <a:cs typeface="Arial"/>
              </a:rPr>
              <a:t>s</a:t>
            </a:r>
            <a:r>
              <a:rPr sz="600" spc="-34" dirty="0">
                <a:solidFill>
                  <a:srgbClr val="636466"/>
                </a:solidFill>
                <a:latin typeface="Arial"/>
                <a:cs typeface="Arial"/>
              </a:rPr>
              <a:t> </a:t>
            </a:r>
            <a:r>
              <a:rPr sz="600" spc="-19" dirty="0">
                <a:solidFill>
                  <a:srgbClr val="636466"/>
                </a:solidFill>
                <a:latin typeface="Arial"/>
                <a:cs typeface="Arial"/>
              </a:rPr>
              <a:t>benefits</a:t>
            </a:r>
            <a:endParaRPr sz="600" dirty="0">
              <a:solidFill>
                <a:prstClr val="black"/>
              </a:solidFill>
              <a:latin typeface="Arial"/>
              <a:cs typeface="Arial"/>
            </a:endParaRPr>
          </a:p>
        </p:txBody>
      </p:sp>
      <p:sp>
        <p:nvSpPr>
          <p:cNvPr id="63" name="object 63"/>
          <p:cNvSpPr/>
          <p:nvPr/>
        </p:nvSpPr>
        <p:spPr>
          <a:xfrm>
            <a:off x="5179587" y="6122068"/>
            <a:ext cx="221456" cy="221456"/>
          </a:xfrm>
          <a:custGeom>
            <a:avLst/>
            <a:gdLst/>
            <a:ahLst/>
            <a:cxnLst/>
            <a:rect l="l" t="t" r="r" b="b"/>
            <a:pathLst>
              <a:path w="295275" h="295275">
                <a:moveTo>
                  <a:pt x="210553" y="256717"/>
                </a:moveTo>
                <a:lnTo>
                  <a:pt x="84493" y="256717"/>
                </a:lnTo>
                <a:lnTo>
                  <a:pt x="103657" y="292531"/>
                </a:lnTo>
                <a:lnTo>
                  <a:pt x="113030" y="295046"/>
                </a:lnTo>
                <a:lnTo>
                  <a:pt x="147523" y="273570"/>
                </a:lnTo>
                <a:lnTo>
                  <a:pt x="201535" y="273570"/>
                </a:lnTo>
                <a:lnTo>
                  <a:pt x="210553" y="256717"/>
                </a:lnTo>
                <a:close/>
              </a:path>
              <a:path w="295275" h="295275">
                <a:moveTo>
                  <a:pt x="201535" y="273570"/>
                </a:moveTo>
                <a:lnTo>
                  <a:pt x="147523" y="273570"/>
                </a:lnTo>
                <a:lnTo>
                  <a:pt x="182016" y="295046"/>
                </a:lnTo>
                <a:lnTo>
                  <a:pt x="191389" y="292531"/>
                </a:lnTo>
                <a:lnTo>
                  <a:pt x="201535" y="273570"/>
                </a:lnTo>
                <a:close/>
              </a:path>
              <a:path w="295275" h="295275">
                <a:moveTo>
                  <a:pt x="43878" y="37033"/>
                </a:moveTo>
                <a:lnTo>
                  <a:pt x="37033" y="43878"/>
                </a:lnTo>
                <a:lnTo>
                  <a:pt x="38328" y="84493"/>
                </a:lnTo>
                <a:lnTo>
                  <a:pt x="2514" y="103657"/>
                </a:lnTo>
                <a:lnTo>
                  <a:pt x="0" y="113030"/>
                </a:lnTo>
                <a:lnTo>
                  <a:pt x="21475" y="147523"/>
                </a:lnTo>
                <a:lnTo>
                  <a:pt x="0" y="182016"/>
                </a:lnTo>
                <a:lnTo>
                  <a:pt x="2514" y="191389"/>
                </a:lnTo>
                <a:lnTo>
                  <a:pt x="38328" y="210553"/>
                </a:lnTo>
                <a:lnTo>
                  <a:pt x="37033" y="251167"/>
                </a:lnTo>
                <a:lnTo>
                  <a:pt x="43878" y="258013"/>
                </a:lnTo>
                <a:lnTo>
                  <a:pt x="84493" y="256717"/>
                </a:lnTo>
                <a:lnTo>
                  <a:pt x="252463" y="256717"/>
                </a:lnTo>
                <a:lnTo>
                  <a:pt x="258013" y="251167"/>
                </a:lnTo>
                <a:lnTo>
                  <a:pt x="256717" y="210553"/>
                </a:lnTo>
                <a:lnTo>
                  <a:pt x="283261" y="196354"/>
                </a:lnTo>
                <a:lnTo>
                  <a:pt x="138036" y="196354"/>
                </a:lnTo>
                <a:lnTo>
                  <a:pt x="89458" y="147764"/>
                </a:lnTo>
                <a:lnTo>
                  <a:pt x="89458" y="143179"/>
                </a:lnTo>
                <a:lnTo>
                  <a:pt x="105359" y="127266"/>
                </a:lnTo>
                <a:lnTo>
                  <a:pt x="170719" y="127266"/>
                </a:lnTo>
                <a:lnTo>
                  <a:pt x="199301" y="98691"/>
                </a:lnTo>
                <a:lnTo>
                  <a:pt x="283261" y="98691"/>
                </a:lnTo>
                <a:lnTo>
                  <a:pt x="256717" y="84493"/>
                </a:lnTo>
                <a:lnTo>
                  <a:pt x="258013" y="43878"/>
                </a:lnTo>
                <a:lnTo>
                  <a:pt x="252463" y="38328"/>
                </a:lnTo>
                <a:lnTo>
                  <a:pt x="84493" y="38328"/>
                </a:lnTo>
                <a:lnTo>
                  <a:pt x="43878" y="37033"/>
                </a:lnTo>
                <a:close/>
              </a:path>
              <a:path w="295275" h="295275">
                <a:moveTo>
                  <a:pt x="252463" y="256717"/>
                </a:moveTo>
                <a:lnTo>
                  <a:pt x="210553" y="256717"/>
                </a:lnTo>
                <a:lnTo>
                  <a:pt x="251167" y="258013"/>
                </a:lnTo>
                <a:lnTo>
                  <a:pt x="252463" y="256717"/>
                </a:lnTo>
                <a:close/>
              </a:path>
              <a:path w="295275" h="295275">
                <a:moveTo>
                  <a:pt x="283261" y="98691"/>
                </a:moveTo>
                <a:lnTo>
                  <a:pt x="203885" y="98691"/>
                </a:lnTo>
                <a:lnTo>
                  <a:pt x="219798" y="114604"/>
                </a:lnTo>
                <a:lnTo>
                  <a:pt x="219798" y="119189"/>
                </a:lnTo>
                <a:lnTo>
                  <a:pt x="142633" y="196354"/>
                </a:lnTo>
                <a:lnTo>
                  <a:pt x="283261" y="196354"/>
                </a:lnTo>
                <a:lnTo>
                  <a:pt x="292544" y="191389"/>
                </a:lnTo>
                <a:lnTo>
                  <a:pt x="295046" y="182016"/>
                </a:lnTo>
                <a:lnTo>
                  <a:pt x="273570" y="147523"/>
                </a:lnTo>
                <a:lnTo>
                  <a:pt x="295046" y="113030"/>
                </a:lnTo>
                <a:lnTo>
                  <a:pt x="292544" y="103657"/>
                </a:lnTo>
                <a:lnTo>
                  <a:pt x="283261" y="98691"/>
                </a:lnTo>
                <a:close/>
              </a:path>
              <a:path w="295275" h="295275">
                <a:moveTo>
                  <a:pt x="170719" y="127266"/>
                </a:moveTo>
                <a:lnTo>
                  <a:pt x="109956" y="127266"/>
                </a:lnTo>
                <a:lnTo>
                  <a:pt x="140106" y="157416"/>
                </a:lnTo>
                <a:lnTo>
                  <a:pt x="140563" y="157416"/>
                </a:lnTo>
                <a:lnTo>
                  <a:pt x="170719" y="127266"/>
                </a:lnTo>
                <a:close/>
              </a:path>
              <a:path w="295275" h="295275">
                <a:moveTo>
                  <a:pt x="113030" y="0"/>
                </a:moveTo>
                <a:lnTo>
                  <a:pt x="103657" y="2514"/>
                </a:lnTo>
                <a:lnTo>
                  <a:pt x="84493" y="38328"/>
                </a:lnTo>
                <a:lnTo>
                  <a:pt x="210553" y="38328"/>
                </a:lnTo>
                <a:lnTo>
                  <a:pt x="201535" y="21475"/>
                </a:lnTo>
                <a:lnTo>
                  <a:pt x="147523" y="21475"/>
                </a:lnTo>
                <a:lnTo>
                  <a:pt x="113030" y="0"/>
                </a:lnTo>
                <a:close/>
              </a:path>
              <a:path w="295275" h="295275">
                <a:moveTo>
                  <a:pt x="251167" y="37033"/>
                </a:moveTo>
                <a:lnTo>
                  <a:pt x="210553" y="38328"/>
                </a:lnTo>
                <a:lnTo>
                  <a:pt x="252463" y="38328"/>
                </a:lnTo>
                <a:lnTo>
                  <a:pt x="251167" y="37033"/>
                </a:lnTo>
                <a:close/>
              </a:path>
              <a:path w="295275" h="295275">
                <a:moveTo>
                  <a:pt x="182016" y="0"/>
                </a:moveTo>
                <a:lnTo>
                  <a:pt x="147523" y="21475"/>
                </a:lnTo>
                <a:lnTo>
                  <a:pt x="201535" y="21475"/>
                </a:lnTo>
                <a:lnTo>
                  <a:pt x="191389" y="2514"/>
                </a:lnTo>
                <a:lnTo>
                  <a:pt x="182016" y="0"/>
                </a:lnTo>
                <a:close/>
              </a:path>
            </a:pathLst>
          </a:custGeom>
          <a:solidFill>
            <a:srgbClr val="E1B941"/>
          </a:solidFill>
        </p:spPr>
        <p:txBody>
          <a:bodyPr wrap="square" lIns="0" tIns="0" rIns="0" bIns="0" rtlCol="0"/>
          <a:lstStyle/>
          <a:p>
            <a:pPr defTabSz="685782"/>
            <a:endParaRPr sz="1350">
              <a:solidFill>
                <a:prstClr val="black"/>
              </a:solidFill>
              <a:latin typeface="Calibri"/>
            </a:endParaRPr>
          </a:p>
        </p:txBody>
      </p:sp>
      <p:sp>
        <p:nvSpPr>
          <p:cNvPr id="64" name="object 64"/>
          <p:cNvSpPr txBox="1"/>
          <p:nvPr/>
        </p:nvSpPr>
        <p:spPr>
          <a:xfrm>
            <a:off x="5442617" y="6135733"/>
            <a:ext cx="561975" cy="205184"/>
          </a:xfrm>
          <a:prstGeom prst="rect">
            <a:avLst/>
          </a:prstGeom>
        </p:spPr>
        <p:txBody>
          <a:bodyPr vert="horz" wrap="square" lIns="0" tIns="0" rIns="0" bIns="0" rtlCol="0">
            <a:spAutoFit/>
          </a:bodyPr>
          <a:lstStyle/>
          <a:p>
            <a:pPr marL="9525" marR="3810" defTabSz="685782">
              <a:lnSpc>
                <a:spcPts val="750"/>
              </a:lnSpc>
            </a:pPr>
            <a:r>
              <a:rPr sz="675" b="1" spc="-34" dirty="0">
                <a:solidFill>
                  <a:srgbClr val="636466"/>
                </a:solidFill>
                <a:latin typeface="Arial"/>
                <a:cs typeface="Arial"/>
              </a:rPr>
              <a:t>I</a:t>
            </a:r>
            <a:r>
              <a:rPr sz="675" b="1" spc="-22" dirty="0">
                <a:solidFill>
                  <a:srgbClr val="636466"/>
                </a:solidFill>
                <a:latin typeface="Arial"/>
                <a:cs typeface="Arial"/>
              </a:rPr>
              <a:t>f</a:t>
            </a:r>
            <a:r>
              <a:rPr sz="675" b="1" spc="-56" dirty="0">
                <a:solidFill>
                  <a:srgbClr val="636466"/>
                </a:solidFill>
                <a:latin typeface="Arial"/>
                <a:cs typeface="Arial"/>
              </a:rPr>
              <a:t> </a:t>
            </a:r>
            <a:r>
              <a:rPr sz="675" b="1" spc="-83" dirty="0">
                <a:solidFill>
                  <a:srgbClr val="636466"/>
                </a:solidFill>
                <a:latin typeface="Arial"/>
                <a:cs typeface="Arial"/>
              </a:rPr>
              <a:t>appro</a:t>
            </a:r>
            <a:r>
              <a:rPr sz="675" b="1" spc="-79" dirty="0">
                <a:solidFill>
                  <a:srgbClr val="636466"/>
                </a:solidFill>
                <a:latin typeface="Arial"/>
                <a:cs typeface="Arial"/>
              </a:rPr>
              <a:t>ved,</a:t>
            </a:r>
            <a:r>
              <a:rPr sz="675" b="1" spc="-48" dirty="0">
                <a:solidFill>
                  <a:srgbClr val="636466"/>
                </a:solidFill>
                <a:latin typeface="Arial"/>
                <a:cs typeface="Arial"/>
              </a:rPr>
              <a:t> </a:t>
            </a:r>
            <a:r>
              <a:rPr sz="675" b="1" spc="-72" dirty="0">
                <a:solidFill>
                  <a:srgbClr val="636466"/>
                </a:solidFill>
                <a:latin typeface="Arial"/>
                <a:cs typeface="Arial"/>
              </a:rPr>
              <a:t>benefi</a:t>
            </a:r>
            <a:r>
              <a:rPr sz="675" b="1" spc="-37" dirty="0">
                <a:solidFill>
                  <a:srgbClr val="636466"/>
                </a:solidFill>
                <a:latin typeface="Arial"/>
                <a:cs typeface="Arial"/>
              </a:rPr>
              <a:t>t</a:t>
            </a:r>
            <a:r>
              <a:rPr sz="675" b="1" spc="-56" dirty="0">
                <a:solidFill>
                  <a:srgbClr val="636466"/>
                </a:solidFill>
                <a:latin typeface="Arial"/>
                <a:cs typeface="Arial"/>
              </a:rPr>
              <a:t> </a:t>
            </a:r>
            <a:r>
              <a:rPr sz="675" b="1" spc="-83" dirty="0">
                <a:solidFill>
                  <a:srgbClr val="636466"/>
                </a:solidFill>
                <a:latin typeface="Arial"/>
                <a:cs typeface="Arial"/>
              </a:rPr>
              <a:t>pr</a:t>
            </a:r>
            <a:r>
              <a:rPr sz="675" b="1" spc="-86" dirty="0">
                <a:solidFill>
                  <a:srgbClr val="636466"/>
                </a:solidFill>
                <a:latin typeface="Arial"/>
                <a:cs typeface="Arial"/>
              </a:rPr>
              <a:t>o</a:t>
            </a:r>
            <a:r>
              <a:rPr sz="675" b="1" spc="-83" dirty="0">
                <a:solidFill>
                  <a:srgbClr val="636466"/>
                </a:solidFill>
                <a:latin typeface="Arial"/>
                <a:cs typeface="Arial"/>
              </a:rPr>
              <a:t>vides:</a:t>
            </a:r>
            <a:endParaRPr sz="675">
              <a:solidFill>
                <a:prstClr val="black"/>
              </a:solidFill>
              <a:latin typeface="Arial"/>
              <a:cs typeface="Arial"/>
            </a:endParaRPr>
          </a:p>
        </p:txBody>
      </p:sp>
      <p:sp>
        <p:nvSpPr>
          <p:cNvPr id="65" name="object 65"/>
          <p:cNvSpPr/>
          <p:nvPr/>
        </p:nvSpPr>
        <p:spPr>
          <a:xfrm>
            <a:off x="6057105" y="2122507"/>
            <a:ext cx="517684" cy="517684"/>
          </a:xfrm>
          <a:custGeom>
            <a:avLst/>
            <a:gdLst/>
            <a:ahLst/>
            <a:cxnLst/>
            <a:rect l="l" t="t" r="r" b="b"/>
            <a:pathLst>
              <a:path w="690245" h="690245">
                <a:moveTo>
                  <a:pt x="345097" y="0"/>
                </a:moveTo>
                <a:lnTo>
                  <a:pt x="289121" y="4516"/>
                </a:lnTo>
                <a:lnTo>
                  <a:pt x="236020" y="17593"/>
                </a:lnTo>
                <a:lnTo>
                  <a:pt x="186506" y="38520"/>
                </a:lnTo>
                <a:lnTo>
                  <a:pt x="141288" y="66585"/>
                </a:lnTo>
                <a:lnTo>
                  <a:pt x="101077" y="101079"/>
                </a:lnTo>
                <a:lnTo>
                  <a:pt x="66584" y="141291"/>
                </a:lnTo>
                <a:lnTo>
                  <a:pt x="38519" y="186510"/>
                </a:lnTo>
                <a:lnTo>
                  <a:pt x="17593" y="236027"/>
                </a:lnTo>
                <a:lnTo>
                  <a:pt x="4516" y="289130"/>
                </a:lnTo>
                <a:lnTo>
                  <a:pt x="0" y="345109"/>
                </a:lnTo>
                <a:lnTo>
                  <a:pt x="1144" y="373414"/>
                </a:lnTo>
                <a:lnTo>
                  <a:pt x="10029" y="428044"/>
                </a:lnTo>
                <a:lnTo>
                  <a:pt x="27119" y="479443"/>
                </a:lnTo>
                <a:lnTo>
                  <a:pt x="51704" y="526900"/>
                </a:lnTo>
                <a:lnTo>
                  <a:pt x="83072" y="569704"/>
                </a:lnTo>
                <a:lnTo>
                  <a:pt x="120512" y="607146"/>
                </a:lnTo>
                <a:lnTo>
                  <a:pt x="163315" y="638514"/>
                </a:lnTo>
                <a:lnTo>
                  <a:pt x="210770" y="663099"/>
                </a:lnTo>
                <a:lnTo>
                  <a:pt x="262167" y="680189"/>
                </a:lnTo>
                <a:lnTo>
                  <a:pt x="316794" y="689075"/>
                </a:lnTo>
                <a:lnTo>
                  <a:pt x="345097" y="690219"/>
                </a:lnTo>
                <a:lnTo>
                  <a:pt x="373401" y="689075"/>
                </a:lnTo>
                <a:lnTo>
                  <a:pt x="428031" y="680189"/>
                </a:lnTo>
                <a:lnTo>
                  <a:pt x="479430" y="663099"/>
                </a:lnTo>
                <a:lnTo>
                  <a:pt x="526887" y="638514"/>
                </a:lnTo>
                <a:lnTo>
                  <a:pt x="569691" y="607146"/>
                </a:lnTo>
                <a:lnTo>
                  <a:pt x="607133" y="569704"/>
                </a:lnTo>
                <a:lnTo>
                  <a:pt x="638502" y="526900"/>
                </a:lnTo>
                <a:lnTo>
                  <a:pt x="663086" y="479443"/>
                </a:lnTo>
                <a:lnTo>
                  <a:pt x="680177" y="428044"/>
                </a:lnTo>
                <a:lnTo>
                  <a:pt x="689062" y="373414"/>
                </a:lnTo>
                <a:lnTo>
                  <a:pt x="690206" y="345109"/>
                </a:lnTo>
                <a:lnTo>
                  <a:pt x="689062" y="316805"/>
                </a:lnTo>
                <a:lnTo>
                  <a:pt x="680177" y="262175"/>
                </a:lnTo>
                <a:lnTo>
                  <a:pt x="663086" y="210776"/>
                </a:lnTo>
                <a:lnTo>
                  <a:pt x="638502" y="163319"/>
                </a:lnTo>
                <a:lnTo>
                  <a:pt x="607133" y="120514"/>
                </a:lnTo>
                <a:lnTo>
                  <a:pt x="569691" y="83073"/>
                </a:lnTo>
                <a:lnTo>
                  <a:pt x="526887" y="51704"/>
                </a:lnTo>
                <a:lnTo>
                  <a:pt x="479430" y="27120"/>
                </a:lnTo>
                <a:lnTo>
                  <a:pt x="428031" y="10029"/>
                </a:lnTo>
                <a:lnTo>
                  <a:pt x="373401" y="1144"/>
                </a:lnTo>
                <a:lnTo>
                  <a:pt x="345097" y="0"/>
                </a:lnTo>
                <a:close/>
              </a:path>
            </a:pathLst>
          </a:custGeom>
          <a:solidFill>
            <a:srgbClr val="231F20"/>
          </a:solidFill>
        </p:spPr>
        <p:txBody>
          <a:bodyPr wrap="square" lIns="0" tIns="0" rIns="0" bIns="0" rtlCol="0"/>
          <a:lstStyle/>
          <a:p>
            <a:pPr defTabSz="685782"/>
            <a:endParaRPr sz="1350">
              <a:solidFill>
                <a:prstClr val="black"/>
              </a:solidFill>
              <a:latin typeface="Calibri"/>
            </a:endParaRPr>
          </a:p>
        </p:txBody>
      </p:sp>
      <p:sp>
        <p:nvSpPr>
          <p:cNvPr id="66" name="object 66"/>
          <p:cNvSpPr txBox="1"/>
          <p:nvPr/>
        </p:nvSpPr>
        <p:spPr>
          <a:xfrm>
            <a:off x="6147806" y="2258302"/>
            <a:ext cx="334804" cy="271869"/>
          </a:xfrm>
          <a:prstGeom prst="rect">
            <a:avLst/>
          </a:prstGeom>
        </p:spPr>
        <p:txBody>
          <a:bodyPr vert="horz" wrap="square" lIns="0" tIns="0" rIns="0" bIns="0" rtlCol="0">
            <a:spAutoFit/>
          </a:bodyPr>
          <a:lstStyle/>
          <a:p>
            <a:pPr marL="39527" defTabSz="685782"/>
            <a:r>
              <a:rPr sz="600" b="1" spc="-143" dirty="0">
                <a:solidFill>
                  <a:srgbClr val="FFFFFF"/>
                </a:solidFill>
                <a:latin typeface="Arial"/>
                <a:cs typeface="Arial"/>
              </a:rPr>
              <a:t>T</a:t>
            </a:r>
            <a:r>
              <a:rPr sz="600" b="1" spc="-83" dirty="0">
                <a:solidFill>
                  <a:srgbClr val="FFFFFF"/>
                </a:solidFill>
                <a:latin typeface="Arial"/>
                <a:cs typeface="Arial"/>
              </a:rPr>
              <a:t>o</a:t>
            </a:r>
            <a:r>
              <a:rPr sz="600" b="1" spc="-48" dirty="0">
                <a:solidFill>
                  <a:srgbClr val="FFFFFF"/>
                </a:solidFill>
                <a:latin typeface="Arial"/>
                <a:cs typeface="Arial"/>
              </a:rPr>
              <a:t> </a:t>
            </a:r>
            <a:r>
              <a:rPr sz="600" b="1" spc="-72" dirty="0">
                <a:solidFill>
                  <a:srgbClr val="FFFFFF"/>
                </a:solidFill>
                <a:latin typeface="Arial"/>
                <a:cs typeface="Arial"/>
              </a:rPr>
              <a:t>apply:</a:t>
            </a:r>
            <a:endParaRPr sz="600" dirty="0">
              <a:solidFill>
                <a:prstClr val="black"/>
              </a:solidFill>
              <a:latin typeface="Arial"/>
              <a:cs typeface="Arial"/>
            </a:endParaRPr>
          </a:p>
          <a:p>
            <a:pPr algn="ctr" defTabSz="685782">
              <a:lnSpc>
                <a:spcPts val="660"/>
              </a:lnSpc>
              <a:spcBef>
                <a:spcPts val="30"/>
              </a:spcBef>
            </a:pPr>
            <a:r>
              <a:rPr sz="600" spc="-117" dirty="0">
                <a:solidFill>
                  <a:srgbClr val="FFFFFF"/>
                </a:solidFill>
                <a:latin typeface="Arial"/>
                <a:cs typeface="Arial"/>
              </a:rPr>
              <a:t>USCIS</a:t>
            </a:r>
            <a:endParaRPr sz="600" dirty="0">
              <a:solidFill>
                <a:prstClr val="black"/>
              </a:solidFill>
              <a:latin typeface="Arial"/>
              <a:cs typeface="Arial"/>
            </a:endParaRPr>
          </a:p>
          <a:p>
            <a:pPr algn="ctr" defTabSz="685782">
              <a:lnSpc>
                <a:spcPts val="660"/>
              </a:lnSpc>
            </a:pPr>
            <a:r>
              <a:rPr sz="600" spc="-131" dirty="0">
                <a:solidFill>
                  <a:srgbClr val="FFFFFF"/>
                </a:solidFill>
                <a:latin typeface="Arial"/>
                <a:cs typeface="Arial"/>
              </a:rPr>
              <a:t>F</a:t>
            </a:r>
            <a:r>
              <a:rPr sz="600" spc="-61" dirty="0">
                <a:solidFill>
                  <a:srgbClr val="FFFFFF"/>
                </a:solidFill>
                <a:latin typeface="Arial"/>
                <a:cs typeface="Arial"/>
              </a:rPr>
              <a:t>or</a:t>
            </a:r>
            <a:r>
              <a:rPr sz="600" spc="-83" dirty="0">
                <a:solidFill>
                  <a:srgbClr val="FFFFFF"/>
                </a:solidFill>
                <a:latin typeface="Arial"/>
                <a:cs typeface="Arial"/>
              </a:rPr>
              <a:t>m</a:t>
            </a:r>
            <a:r>
              <a:rPr sz="600" dirty="0">
                <a:solidFill>
                  <a:srgbClr val="FFFFFF"/>
                </a:solidFill>
                <a:latin typeface="Arial"/>
                <a:cs typeface="Arial"/>
              </a:rPr>
              <a:t> </a:t>
            </a:r>
            <a:r>
              <a:rPr sz="600" spc="-83" dirty="0">
                <a:solidFill>
                  <a:srgbClr val="FFFFFF"/>
                </a:solidFill>
                <a:latin typeface="Arial"/>
                <a:cs typeface="Arial"/>
              </a:rPr>
              <a:t> </a:t>
            </a:r>
            <a:r>
              <a:rPr sz="600" spc="-53" dirty="0">
                <a:solidFill>
                  <a:srgbClr val="FFFFFF"/>
                </a:solidFill>
                <a:latin typeface="Arial"/>
                <a:cs typeface="Arial"/>
              </a:rPr>
              <a:t>I-360</a:t>
            </a:r>
            <a:endParaRPr sz="600" dirty="0">
              <a:solidFill>
                <a:prstClr val="black"/>
              </a:solidFill>
              <a:latin typeface="Arial"/>
              <a:cs typeface="Arial"/>
            </a:endParaRPr>
          </a:p>
        </p:txBody>
      </p:sp>
      <p:sp>
        <p:nvSpPr>
          <p:cNvPr id="67" name="object 67"/>
          <p:cNvSpPr/>
          <p:nvPr/>
        </p:nvSpPr>
        <p:spPr>
          <a:xfrm>
            <a:off x="3975620" y="5410821"/>
            <a:ext cx="517684" cy="517684"/>
          </a:xfrm>
          <a:custGeom>
            <a:avLst/>
            <a:gdLst/>
            <a:ahLst/>
            <a:cxnLst/>
            <a:rect l="l" t="t" r="r" b="b"/>
            <a:pathLst>
              <a:path w="690244" h="690245">
                <a:moveTo>
                  <a:pt x="345097" y="0"/>
                </a:moveTo>
                <a:lnTo>
                  <a:pt x="289121" y="4516"/>
                </a:lnTo>
                <a:lnTo>
                  <a:pt x="236020" y="17593"/>
                </a:lnTo>
                <a:lnTo>
                  <a:pt x="186506" y="38520"/>
                </a:lnTo>
                <a:lnTo>
                  <a:pt x="141288" y="66585"/>
                </a:lnTo>
                <a:lnTo>
                  <a:pt x="101077" y="101079"/>
                </a:lnTo>
                <a:lnTo>
                  <a:pt x="66584" y="141291"/>
                </a:lnTo>
                <a:lnTo>
                  <a:pt x="38519" y="186510"/>
                </a:lnTo>
                <a:lnTo>
                  <a:pt x="17593" y="236027"/>
                </a:lnTo>
                <a:lnTo>
                  <a:pt x="4516" y="289130"/>
                </a:lnTo>
                <a:lnTo>
                  <a:pt x="0" y="345109"/>
                </a:lnTo>
                <a:lnTo>
                  <a:pt x="1144" y="373414"/>
                </a:lnTo>
                <a:lnTo>
                  <a:pt x="10029" y="428044"/>
                </a:lnTo>
                <a:lnTo>
                  <a:pt x="27119" y="479443"/>
                </a:lnTo>
                <a:lnTo>
                  <a:pt x="51704" y="526900"/>
                </a:lnTo>
                <a:lnTo>
                  <a:pt x="83072" y="569704"/>
                </a:lnTo>
                <a:lnTo>
                  <a:pt x="120512" y="607146"/>
                </a:lnTo>
                <a:lnTo>
                  <a:pt x="163315" y="638514"/>
                </a:lnTo>
                <a:lnTo>
                  <a:pt x="210770" y="663099"/>
                </a:lnTo>
                <a:lnTo>
                  <a:pt x="262167" y="680189"/>
                </a:lnTo>
                <a:lnTo>
                  <a:pt x="316794" y="689075"/>
                </a:lnTo>
                <a:lnTo>
                  <a:pt x="345097" y="690219"/>
                </a:lnTo>
                <a:lnTo>
                  <a:pt x="373401" y="689075"/>
                </a:lnTo>
                <a:lnTo>
                  <a:pt x="428031" y="680189"/>
                </a:lnTo>
                <a:lnTo>
                  <a:pt x="479430" y="663099"/>
                </a:lnTo>
                <a:lnTo>
                  <a:pt x="526887" y="638514"/>
                </a:lnTo>
                <a:lnTo>
                  <a:pt x="569691" y="607146"/>
                </a:lnTo>
                <a:lnTo>
                  <a:pt x="607133" y="569704"/>
                </a:lnTo>
                <a:lnTo>
                  <a:pt x="638502" y="526900"/>
                </a:lnTo>
                <a:lnTo>
                  <a:pt x="663086" y="479443"/>
                </a:lnTo>
                <a:lnTo>
                  <a:pt x="680177" y="428044"/>
                </a:lnTo>
                <a:lnTo>
                  <a:pt x="689062" y="373414"/>
                </a:lnTo>
                <a:lnTo>
                  <a:pt x="690206" y="345109"/>
                </a:lnTo>
                <a:lnTo>
                  <a:pt x="689062" y="316805"/>
                </a:lnTo>
                <a:lnTo>
                  <a:pt x="680177" y="262175"/>
                </a:lnTo>
                <a:lnTo>
                  <a:pt x="663086" y="210776"/>
                </a:lnTo>
                <a:lnTo>
                  <a:pt x="638502" y="163319"/>
                </a:lnTo>
                <a:lnTo>
                  <a:pt x="607133" y="120514"/>
                </a:lnTo>
                <a:lnTo>
                  <a:pt x="569691" y="83073"/>
                </a:lnTo>
                <a:lnTo>
                  <a:pt x="526887" y="51704"/>
                </a:lnTo>
                <a:lnTo>
                  <a:pt x="479430" y="27120"/>
                </a:lnTo>
                <a:lnTo>
                  <a:pt x="428031" y="10029"/>
                </a:lnTo>
                <a:lnTo>
                  <a:pt x="373401" y="1144"/>
                </a:lnTo>
                <a:lnTo>
                  <a:pt x="345097" y="0"/>
                </a:lnTo>
                <a:close/>
              </a:path>
            </a:pathLst>
          </a:custGeom>
          <a:solidFill>
            <a:srgbClr val="231F20"/>
          </a:solidFill>
        </p:spPr>
        <p:txBody>
          <a:bodyPr wrap="square" lIns="0" tIns="0" rIns="0" bIns="0" rtlCol="0"/>
          <a:lstStyle/>
          <a:p>
            <a:pPr defTabSz="685782"/>
            <a:endParaRPr sz="1350">
              <a:solidFill>
                <a:prstClr val="black"/>
              </a:solidFill>
              <a:latin typeface="Calibri"/>
            </a:endParaRPr>
          </a:p>
        </p:txBody>
      </p:sp>
      <p:sp>
        <p:nvSpPr>
          <p:cNvPr id="68" name="object 68"/>
          <p:cNvSpPr txBox="1"/>
          <p:nvPr/>
        </p:nvSpPr>
        <p:spPr>
          <a:xfrm>
            <a:off x="4065852" y="5546621"/>
            <a:ext cx="318135" cy="271869"/>
          </a:xfrm>
          <a:prstGeom prst="rect">
            <a:avLst/>
          </a:prstGeom>
        </p:spPr>
        <p:txBody>
          <a:bodyPr vert="horz" wrap="square" lIns="0" tIns="0" rIns="0" bIns="0" rtlCol="0">
            <a:spAutoFit/>
          </a:bodyPr>
          <a:lstStyle/>
          <a:p>
            <a:pPr marL="40004" defTabSz="685782"/>
            <a:r>
              <a:rPr sz="600" b="1" spc="-143" dirty="0">
                <a:solidFill>
                  <a:srgbClr val="FFFFFF"/>
                </a:solidFill>
                <a:latin typeface="Arial"/>
                <a:cs typeface="Arial"/>
              </a:rPr>
              <a:t>T</a:t>
            </a:r>
            <a:r>
              <a:rPr sz="600" b="1" spc="-83" dirty="0">
                <a:solidFill>
                  <a:srgbClr val="FFFFFF"/>
                </a:solidFill>
                <a:latin typeface="Arial"/>
                <a:cs typeface="Arial"/>
              </a:rPr>
              <a:t>o</a:t>
            </a:r>
            <a:r>
              <a:rPr sz="600" b="1" spc="-48" dirty="0">
                <a:solidFill>
                  <a:srgbClr val="FFFFFF"/>
                </a:solidFill>
                <a:latin typeface="Arial"/>
                <a:cs typeface="Arial"/>
              </a:rPr>
              <a:t> </a:t>
            </a:r>
            <a:r>
              <a:rPr sz="600" b="1" spc="-72" dirty="0">
                <a:solidFill>
                  <a:srgbClr val="FFFFFF"/>
                </a:solidFill>
                <a:latin typeface="Arial"/>
                <a:cs typeface="Arial"/>
              </a:rPr>
              <a:t>apply:</a:t>
            </a:r>
            <a:endParaRPr sz="600" dirty="0">
              <a:solidFill>
                <a:prstClr val="black"/>
              </a:solidFill>
              <a:latin typeface="Arial"/>
              <a:cs typeface="Arial"/>
            </a:endParaRPr>
          </a:p>
          <a:p>
            <a:pPr marL="17621" algn="ctr" defTabSz="685782">
              <a:lnSpc>
                <a:spcPts val="660"/>
              </a:lnSpc>
              <a:spcBef>
                <a:spcPts val="30"/>
              </a:spcBef>
            </a:pPr>
            <a:r>
              <a:rPr sz="600" spc="-117" dirty="0">
                <a:solidFill>
                  <a:srgbClr val="FFFFFF"/>
                </a:solidFill>
                <a:latin typeface="Arial"/>
                <a:cs typeface="Arial"/>
              </a:rPr>
              <a:t>USCIS</a:t>
            </a:r>
            <a:endParaRPr sz="600" dirty="0">
              <a:solidFill>
                <a:prstClr val="black"/>
              </a:solidFill>
              <a:latin typeface="Arial"/>
              <a:cs typeface="Arial"/>
            </a:endParaRPr>
          </a:p>
          <a:p>
            <a:pPr algn="ctr" defTabSz="685782">
              <a:lnSpc>
                <a:spcPts val="660"/>
              </a:lnSpc>
            </a:pPr>
            <a:r>
              <a:rPr sz="600" spc="-131" dirty="0">
                <a:solidFill>
                  <a:srgbClr val="FFFFFF"/>
                </a:solidFill>
                <a:latin typeface="Arial"/>
                <a:cs typeface="Arial"/>
              </a:rPr>
              <a:t>F</a:t>
            </a:r>
            <a:r>
              <a:rPr sz="600" spc="-61" dirty="0">
                <a:solidFill>
                  <a:srgbClr val="FFFFFF"/>
                </a:solidFill>
                <a:latin typeface="Arial"/>
                <a:cs typeface="Arial"/>
              </a:rPr>
              <a:t>or</a:t>
            </a:r>
            <a:r>
              <a:rPr sz="600" spc="-83" dirty="0">
                <a:solidFill>
                  <a:srgbClr val="FFFFFF"/>
                </a:solidFill>
                <a:latin typeface="Arial"/>
                <a:cs typeface="Arial"/>
              </a:rPr>
              <a:t>m</a:t>
            </a:r>
            <a:r>
              <a:rPr sz="600" spc="-48" dirty="0">
                <a:solidFill>
                  <a:srgbClr val="FFFFFF"/>
                </a:solidFill>
                <a:latin typeface="Arial"/>
                <a:cs typeface="Arial"/>
              </a:rPr>
              <a:t> </a:t>
            </a:r>
            <a:r>
              <a:rPr sz="600" spc="-53" dirty="0">
                <a:solidFill>
                  <a:srgbClr val="FFFFFF"/>
                </a:solidFill>
                <a:latin typeface="Arial"/>
                <a:cs typeface="Arial"/>
              </a:rPr>
              <a:t>I-360</a:t>
            </a:r>
            <a:endParaRPr sz="600" dirty="0">
              <a:solidFill>
                <a:prstClr val="black"/>
              </a:solidFill>
              <a:latin typeface="Arial"/>
              <a:cs typeface="Arial"/>
            </a:endParaRPr>
          </a:p>
        </p:txBody>
      </p:sp>
      <p:sp>
        <p:nvSpPr>
          <p:cNvPr id="70" name="object 70"/>
          <p:cNvSpPr txBox="1"/>
          <p:nvPr/>
        </p:nvSpPr>
        <p:spPr>
          <a:xfrm>
            <a:off x="3351473" y="4519155"/>
            <a:ext cx="318135" cy="92333"/>
          </a:xfrm>
          <a:prstGeom prst="rect">
            <a:avLst/>
          </a:prstGeom>
        </p:spPr>
        <p:txBody>
          <a:bodyPr vert="horz" wrap="square" lIns="0" tIns="0" rIns="0" bIns="0" rtlCol="0">
            <a:spAutoFit/>
          </a:bodyPr>
          <a:lstStyle/>
          <a:p>
            <a:pPr marL="9525" defTabSz="685782"/>
            <a:r>
              <a:rPr sz="600" spc="-131" dirty="0">
                <a:solidFill>
                  <a:srgbClr val="FFFFFF"/>
                </a:solidFill>
                <a:latin typeface="Arial"/>
                <a:cs typeface="Arial"/>
              </a:rPr>
              <a:t>F</a:t>
            </a:r>
            <a:r>
              <a:rPr sz="600" spc="-61" dirty="0">
                <a:solidFill>
                  <a:srgbClr val="FFFFFF"/>
                </a:solidFill>
                <a:latin typeface="Arial"/>
                <a:cs typeface="Arial"/>
              </a:rPr>
              <a:t>or</a:t>
            </a:r>
            <a:r>
              <a:rPr sz="600" spc="-83" dirty="0">
                <a:solidFill>
                  <a:srgbClr val="FFFFFF"/>
                </a:solidFill>
                <a:latin typeface="Arial"/>
                <a:cs typeface="Arial"/>
              </a:rPr>
              <a:t>m</a:t>
            </a:r>
            <a:r>
              <a:rPr sz="600" spc="-48" dirty="0">
                <a:solidFill>
                  <a:srgbClr val="FFFFFF"/>
                </a:solidFill>
                <a:latin typeface="Arial"/>
                <a:cs typeface="Arial"/>
              </a:rPr>
              <a:t> </a:t>
            </a:r>
            <a:r>
              <a:rPr sz="600" spc="-53" dirty="0">
                <a:solidFill>
                  <a:srgbClr val="FFFFFF"/>
                </a:solidFill>
                <a:latin typeface="Arial"/>
                <a:cs typeface="Arial"/>
              </a:rPr>
              <a:t>I-589</a:t>
            </a:r>
            <a:endParaRPr sz="600" dirty="0">
              <a:solidFill>
                <a:prstClr val="black"/>
              </a:solidFill>
              <a:latin typeface="Arial"/>
              <a:cs typeface="Arial"/>
            </a:endParaRPr>
          </a:p>
        </p:txBody>
      </p:sp>
      <p:sp>
        <p:nvSpPr>
          <p:cNvPr id="71" name="object 71"/>
          <p:cNvSpPr/>
          <p:nvPr/>
        </p:nvSpPr>
        <p:spPr>
          <a:xfrm>
            <a:off x="6408343" y="3300968"/>
            <a:ext cx="517684" cy="517684"/>
          </a:xfrm>
          <a:custGeom>
            <a:avLst/>
            <a:gdLst/>
            <a:ahLst/>
            <a:cxnLst/>
            <a:rect l="l" t="t" r="r" b="b"/>
            <a:pathLst>
              <a:path w="690245" h="690245">
                <a:moveTo>
                  <a:pt x="345097" y="0"/>
                </a:moveTo>
                <a:lnTo>
                  <a:pt x="289121" y="4516"/>
                </a:lnTo>
                <a:lnTo>
                  <a:pt x="236020" y="17593"/>
                </a:lnTo>
                <a:lnTo>
                  <a:pt x="186506" y="38520"/>
                </a:lnTo>
                <a:lnTo>
                  <a:pt x="141288" y="66585"/>
                </a:lnTo>
                <a:lnTo>
                  <a:pt x="101077" y="101079"/>
                </a:lnTo>
                <a:lnTo>
                  <a:pt x="66584" y="141291"/>
                </a:lnTo>
                <a:lnTo>
                  <a:pt x="38519" y="186510"/>
                </a:lnTo>
                <a:lnTo>
                  <a:pt x="17593" y="236027"/>
                </a:lnTo>
                <a:lnTo>
                  <a:pt x="4516" y="289130"/>
                </a:lnTo>
                <a:lnTo>
                  <a:pt x="0" y="345109"/>
                </a:lnTo>
                <a:lnTo>
                  <a:pt x="1144" y="373414"/>
                </a:lnTo>
                <a:lnTo>
                  <a:pt x="10029" y="428044"/>
                </a:lnTo>
                <a:lnTo>
                  <a:pt x="27119" y="479443"/>
                </a:lnTo>
                <a:lnTo>
                  <a:pt x="51704" y="526900"/>
                </a:lnTo>
                <a:lnTo>
                  <a:pt x="83072" y="569704"/>
                </a:lnTo>
                <a:lnTo>
                  <a:pt x="120512" y="607146"/>
                </a:lnTo>
                <a:lnTo>
                  <a:pt x="163315" y="638514"/>
                </a:lnTo>
                <a:lnTo>
                  <a:pt x="210770" y="663099"/>
                </a:lnTo>
                <a:lnTo>
                  <a:pt x="262167" y="680189"/>
                </a:lnTo>
                <a:lnTo>
                  <a:pt x="316794" y="689075"/>
                </a:lnTo>
                <a:lnTo>
                  <a:pt x="345097" y="690219"/>
                </a:lnTo>
                <a:lnTo>
                  <a:pt x="373401" y="689075"/>
                </a:lnTo>
                <a:lnTo>
                  <a:pt x="428031" y="680189"/>
                </a:lnTo>
                <a:lnTo>
                  <a:pt x="479430" y="663099"/>
                </a:lnTo>
                <a:lnTo>
                  <a:pt x="526887" y="638514"/>
                </a:lnTo>
                <a:lnTo>
                  <a:pt x="569691" y="607146"/>
                </a:lnTo>
                <a:lnTo>
                  <a:pt x="607133" y="569704"/>
                </a:lnTo>
                <a:lnTo>
                  <a:pt x="638502" y="526900"/>
                </a:lnTo>
                <a:lnTo>
                  <a:pt x="663086" y="479443"/>
                </a:lnTo>
                <a:lnTo>
                  <a:pt x="680177" y="428044"/>
                </a:lnTo>
                <a:lnTo>
                  <a:pt x="689062" y="373414"/>
                </a:lnTo>
                <a:lnTo>
                  <a:pt x="690206" y="345109"/>
                </a:lnTo>
                <a:lnTo>
                  <a:pt x="689062" y="316805"/>
                </a:lnTo>
                <a:lnTo>
                  <a:pt x="680177" y="262175"/>
                </a:lnTo>
                <a:lnTo>
                  <a:pt x="663086" y="210776"/>
                </a:lnTo>
                <a:lnTo>
                  <a:pt x="638502" y="163319"/>
                </a:lnTo>
                <a:lnTo>
                  <a:pt x="607133" y="120514"/>
                </a:lnTo>
                <a:lnTo>
                  <a:pt x="569691" y="83073"/>
                </a:lnTo>
                <a:lnTo>
                  <a:pt x="526887" y="51704"/>
                </a:lnTo>
                <a:lnTo>
                  <a:pt x="479430" y="27120"/>
                </a:lnTo>
                <a:lnTo>
                  <a:pt x="428031" y="10029"/>
                </a:lnTo>
                <a:lnTo>
                  <a:pt x="373401" y="1144"/>
                </a:lnTo>
                <a:lnTo>
                  <a:pt x="345097" y="0"/>
                </a:lnTo>
                <a:close/>
              </a:path>
            </a:pathLst>
          </a:custGeom>
          <a:solidFill>
            <a:srgbClr val="231F20"/>
          </a:solidFill>
        </p:spPr>
        <p:txBody>
          <a:bodyPr wrap="square" lIns="0" tIns="0" rIns="0" bIns="0" rtlCol="0"/>
          <a:lstStyle/>
          <a:p>
            <a:pPr defTabSz="685782"/>
            <a:endParaRPr sz="1350">
              <a:solidFill>
                <a:prstClr val="black"/>
              </a:solidFill>
              <a:latin typeface="Calibri"/>
            </a:endParaRPr>
          </a:p>
        </p:txBody>
      </p:sp>
      <p:sp>
        <p:nvSpPr>
          <p:cNvPr id="72" name="object 72"/>
          <p:cNvSpPr txBox="1"/>
          <p:nvPr/>
        </p:nvSpPr>
        <p:spPr>
          <a:xfrm>
            <a:off x="6498579" y="3436767"/>
            <a:ext cx="318135" cy="271869"/>
          </a:xfrm>
          <a:prstGeom prst="rect">
            <a:avLst/>
          </a:prstGeom>
        </p:spPr>
        <p:txBody>
          <a:bodyPr vert="horz" wrap="square" lIns="0" tIns="0" rIns="0" bIns="0" rtlCol="0">
            <a:spAutoFit/>
          </a:bodyPr>
          <a:lstStyle/>
          <a:p>
            <a:pPr marL="40004" defTabSz="685782"/>
            <a:r>
              <a:rPr sz="600" b="1" spc="-143" dirty="0">
                <a:solidFill>
                  <a:srgbClr val="FFFFFF"/>
                </a:solidFill>
                <a:latin typeface="Arial"/>
                <a:cs typeface="Arial"/>
              </a:rPr>
              <a:t>T</a:t>
            </a:r>
            <a:r>
              <a:rPr sz="600" b="1" spc="-83" dirty="0">
                <a:solidFill>
                  <a:srgbClr val="FFFFFF"/>
                </a:solidFill>
                <a:latin typeface="Arial"/>
                <a:cs typeface="Arial"/>
              </a:rPr>
              <a:t>o</a:t>
            </a:r>
            <a:r>
              <a:rPr sz="600" b="1" spc="-48" dirty="0">
                <a:solidFill>
                  <a:srgbClr val="FFFFFF"/>
                </a:solidFill>
                <a:latin typeface="Arial"/>
                <a:cs typeface="Arial"/>
              </a:rPr>
              <a:t> </a:t>
            </a:r>
            <a:r>
              <a:rPr sz="600" b="1" spc="-72" dirty="0">
                <a:solidFill>
                  <a:srgbClr val="FFFFFF"/>
                </a:solidFill>
                <a:latin typeface="Arial"/>
                <a:cs typeface="Arial"/>
              </a:rPr>
              <a:t>apply:</a:t>
            </a:r>
            <a:endParaRPr sz="600" dirty="0">
              <a:solidFill>
                <a:prstClr val="black"/>
              </a:solidFill>
              <a:latin typeface="Arial"/>
              <a:cs typeface="Arial"/>
            </a:endParaRPr>
          </a:p>
          <a:p>
            <a:pPr marL="17621" algn="ctr" defTabSz="685782">
              <a:lnSpc>
                <a:spcPts val="660"/>
              </a:lnSpc>
              <a:spcBef>
                <a:spcPts val="30"/>
              </a:spcBef>
            </a:pPr>
            <a:r>
              <a:rPr sz="600" spc="-117" dirty="0">
                <a:solidFill>
                  <a:srgbClr val="FFFFFF"/>
                </a:solidFill>
                <a:latin typeface="Arial"/>
                <a:cs typeface="Arial"/>
              </a:rPr>
              <a:t>USCIS</a:t>
            </a:r>
            <a:endParaRPr sz="600" dirty="0">
              <a:solidFill>
                <a:prstClr val="black"/>
              </a:solidFill>
              <a:latin typeface="Arial"/>
              <a:cs typeface="Arial"/>
            </a:endParaRPr>
          </a:p>
          <a:p>
            <a:pPr algn="ctr" defTabSz="685782">
              <a:lnSpc>
                <a:spcPts val="660"/>
              </a:lnSpc>
            </a:pPr>
            <a:r>
              <a:rPr sz="600" spc="-131" dirty="0">
                <a:solidFill>
                  <a:srgbClr val="FFFFFF"/>
                </a:solidFill>
                <a:latin typeface="Arial"/>
                <a:cs typeface="Arial"/>
              </a:rPr>
              <a:t>F</a:t>
            </a:r>
            <a:r>
              <a:rPr sz="600" spc="-61" dirty="0">
                <a:solidFill>
                  <a:srgbClr val="FFFFFF"/>
                </a:solidFill>
                <a:latin typeface="Arial"/>
                <a:cs typeface="Arial"/>
              </a:rPr>
              <a:t>or</a:t>
            </a:r>
            <a:r>
              <a:rPr sz="600" spc="-83" dirty="0">
                <a:solidFill>
                  <a:srgbClr val="FFFFFF"/>
                </a:solidFill>
                <a:latin typeface="Arial"/>
                <a:cs typeface="Arial"/>
              </a:rPr>
              <a:t>m</a:t>
            </a:r>
            <a:r>
              <a:rPr sz="600" spc="-48" dirty="0">
                <a:solidFill>
                  <a:srgbClr val="FFFFFF"/>
                </a:solidFill>
                <a:latin typeface="Arial"/>
                <a:cs typeface="Arial"/>
              </a:rPr>
              <a:t> </a:t>
            </a:r>
            <a:r>
              <a:rPr sz="600" spc="-53" dirty="0">
                <a:solidFill>
                  <a:srgbClr val="FFFFFF"/>
                </a:solidFill>
                <a:latin typeface="Arial"/>
                <a:cs typeface="Arial"/>
              </a:rPr>
              <a:t>I-918</a:t>
            </a:r>
            <a:endParaRPr sz="600" dirty="0">
              <a:solidFill>
                <a:prstClr val="black"/>
              </a:solidFill>
              <a:latin typeface="Arial"/>
              <a:cs typeface="Arial"/>
            </a:endParaRPr>
          </a:p>
        </p:txBody>
      </p:sp>
      <p:sp>
        <p:nvSpPr>
          <p:cNvPr id="73" name="object 73"/>
          <p:cNvSpPr/>
          <p:nvPr/>
        </p:nvSpPr>
        <p:spPr>
          <a:xfrm>
            <a:off x="3502040" y="2122507"/>
            <a:ext cx="517684" cy="517684"/>
          </a:xfrm>
          <a:custGeom>
            <a:avLst/>
            <a:gdLst/>
            <a:ahLst/>
            <a:cxnLst/>
            <a:rect l="l" t="t" r="r" b="b"/>
            <a:pathLst>
              <a:path w="690244" h="690245">
                <a:moveTo>
                  <a:pt x="345097" y="0"/>
                </a:moveTo>
                <a:lnTo>
                  <a:pt x="289121" y="4516"/>
                </a:lnTo>
                <a:lnTo>
                  <a:pt x="236020" y="17593"/>
                </a:lnTo>
                <a:lnTo>
                  <a:pt x="186506" y="38520"/>
                </a:lnTo>
                <a:lnTo>
                  <a:pt x="141288" y="66585"/>
                </a:lnTo>
                <a:lnTo>
                  <a:pt x="101077" y="101079"/>
                </a:lnTo>
                <a:lnTo>
                  <a:pt x="66584" y="141291"/>
                </a:lnTo>
                <a:lnTo>
                  <a:pt x="38519" y="186510"/>
                </a:lnTo>
                <a:lnTo>
                  <a:pt x="17593" y="236027"/>
                </a:lnTo>
                <a:lnTo>
                  <a:pt x="4516" y="289130"/>
                </a:lnTo>
                <a:lnTo>
                  <a:pt x="0" y="345109"/>
                </a:lnTo>
                <a:lnTo>
                  <a:pt x="1144" y="373414"/>
                </a:lnTo>
                <a:lnTo>
                  <a:pt x="10029" y="428044"/>
                </a:lnTo>
                <a:lnTo>
                  <a:pt x="27119" y="479443"/>
                </a:lnTo>
                <a:lnTo>
                  <a:pt x="51704" y="526900"/>
                </a:lnTo>
                <a:lnTo>
                  <a:pt x="83072" y="569704"/>
                </a:lnTo>
                <a:lnTo>
                  <a:pt x="120512" y="607146"/>
                </a:lnTo>
                <a:lnTo>
                  <a:pt x="163315" y="638514"/>
                </a:lnTo>
                <a:lnTo>
                  <a:pt x="210770" y="663099"/>
                </a:lnTo>
                <a:lnTo>
                  <a:pt x="262167" y="680189"/>
                </a:lnTo>
                <a:lnTo>
                  <a:pt x="316794" y="689075"/>
                </a:lnTo>
                <a:lnTo>
                  <a:pt x="345097" y="690219"/>
                </a:lnTo>
                <a:lnTo>
                  <a:pt x="373401" y="689075"/>
                </a:lnTo>
                <a:lnTo>
                  <a:pt x="428031" y="680189"/>
                </a:lnTo>
                <a:lnTo>
                  <a:pt x="479430" y="663099"/>
                </a:lnTo>
                <a:lnTo>
                  <a:pt x="526887" y="638514"/>
                </a:lnTo>
                <a:lnTo>
                  <a:pt x="569691" y="607146"/>
                </a:lnTo>
                <a:lnTo>
                  <a:pt x="607133" y="569704"/>
                </a:lnTo>
                <a:lnTo>
                  <a:pt x="638502" y="526900"/>
                </a:lnTo>
                <a:lnTo>
                  <a:pt x="663086" y="479443"/>
                </a:lnTo>
                <a:lnTo>
                  <a:pt x="680177" y="428044"/>
                </a:lnTo>
                <a:lnTo>
                  <a:pt x="689062" y="373414"/>
                </a:lnTo>
                <a:lnTo>
                  <a:pt x="690206" y="345109"/>
                </a:lnTo>
                <a:lnTo>
                  <a:pt x="689062" y="316805"/>
                </a:lnTo>
                <a:lnTo>
                  <a:pt x="680177" y="262175"/>
                </a:lnTo>
                <a:lnTo>
                  <a:pt x="663086" y="210776"/>
                </a:lnTo>
                <a:lnTo>
                  <a:pt x="638502" y="163319"/>
                </a:lnTo>
                <a:lnTo>
                  <a:pt x="607133" y="120514"/>
                </a:lnTo>
                <a:lnTo>
                  <a:pt x="569691" y="83073"/>
                </a:lnTo>
                <a:lnTo>
                  <a:pt x="526887" y="51704"/>
                </a:lnTo>
                <a:lnTo>
                  <a:pt x="479430" y="27120"/>
                </a:lnTo>
                <a:lnTo>
                  <a:pt x="428031" y="10029"/>
                </a:lnTo>
                <a:lnTo>
                  <a:pt x="373401" y="1144"/>
                </a:lnTo>
                <a:lnTo>
                  <a:pt x="345097" y="0"/>
                </a:lnTo>
                <a:close/>
              </a:path>
            </a:pathLst>
          </a:custGeom>
          <a:solidFill>
            <a:srgbClr val="231F20"/>
          </a:solidFill>
        </p:spPr>
        <p:txBody>
          <a:bodyPr wrap="square" lIns="0" tIns="0" rIns="0" bIns="0" rtlCol="0"/>
          <a:lstStyle/>
          <a:p>
            <a:pPr defTabSz="685782"/>
            <a:endParaRPr sz="1350">
              <a:solidFill>
                <a:prstClr val="black"/>
              </a:solidFill>
              <a:latin typeface="Calibri"/>
            </a:endParaRPr>
          </a:p>
        </p:txBody>
      </p:sp>
      <p:sp>
        <p:nvSpPr>
          <p:cNvPr id="74" name="object 74"/>
          <p:cNvSpPr txBox="1"/>
          <p:nvPr/>
        </p:nvSpPr>
        <p:spPr>
          <a:xfrm>
            <a:off x="3592274" y="2258302"/>
            <a:ext cx="318135" cy="271869"/>
          </a:xfrm>
          <a:prstGeom prst="rect">
            <a:avLst/>
          </a:prstGeom>
        </p:spPr>
        <p:txBody>
          <a:bodyPr vert="horz" wrap="square" lIns="0" tIns="0" rIns="0" bIns="0" rtlCol="0">
            <a:spAutoFit/>
          </a:bodyPr>
          <a:lstStyle/>
          <a:p>
            <a:pPr marL="40004" defTabSz="685782"/>
            <a:r>
              <a:rPr sz="600" b="1" spc="-143" dirty="0">
                <a:solidFill>
                  <a:srgbClr val="FFFFFF"/>
                </a:solidFill>
                <a:latin typeface="Arial"/>
                <a:cs typeface="Arial"/>
              </a:rPr>
              <a:t>T</a:t>
            </a:r>
            <a:r>
              <a:rPr sz="600" b="1" spc="-83" dirty="0">
                <a:solidFill>
                  <a:srgbClr val="FFFFFF"/>
                </a:solidFill>
                <a:latin typeface="Arial"/>
                <a:cs typeface="Arial"/>
              </a:rPr>
              <a:t>o</a:t>
            </a:r>
            <a:r>
              <a:rPr sz="600" b="1" spc="-48" dirty="0">
                <a:solidFill>
                  <a:srgbClr val="FFFFFF"/>
                </a:solidFill>
                <a:latin typeface="Arial"/>
                <a:cs typeface="Arial"/>
              </a:rPr>
              <a:t> </a:t>
            </a:r>
            <a:r>
              <a:rPr sz="600" b="1" spc="-72" dirty="0">
                <a:solidFill>
                  <a:srgbClr val="FFFFFF"/>
                </a:solidFill>
                <a:latin typeface="Arial"/>
                <a:cs typeface="Arial"/>
              </a:rPr>
              <a:t>apply:</a:t>
            </a:r>
            <a:endParaRPr sz="600" dirty="0">
              <a:solidFill>
                <a:prstClr val="black"/>
              </a:solidFill>
              <a:latin typeface="Arial"/>
              <a:cs typeface="Arial"/>
            </a:endParaRPr>
          </a:p>
          <a:p>
            <a:pPr marL="17621" algn="ctr" defTabSz="685782">
              <a:lnSpc>
                <a:spcPts val="660"/>
              </a:lnSpc>
              <a:spcBef>
                <a:spcPts val="30"/>
              </a:spcBef>
            </a:pPr>
            <a:r>
              <a:rPr sz="600" spc="-117" dirty="0">
                <a:solidFill>
                  <a:srgbClr val="FFFFFF"/>
                </a:solidFill>
                <a:latin typeface="Arial"/>
                <a:cs typeface="Arial"/>
              </a:rPr>
              <a:t>USCIS</a:t>
            </a:r>
            <a:endParaRPr sz="600" dirty="0">
              <a:solidFill>
                <a:prstClr val="black"/>
              </a:solidFill>
              <a:latin typeface="Arial"/>
              <a:cs typeface="Arial"/>
            </a:endParaRPr>
          </a:p>
          <a:p>
            <a:pPr algn="ctr" defTabSz="685782">
              <a:lnSpc>
                <a:spcPts val="660"/>
              </a:lnSpc>
            </a:pPr>
            <a:r>
              <a:rPr sz="600" spc="-131" dirty="0">
                <a:solidFill>
                  <a:srgbClr val="FFFFFF"/>
                </a:solidFill>
                <a:latin typeface="Arial"/>
                <a:cs typeface="Arial"/>
              </a:rPr>
              <a:t>F</a:t>
            </a:r>
            <a:r>
              <a:rPr sz="600" spc="-61" dirty="0">
                <a:solidFill>
                  <a:srgbClr val="FFFFFF"/>
                </a:solidFill>
                <a:latin typeface="Arial"/>
                <a:cs typeface="Arial"/>
              </a:rPr>
              <a:t>or</a:t>
            </a:r>
            <a:r>
              <a:rPr sz="600" spc="-83" dirty="0">
                <a:solidFill>
                  <a:srgbClr val="FFFFFF"/>
                </a:solidFill>
                <a:latin typeface="Arial"/>
                <a:cs typeface="Arial"/>
              </a:rPr>
              <a:t>m</a:t>
            </a:r>
            <a:r>
              <a:rPr sz="600" spc="-48" dirty="0">
                <a:solidFill>
                  <a:srgbClr val="FFFFFF"/>
                </a:solidFill>
                <a:latin typeface="Arial"/>
                <a:cs typeface="Arial"/>
              </a:rPr>
              <a:t> </a:t>
            </a:r>
            <a:r>
              <a:rPr sz="600" spc="-53" dirty="0">
                <a:solidFill>
                  <a:srgbClr val="FFFFFF"/>
                </a:solidFill>
                <a:latin typeface="Arial"/>
                <a:cs typeface="Arial"/>
              </a:rPr>
              <a:t>I-914</a:t>
            </a:r>
            <a:endParaRPr sz="600" dirty="0">
              <a:solidFill>
                <a:prstClr val="black"/>
              </a:solidFill>
              <a:latin typeface="Arial"/>
              <a:cs typeface="Arial"/>
            </a:endParaRPr>
          </a:p>
        </p:txBody>
      </p:sp>
      <p:sp>
        <p:nvSpPr>
          <p:cNvPr id="75" name="object 75"/>
          <p:cNvSpPr/>
          <p:nvPr/>
        </p:nvSpPr>
        <p:spPr>
          <a:xfrm>
            <a:off x="5602766" y="5359795"/>
            <a:ext cx="626269" cy="626269"/>
          </a:xfrm>
          <a:custGeom>
            <a:avLst/>
            <a:gdLst/>
            <a:ahLst/>
            <a:cxnLst/>
            <a:rect l="l" t="t" r="r" b="b"/>
            <a:pathLst>
              <a:path w="835025" h="835025">
                <a:moveTo>
                  <a:pt x="417220" y="0"/>
                </a:moveTo>
                <a:lnTo>
                  <a:pt x="349544" y="5460"/>
                </a:lnTo>
                <a:lnTo>
                  <a:pt x="285344" y="21269"/>
                </a:lnTo>
                <a:lnTo>
                  <a:pt x="225481" y="46568"/>
                </a:lnTo>
                <a:lnTo>
                  <a:pt x="170813" y="80498"/>
                </a:lnTo>
                <a:lnTo>
                  <a:pt x="122199" y="122199"/>
                </a:lnTo>
                <a:lnTo>
                  <a:pt x="80498" y="170813"/>
                </a:lnTo>
                <a:lnTo>
                  <a:pt x="46568" y="225481"/>
                </a:lnTo>
                <a:lnTo>
                  <a:pt x="21269" y="285344"/>
                </a:lnTo>
                <a:lnTo>
                  <a:pt x="5460" y="349544"/>
                </a:lnTo>
                <a:lnTo>
                  <a:pt x="0" y="417220"/>
                </a:lnTo>
                <a:lnTo>
                  <a:pt x="1383" y="451439"/>
                </a:lnTo>
                <a:lnTo>
                  <a:pt x="12125" y="517484"/>
                </a:lnTo>
                <a:lnTo>
                  <a:pt x="32786" y="579623"/>
                </a:lnTo>
                <a:lnTo>
                  <a:pt x="62508" y="636996"/>
                </a:lnTo>
                <a:lnTo>
                  <a:pt x="100430" y="688744"/>
                </a:lnTo>
                <a:lnTo>
                  <a:pt x="145696" y="734009"/>
                </a:lnTo>
                <a:lnTo>
                  <a:pt x="197444" y="771932"/>
                </a:lnTo>
                <a:lnTo>
                  <a:pt x="254817" y="801654"/>
                </a:lnTo>
                <a:lnTo>
                  <a:pt x="316956" y="822315"/>
                </a:lnTo>
                <a:lnTo>
                  <a:pt x="383001" y="833057"/>
                </a:lnTo>
                <a:lnTo>
                  <a:pt x="417220" y="834440"/>
                </a:lnTo>
                <a:lnTo>
                  <a:pt x="451439" y="833057"/>
                </a:lnTo>
                <a:lnTo>
                  <a:pt x="517484" y="822315"/>
                </a:lnTo>
                <a:lnTo>
                  <a:pt x="579623" y="801654"/>
                </a:lnTo>
                <a:lnTo>
                  <a:pt x="636996" y="771932"/>
                </a:lnTo>
                <a:lnTo>
                  <a:pt x="688744" y="734009"/>
                </a:lnTo>
                <a:lnTo>
                  <a:pt x="734009" y="688744"/>
                </a:lnTo>
                <a:lnTo>
                  <a:pt x="771932" y="636996"/>
                </a:lnTo>
                <a:lnTo>
                  <a:pt x="801654" y="579623"/>
                </a:lnTo>
                <a:lnTo>
                  <a:pt x="822315" y="517484"/>
                </a:lnTo>
                <a:lnTo>
                  <a:pt x="833057" y="451439"/>
                </a:lnTo>
                <a:lnTo>
                  <a:pt x="834440" y="417220"/>
                </a:lnTo>
                <a:lnTo>
                  <a:pt x="833057" y="383001"/>
                </a:lnTo>
                <a:lnTo>
                  <a:pt x="822315" y="316956"/>
                </a:lnTo>
                <a:lnTo>
                  <a:pt x="801654" y="254817"/>
                </a:lnTo>
                <a:lnTo>
                  <a:pt x="771932" y="197444"/>
                </a:lnTo>
                <a:lnTo>
                  <a:pt x="734009" y="145696"/>
                </a:lnTo>
                <a:lnTo>
                  <a:pt x="688744" y="100430"/>
                </a:lnTo>
                <a:lnTo>
                  <a:pt x="636996" y="62508"/>
                </a:lnTo>
                <a:lnTo>
                  <a:pt x="579623" y="32786"/>
                </a:lnTo>
                <a:lnTo>
                  <a:pt x="517484" y="12125"/>
                </a:lnTo>
                <a:lnTo>
                  <a:pt x="451439" y="1383"/>
                </a:lnTo>
                <a:lnTo>
                  <a:pt x="417220" y="0"/>
                </a:lnTo>
                <a:close/>
              </a:path>
            </a:pathLst>
          </a:custGeom>
          <a:solidFill>
            <a:srgbClr val="231F20"/>
          </a:solidFill>
        </p:spPr>
        <p:txBody>
          <a:bodyPr wrap="square" lIns="0" tIns="0" rIns="0" bIns="0" rtlCol="0"/>
          <a:lstStyle/>
          <a:p>
            <a:pPr defTabSz="685782"/>
            <a:endParaRPr sz="1350">
              <a:solidFill>
                <a:prstClr val="black"/>
              </a:solidFill>
              <a:latin typeface="Calibri"/>
            </a:endParaRPr>
          </a:p>
        </p:txBody>
      </p:sp>
      <p:sp>
        <p:nvSpPr>
          <p:cNvPr id="76" name="object 76"/>
          <p:cNvSpPr txBox="1"/>
          <p:nvPr/>
        </p:nvSpPr>
        <p:spPr>
          <a:xfrm>
            <a:off x="5782279" y="5428914"/>
            <a:ext cx="274797" cy="92333"/>
          </a:xfrm>
          <a:prstGeom prst="rect">
            <a:avLst/>
          </a:prstGeom>
        </p:spPr>
        <p:txBody>
          <a:bodyPr vert="horz" wrap="square" lIns="0" tIns="0" rIns="0" bIns="0" rtlCol="0">
            <a:spAutoFit/>
          </a:bodyPr>
          <a:lstStyle/>
          <a:p>
            <a:pPr marL="9525" defTabSz="685782"/>
            <a:r>
              <a:rPr sz="600" b="1" spc="-143" dirty="0">
                <a:solidFill>
                  <a:srgbClr val="FFFFFF"/>
                </a:solidFill>
                <a:latin typeface="Arial"/>
                <a:cs typeface="Arial"/>
              </a:rPr>
              <a:t>T</a:t>
            </a:r>
            <a:r>
              <a:rPr sz="600" b="1" spc="-83" dirty="0">
                <a:solidFill>
                  <a:srgbClr val="FFFFFF"/>
                </a:solidFill>
                <a:latin typeface="Arial"/>
                <a:cs typeface="Arial"/>
              </a:rPr>
              <a:t>o</a:t>
            </a:r>
            <a:r>
              <a:rPr sz="600" b="1" spc="-48" dirty="0">
                <a:solidFill>
                  <a:srgbClr val="FFFFFF"/>
                </a:solidFill>
                <a:latin typeface="Arial"/>
                <a:cs typeface="Arial"/>
              </a:rPr>
              <a:t> </a:t>
            </a:r>
            <a:r>
              <a:rPr sz="600" b="1" spc="-72" dirty="0">
                <a:solidFill>
                  <a:srgbClr val="FFFFFF"/>
                </a:solidFill>
                <a:latin typeface="Arial"/>
                <a:cs typeface="Arial"/>
              </a:rPr>
              <a:t>apply:</a:t>
            </a:r>
            <a:endParaRPr sz="600">
              <a:solidFill>
                <a:prstClr val="black"/>
              </a:solidFill>
              <a:latin typeface="Arial"/>
              <a:cs typeface="Arial"/>
            </a:endParaRPr>
          </a:p>
        </p:txBody>
      </p:sp>
      <p:sp>
        <p:nvSpPr>
          <p:cNvPr id="77" name="object 77"/>
          <p:cNvSpPr txBox="1"/>
          <p:nvPr/>
        </p:nvSpPr>
        <p:spPr>
          <a:xfrm>
            <a:off x="5676282" y="5523882"/>
            <a:ext cx="486728" cy="307777"/>
          </a:xfrm>
          <a:prstGeom prst="rect">
            <a:avLst/>
          </a:prstGeom>
        </p:spPr>
        <p:txBody>
          <a:bodyPr vert="horz" wrap="square" lIns="0" tIns="0" rIns="0" bIns="0" rtlCol="0">
            <a:spAutoFit/>
          </a:bodyPr>
          <a:lstStyle/>
          <a:p>
            <a:pPr marL="9525" marR="3810" indent="1429" algn="ctr" defTabSz="685782">
              <a:lnSpc>
                <a:spcPts val="600"/>
              </a:lnSpc>
            </a:pPr>
            <a:r>
              <a:rPr sz="600" spc="-105" dirty="0">
                <a:solidFill>
                  <a:srgbClr val="FFFFFF"/>
                </a:solidFill>
                <a:latin typeface="Arial"/>
                <a:cs typeface="Arial"/>
              </a:rPr>
              <a:t>IC</a:t>
            </a:r>
            <a:r>
              <a:rPr sz="600" spc="-117" dirty="0">
                <a:solidFill>
                  <a:srgbClr val="FFFFFF"/>
                </a:solidFill>
                <a:latin typeface="Arial"/>
                <a:cs typeface="Arial"/>
              </a:rPr>
              <a:t>E</a:t>
            </a:r>
            <a:r>
              <a:rPr sz="600" spc="-48" dirty="0">
                <a:solidFill>
                  <a:srgbClr val="FFFFFF"/>
                </a:solidFill>
                <a:latin typeface="Arial"/>
                <a:cs typeface="Arial"/>
              </a:rPr>
              <a:t> </a:t>
            </a:r>
            <a:r>
              <a:rPr sz="600" spc="8" dirty="0">
                <a:solidFill>
                  <a:srgbClr val="FFFFFF"/>
                </a:solidFill>
                <a:latin typeface="Arial"/>
                <a:cs typeface="Arial"/>
              </a:rPr>
              <a:t>-</a:t>
            </a:r>
            <a:r>
              <a:rPr sz="600" spc="-48" dirty="0">
                <a:solidFill>
                  <a:srgbClr val="FFFFFF"/>
                </a:solidFill>
                <a:latin typeface="Arial"/>
                <a:cs typeface="Arial"/>
              </a:rPr>
              <a:t> </a:t>
            </a:r>
            <a:r>
              <a:rPr sz="600" spc="-135" dirty="0">
                <a:solidFill>
                  <a:srgbClr val="FFFFFF"/>
                </a:solidFill>
                <a:latin typeface="Arial"/>
                <a:cs typeface="Arial"/>
              </a:rPr>
              <a:t>F</a:t>
            </a:r>
            <a:r>
              <a:rPr sz="600" spc="-72" dirty="0">
                <a:solidFill>
                  <a:srgbClr val="FFFFFF"/>
                </a:solidFill>
                <a:latin typeface="Arial"/>
                <a:cs typeface="Arial"/>
              </a:rPr>
              <a:t>edera</a:t>
            </a:r>
            <a:r>
              <a:rPr sz="600" spc="-26" dirty="0">
                <a:solidFill>
                  <a:srgbClr val="FFFFFF"/>
                </a:solidFill>
                <a:latin typeface="Arial"/>
                <a:cs typeface="Arial"/>
              </a:rPr>
              <a:t>l</a:t>
            </a:r>
            <a:r>
              <a:rPr sz="600" spc="-48" dirty="0">
                <a:solidFill>
                  <a:srgbClr val="FFFFFF"/>
                </a:solidFill>
                <a:latin typeface="Arial"/>
                <a:cs typeface="Arial"/>
              </a:rPr>
              <a:t> </a:t>
            </a:r>
            <a:r>
              <a:rPr sz="600" spc="-41" dirty="0">
                <a:solidFill>
                  <a:srgbClr val="FFFFFF"/>
                </a:solidFill>
                <a:latin typeface="Arial"/>
                <a:cs typeface="Arial"/>
              </a:rPr>
              <a:t>l</a:t>
            </a:r>
            <a:r>
              <a:rPr sz="600" spc="-67" dirty="0">
                <a:solidFill>
                  <a:srgbClr val="FFFFFF"/>
                </a:solidFill>
                <a:latin typeface="Arial"/>
                <a:cs typeface="Arial"/>
              </a:rPr>
              <a:t>a</a:t>
            </a:r>
            <a:r>
              <a:rPr sz="600" spc="-48" dirty="0">
                <a:solidFill>
                  <a:srgbClr val="FFFFFF"/>
                </a:solidFill>
                <a:latin typeface="Arial"/>
                <a:cs typeface="Arial"/>
              </a:rPr>
              <a:t>w</a:t>
            </a:r>
            <a:r>
              <a:rPr sz="600" spc="-19" dirty="0">
                <a:solidFill>
                  <a:srgbClr val="FFFFFF"/>
                </a:solidFill>
                <a:latin typeface="Arial"/>
                <a:cs typeface="Arial"/>
              </a:rPr>
              <a:t> </a:t>
            </a:r>
            <a:r>
              <a:rPr sz="600" spc="-67" dirty="0">
                <a:solidFill>
                  <a:srgbClr val="FFFFFF"/>
                </a:solidFill>
                <a:latin typeface="Arial"/>
                <a:cs typeface="Arial"/>
              </a:rPr>
              <a:t>enforcement</a:t>
            </a:r>
            <a:r>
              <a:rPr sz="600" spc="-45" dirty="0">
                <a:solidFill>
                  <a:srgbClr val="FFFFFF"/>
                </a:solidFill>
                <a:latin typeface="Arial"/>
                <a:cs typeface="Arial"/>
              </a:rPr>
              <a:t> </a:t>
            </a:r>
            <a:r>
              <a:rPr sz="600" spc="-75" dirty="0">
                <a:solidFill>
                  <a:srgbClr val="FFFFFF"/>
                </a:solidFill>
                <a:latin typeface="Arial"/>
                <a:cs typeface="Arial"/>
              </a:rPr>
              <a:t>mus</a:t>
            </a:r>
            <a:r>
              <a:rPr sz="600" spc="-26" dirty="0">
                <a:solidFill>
                  <a:srgbClr val="FFFFFF"/>
                </a:solidFill>
                <a:latin typeface="Arial"/>
                <a:cs typeface="Arial"/>
              </a:rPr>
              <a:t>t</a:t>
            </a:r>
            <a:r>
              <a:rPr sz="600" spc="-48" dirty="0">
                <a:solidFill>
                  <a:srgbClr val="FFFFFF"/>
                </a:solidFill>
                <a:latin typeface="Arial"/>
                <a:cs typeface="Arial"/>
              </a:rPr>
              <a:t> </a:t>
            </a:r>
            <a:r>
              <a:rPr sz="600" spc="-75" dirty="0">
                <a:solidFill>
                  <a:srgbClr val="FFFFFF"/>
                </a:solidFill>
                <a:latin typeface="Arial"/>
                <a:cs typeface="Arial"/>
              </a:rPr>
              <a:t>see</a:t>
            </a:r>
            <a:r>
              <a:rPr sz="600" spc="-56" dirty="0">
                <a:solidFill>
                  <a:srgbClr val="FFFFFF"/>
                </a:solidFill>
                <a:latin typeface="Arial"/>
                <a:cs typeface="Arial"/>
              </a:rPr>
              <a:t>k</a:t>
            </a:r>
            <a:r>
              <a:rPr sz="600" spc="-48" dirty="0">
                <a:solidFill>
                  <a:srgbClr val="FFFFFF"/>
                </a:solidFill>
                <a:latin typeface="Arial"/>
                <a:cs typeface="Arial"/>
              </a:rPr>
              <a:t> </a:t>
            </a:r>
            <a:r>
              <a:rPr sz="600" spc="-53" dirty="0">
                <a:solidFill>
                  <a:srgbClr val="FFFFFF"/>
                </a:solidFill>
                <a:latin typeface="Arial"/>
                <a:cs typeface="Arial"/>
              </a:rPr>
              <a:t>this</a:t>
            </a:r>
            <a:r>
              <a:rPr sz="600" spc="-41" dirty="0">
                <a:solidFill>
                  <a:srgbClr val="FFFFFF"/>
                </a:solidFill>
                <a:latin typeface="Arial"/>
                <a:cs typeface="Arial"/>
              </a:rPr>
              <a:t> </a:t>
            </a:r>
            <a:r>
              <a:rPr sz="600" spc="-56" dirty="0">
                <a:solidFill>
                  <a:srgbClr val="FFFFFF"/>
                </a:solidFill>
                <a:latin typeface="Arial"/>
                <a:cs typeface="Arial"/>
              </a:rPr>
              <a:t>protection</a:t>
            </a:r>
            <a:r>
              <a:rPr sz="600" spc="-48" dirty="0">
                <a:solidFill>
                  <a:srgbClr val="FFFFFF"/>
                </a:solidFill>
                <a:latin typeface="Arial"/>
                <a:cs typeface="Arial"/>
              </a:rPr>
              <a:t> </a:t>
            </a:r>
            <a:r>
              <a:rPr sz="600" spc="-53" dirty="0">
                <a:solidFill>
                  <a:srgbClr val="FFFFFF"/>
                </a:solidFill>
                <a:latin typeface="Arial"/>
                <a:cs typeface="Arial"/>
              </a:rPr>
              <a:t>fo</a:t>
            </a:r>
            <a:r>
              <a:rPr sz="600" spc="-30" dirty="0">
                <a:solidFill>
                  <a:srgbClr val="FFFFFF"/>
                </a:solidFill>
                <a:latin typeface="Arial"/>
                <a:cs typeface="Arial"/>
              </a:rPr>
              <a:t>r</a:t>
            </a:r>
            <a:r>
              <a:rPr sz="600" spc="-48" dirty="0">
                <a:solidFill>
                  <a:srgbClr val="FFFFFF"/>
                </a:solidFill>
                <a:latin typeface="Arial"/>
                <a:cs typeface="Arial"/>
              </a:rPr>
              <a:t> </a:t>
            </a:r>
            <a:r>
              <a:rPr sz="600" spc="-79" dirty="0">
                <a:solidFill>
                  <a:srgbClr val="FFFFFF"/>
                </a:solidFill>
                <a:latin typeface="Arial"/>
                <a:cs typeface="Arial"/>
              </a:rPr>
              <a:t>you</a:t>
            </a:r>
            <a:endParaRPr sz="600">
              <a:solidFill>
                <a:prstClr val="black"/>
              </a:solidFill>
              <a:latin typeface="Arial"/>
              <a:cs typeface="Arial"/>
            </a:endParaRPr>
          </a:p>
        </p:txBody>
      </p:sp>
      <p:sp>
        <p:nvSpPr>
          <p:cNvPr id="78" name="object 78"/>
          <p:cNvSpPr txBox="1"/>
          <p:nvPr/>
        </p:nvSpPr>
        <p:spPr>
          <a:xfrm>
            <a:off x="2383244" y="7455093"/>
            <a:ext cx="1133475" cy="115416"/>
          </a:xfrm>
          <a:prstGeom prst="rect">
            <a:avLst/>
          </a:prstGeom>
        </p:spPr>
        <p:txBody>
          <a:bodyPr vert="horz" wrap="square" lIns="0" tIns="0" rIns="0" bIns="0" rtlCol="0">
            <a:spAutoFit/>
          </a:bodyPr>
          <a:lstStyle/>
          <a:p>
            <a:pPr marL="9525" defTabSz="685782"/>
            <a:r>
              <a:rPr sz="750" b="1" spc="-79" dirty="0">
                <a:solidFill>
                  <a:srgbClr val="FFF8ED"/>
                </a:solidFill>
                <a:latin typeface="Arial"/>
                <a:cs typeface="Arial"/>
              </a:rPr>
              <a:t>DH</a:t>
            </a:r>
            <a:r>
              <a:rPr sz="750" b="1" spc="-98" dirty="0">
                <a:solidFill>
                  <a:srgbClr val="FFF8ED"/>
                </a:solidFill>
                <a:latin typeface="Arial"/>
                <a:cs typeface="Arial"/>
              </a:rPr>
              <a:t>S</a:t>
            </a:r>
            <a:r>
              <a:rPr sz="750" b="1" spc="-56" dirty="0">
                <a:solidFill>
                  <a:srgbClr val="FFF8ED"/>
                </a:solidFill>
                <a:latin typeface="Arial"/>
                <a:cs typeface="Arial"/>
              </a:rPr>
              <a:t>.GOV/BLUE-CAM</a:t>
            </a:r>
            <a:r>
              <a:rPr sz="750" b="1" spc="-94" dirty="0">
                <a:solidFill>
                  <a:srgbClr val="FFF8ED"/>
                </a:solidFill>
                <a:latin typeface="Arial"/>
                <a:cs typeface="Arial"/>
              </a:rPr>
              <a:t>P</a:t>
            </a:r>
            <a:r>
              <a:rPr sz="750" b="1" spc="-67" dirty="0">
                <a:solidFill>
                  <a:srgbClr val="FFF8ED"/>
                </a:solidFill>
                <a:latin typeface="Arial"/>
                <a:cs typeface="Arial"/>
              </a:rPr>
              <a:t>AIGN</a:t>
            </a:r>
            <a:endParaRPr sz="750" dirty="0">
              <a:solidFill>
                <a:prstClr val="black"/>
              </a:solidFill>
              <a:latin typeface="Arial"/>
              <a:cs typeface="Arial"/>
            </a:endParaRPr>
          </a:p>
        </p:txBody>
      </p:sp>
      <p:sp>
        <p:nvSpPr>
          <p:cNvPr id="79" name="object 79"/>
          <p:cNvSpPr txBox="1"/>
          <p:nvPr/>
        </p:nvSpPr>
        <p:spPr>
          <a:xfrm>
            <a:off x="4956236" y="7458925"/>
            <a:ext cx="2784157" cy="103875"/>
          </a:xfrm>
          <a:prstGeom prst="rect">
            <a:avLst/>
          </a:prstGeom>
        </p:spPr>
        <p:txBody>
          <a:bodyPr vert="horz" wrap="square" lIns="0" tIns="0" rIns="0" bIns="0" rtlCol="0">
            <a:spAutoFit/>
          </a:bodyPr>
          <a:lstStyle/>
          <a:p>
            <a:pPr marL="9525" defTabSz="685782"/>
            <a:r>
              <a:rPr sz="675" spc="-61" dirty="0">
                <a:solidFill>
                  <a:srgbClr val="FFF8ED"/>
                </a:solidFill>
                <a:latin typeface="Arial"/>
                <a:cs typeface="Arial"/>
              </a:rPr>
              <a:t>Fo</a:t>
            </a:r>
            <a:r>
              <a:rPr sz="675" spc="-41" dirty="0">
                <a:solidFill>
                  <a:srgbClr val="FFF8ED"/>
                </a:solidFill>
                <a:latin typeface="Arial"/>
                <a:cs typeface="Arial"/>
              </a:rPr>
              <a:t>r</a:t>
            </a:r>
            <a:r>
              <a:rPr sz="675" dirty="0">
                <a:solidFill>
                  <a:srgbClr val="FFF8ED"/>
                </a:solidFill>
                <a:latin typeface="Arial"/>
                <a:cs typeface="Arial"/>
              </a:rPr>
              <a:t> </a:t>
            </a:r>
            <a:r>
              <a:rPr sz="675" spc="-11" dirty="0">
                <a:solidFill>
                  <a:srgbClr val="FFF8ED"/>
                </a:solidFill>
                <a:latin typeface="Arial"/>
                <a:cs typeface="Arial"/>
              </a:rPr>
              <a:t>victi</a:t>
            </a:r>
            <a:r>
              <a:rPr sz="675" spc="-53" dirty="0">
                <a:solidFill>
                  <a:srgbClr val="FFF8ED"/>
                </a:solidFill>
                <a:latin typeface="Arial"/>
                <a:cs typeface="Arial"/>
              </a:rPr>
              <a:t>m</a:t>
            </a:r>
            <a:r>
              <a:rPr sz="675" dirty="0">
                <a:solidFill>
                  <a:srgbClr val="FFF8ED"/>
                </a:solidFill>
                <a:latin typeface="Arial"/>
                <a:cs typeface="Arial"/>
              </a:rPr>
              <a:t> </a:t>
            </a:r>
            <a:r>
              <a:rPr sz="675" spc="-34" dirty="0">
                <a:solidFill>
                  <a:srgbClr val="FFF8ED"/>
                </a:solidFill>
                <a:latin typeface="Arial"/>
                <a:cs typeface="Arial"/>
              </a:rPr>
              <a:t>suppor</a:t>
            </a:r>
            <a:r>
              <a:rPr sz="675" spc="-26" dirty="0">
                <a:solidFill>
                  <a:srgbClr val="FFF8ED"/>
                </a:solidFill>
                <a:latin typeface="Arial"/>
                <a:cs typeface="Arial"/>
              </a:rPr>
              <a:t>t</a:t>
            </a:r>
            <a:r>
              <a:rPr sz="675" dirty="0">
                <a:solidFill>
                  <a:srgbClr val="FFF8ED"/>
                </a:solidFill>
                <a:latin typeface="Arial"/>
                <a:cs typeface="Arial"/>
              </a:rPr>
              <a:t> </a:t>
            </a:r>
            <a:r>
              <a:rPr sz="675" spc="-19" dirty="0">
                <a:solidFill>
                  <a:srgbClr val="FFF8ED"/>
                </a:solidFill>
                <a:latin typeface="Arial"/>
                <a:cs typeface="Arial"/>
              </a:rPr>
              <a:t>cal</a:t>
            </a:r>
            <a:r>
              <a:rPr sz="675" spc="-15" dirty="0">
                <a:solidFill>
                  <a:srgbClr val="FFF8ED"/>
                </a:solidFill>
                <a:latin typeface="Arial"/>
                <a:cs typeface="Arial"/>
              </a:rPr>
              <a:t>l</a:t>
            </a:r>
            <a:r>
              <a:rPr sz="675" dirty="0">
                <a:solidFill>
                  <a:srgbClr val="FFF8ED"/>
                </a:solidFill>
                <a:latin typeface="Arial"/>
                <a:cs typeface="Arial"/>
              </a:rPr>
              <a:t> </a:t>
            </a:r>
            <a:r>
              <a:rPr sz="675" spc="-26" dirty="0">
                <a:solidFill>
                  <a:srgbClr val="FFF8ED"/>
                </a:solidFill>
                <a:latin typeface="Arial"/>
                <a:cs typeface="Arial"/>
              </a:rPr>
              <a:t>1-888-373-788</a:t>
            </a:r>
            <a:r>
              <a:rPr sz="675" spc="-41" dirty="0">
                <a:solidFill>
                  <a:srgbClr val="FFF8ED"/>
                </a:solidFill>
                <a:latin typeface="Arial"/>
                <a:cs typeface="Arial"/>
              </a:rPr>
              <a:t>8</a:t>
            </a:r>
            <a:r>
              <a:rPr sz="675" dirty="0">
                <a:solidFill>
                  <a:srgbClr val="FFF8ED"/>
                </a:solidFill>
                <a:latin typeface="Arial"/>
                <a:cs typeface="Arial"/>
              </a:rPr>
              <a:t> </a:t>
            </a:r>
            <a:r>
              <a:rPr sz="675" spc="-37" dirty="0">
                <a:solidFill>
                  <a:srgbClr val="FFF8ED"/>
                </a:solidFill>
                <a:latin typeface="Arial"/>
                <a:cs typeface="Arial"/>
              </a:rPr>
              <a:t>o</a:t>
            </a:r>
            <a:r>
              <a:rPr sz="675" spc="-30" dirty="0">
                <a:solidFill>
                  <a:srgbClr val="FFF8ED"/>
                </a:solidFill>
                <a:latin typeface="Arial"/>
                <a:cs typeface="Arial"/>
              </a:rPr>
              <a:t>r</a:t>
            </a:r>
            <a:r>
              <a:rPr sz="675" dirty="0">
                <a:solidFill>
                  <a:srgbClr val="FFF8ED"/>
                </a:solidFill>
                <a:latin typeface="Arial"/>
                <a:cs typeface="Arial"/>
              </a:rPr>
              <a:t> </a:t>
            </a:r>
            <a:r>
              <a:rPr sz="675" spc="-11" dirty="0">
                <a:solidFill>
                  <a:srgbClr val="FFF8ED"/>
                </a:solidFill>
                <a:latin typeface="Arial"/>
                <a:cs typeface="Arial"/>
              </a:rPr>
              <a:t>t</a:t>
            </a:r>
            <a:r>
              <a:rPr sz="675" spc="-37" dirty="0">
                <a:solidFill>
                  <a:srgbClr val="FFF8ED"/>
                </a:solidFill>
                <a:latin typeface="Arial"/>
                <a:cs typeface="Arial"/>
              </a:rPr>
              <a:t>e</a:t>
            </a:r>
            <a:r>
              <a:rPr sz="675" spc="-22" dirty="0">
                <a:solidFill>
                  <a:srgbClr val="FFF8ED"/>
                </a:solidFill>
                <a:latin typeface="Arial"/>
                <a:cs typeface="Arial"/>
              </a:rPr>
              <a:t>x</a:t>
            </a:r>
            <a:r>
              <a:rPr sz="675" spc="-19" dirty="0">
                <a:solidFill>
                  <a:srgbClr val="FFF8ED"/>
                </a:solidFill>
                <a:latin typeface="Arial"/>
                <a:cs typeface="Arial"/>
              </a:rPr>
              <a:t>t</a:t>
            </a:r>
            <a:r>
              <a:rPr sz="675" dirty="0">
                <a:solidFill>
                  <a:srgbClr val="FFF8ED"/>
                </a:solidFill>
                <a:latin typeface="Arial"/>
                <a:cs typeface="Arial"/>
              </a:rPr>
              <a:t> </a:t>
            </a:r>
            <a:r>
              <a:rPr sz="675" spc="-83" dirty="0">
                <a:solidFill>
                  <a:srgbClr val="FFF8ED"/>
                </a:solidFill>
                <a:latin typeface="Arial"/>
                <a:cs typeface="Arial"/>
              </a:rPr>
              <a:t>INF</a:t>
            </a:r>
            <a:r>
              <a:rPr sz="675" spc="-131" dirty="0">
                <a:solidFill>
                  <a:srgbClr val="FFF8ED"/>
                </a:solidFill>
                <a:latin typeface="Arial"/>
                <a:cs typeface="Arial"/>
              </a:rPr>
              <a:t>O</a:t>
            </a:r>
            <a:r>
              <a:rPr sz="675" dirty="0">
                <a:solidFill>
                  <a:srgbClr val="FFF8ED"/>
                </a:solidFill>
                <a:latin typeface="Arial"/>
                <a:cs typeface="Arial"/>
              </a:rPr>
              <a:t> </a:t>
            </a:r>
            <a:r>
              <a:rPr sz="675" spc="-37" dirty="0">
                <a:solidFill>
                  <a:srgbClr val="FFF8ED"/>
                </a:solidFill>
                <a:latin typeface="Arial"/>
                <a:cs typeface="Arial"/>
              </a:rPr>
              <a:t>o</a:t>
            </a:r>
            <a:r>
              <a:rPr sz="675" spc="-30" dirty="0">
                <a:solidFill>
                  <a:srgbClr val="FFF8ED"/>
                </a:solidFill>
                <a:latin typeface="Arial"/>
                <a:cs typeface="Arial"/>
              </a:rPr>
              <a:t>r</a:t>
            </a:r>
            <a:r>
              <a:rPr sz="675" dirty="0">
                <a:solidFill>
                  <a:srgbClr val="FFF8ED"/>
                </a:solidFill>
                <a:latin typeface="Arial"/>
                <a:cs typeface="Arial"/>
              </a:rPr>
              <a:t> </a:t>
            </a:r>
            <a:r>
              <a:rPr sz="675" spc="-101" dirty="0">
                <a:solidFill>
                  <a:srgbClr val="FFF8ED"/>
                </a:solidFill>
                <a:latin typeface="Arial"/>
                <a:cs typeface="Arial"/>
              </a:rPr>
              <a:t>HEL</a:t>
            </a:r>
            <a:r>
              <a:rPr sz="675" spc="-112" dirty="0">
                <a:solidFill>
                  <a:srgbClr val="FFF8ED"/>
                </a:solidFill>
                <a:latin typeface="Arial"/>
                <a:cs typeface="Arial"/>
              </a:rPr>
              <a:t>P</a:t>
            </a:r>
            <a:r>
              <a:rPr sz="675" dirty="0">
                <a:solidFill>
                  <a:srgbClr val="FFF8ED"/>
                </a:solidFill>
                <a:latin typeface="Arial"/>
                <a:cs typeface="Arial"/>
              </a:rPr>
              <a:t> </a:t>
            </a:r>
            <a:r>
              <a:rPr sz="675" spc="-11" dirty="0">
                <a:solidFill>
                  <a:srgbClr val="FFF8ED"/>
                </a:solidFill>
                <a:latin typeface="Arial"/>
                <a:cs typeface="Arial"/>
              </a:rPr>
              <a:t>t</a:t>
            </a:r>
            <a:r>
              <a:rPr sz="675" spc="-45" dirty="0">
                <a:solidFill>
                  <a:srgbClr val="FFF8ED"/>
                </a:solidFill>
                <a:latin typeface="Arial"/>
                <a:cs typeface="Arial"/>
              </a:rPr>
              <a:t>o</a:t>
            </a:r>
            <a:r>
              <a:rPr sz="675" dirty="0">
                <a:solidFill>
                  <a:srgbClr val="FFF8ED"/>
                </a:solidFill>
                <a:latin typeface="Arial"/>
                <a:cs typeface="Arial"/>
              </a:rPr>
              <a:t> </a:t>
            </a:r>
            <a:r>
              <a:rPr sz="675" spc="-64" dirty="0">
                <a:solidFill>
                  <a:srgbClr val="FFF8ED"/>
                </a:solidFill>
                <a:latin typeface="Arial"/>
                <a:cs typeface="Arial"/>
              </a:rPr>
              <a:t>BeF</a:t>
            </a:r>
            <a:r>
              <a:rPr sz="675" spc="-34" dirty="0">
                <a:solidFill>
                  <a:srgbClr val="FFF8ED"/>
                </a:solidFill>
                <a:latin typeface="Arial"/>
                <a:cs typeface="Arial"/>
              </a:rPr>
              <a:t>r</a:t>
            </a:r>
            <a:r>
              <a:rPr sz="675" spc="-53" dirty="0">
                <a:solidFill>
                  <a:srgbClr val="FFF8ED"/>
                </a:solidFill>
                <a:latin typeface="Arial"/>
                <a:cs typeface="Arial"/>
              </a:rPr>
              <a:t>e</a:t>
            </a:r>
            <a:r>
              <a:rPr sz="675" spc="-64" dirty="0">
                <a:solidFill>
                  <a:srgbClr val="FFF8ED"/>
                </a:solidFill>
                <a:latin typeface="Arial"/>
                <a:cs typeface="Arial"/>
              </a:rPr>
              <a:t>e</a:t>
            </a:r>
            <a:r>
              <a:rPr sz="675" dirty="0">
                <a:solidFill>
                  <a:srgbClr val="FFF8ED"/>
                </a:solidFill>
                <a:latin typeface="Arial"/>
                <a:cs typeface="Arial"/>
              </a:rPr>
              <a:t> </a:t>
            </a:r>
            <a:r>
              <a:rPr sz="675" spc="-45" dirty="0">
                <a:solidFill>
                  <a:srgbClr val="FFF8ED"/>
                </a:solidFill>
                <a:latin typeface="Arial"/>
                <a:cs typeface="Arial"/>
              </a:rPr>
              <a:t>(233733)</a:t>
            </a:r>
            <a:endParaRPr sz="675">
              <a:solidFill>
                <a:prstClr val="black"/>
              </a:solidFill>
              <a:latin typeface="Arial"/>
              <a:cs typeface="Arial"/>
            </a:endParaRPr>
          </a:p>
        </p:txBody>
      </p:sp>
      <p:sp>
        <p:nvSpPr>
          <p:cNvPr id="81" name="object 81"/>
          <p:cNvSpPr/>
          <p:nvPr/>
        </p:nvSpPr>
        <p:spPr>
          <a:xfrm>
            <a:off x="2945526" y="5859732"/>
            <a:ext cx="57151" cy="76677"/>
          </a:xfrm>
          <a:custGeom>
            <a:avLst/>
            <a:gdLst/>
            <a:ahLst/>
            <a:cxnLst/>
            <a:rect l="l" t="t" r="r" b="b"/>
            <a:pathLst>
              <a:path w="76200" h="102234">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
        <p:nvSpPr>
          <p:cNvPr id="82" name="object 82"/>
          <p:cNvSpPr/>
          <p:nvPr/>
        </p:nvSpPr>
        <p:spPr>
          <a:xfrm>
            <a:off x="2945526" y="6088332"/>
            <a:ext cx="57151" cy="76677"/>
          </a:xfrm>
          <a:custGeom>
            <a:avLst/>
            <a:gdLst/>
            <a:ahLst/>
            <a:cxnLst/>
            <a:rect l="l" t="t" r="r" b="b"/>
            <a:pathLst>
              <a:path w="76200" h="102234">
                <a:moveTo>
                  <a:pt x="0" y="0"/>
                </a:moveTo>
                <a:lnTo>
                  <a:pt x="0" y="102095"/>
                </a:lnTo>
                <a:lnTo>
                  <a:pt x="76187" y="51231"/>
                </a:lnTo>
                <a:lnTo>
                  <a:pt x="0" y="0"/>
                </a:lnTo>
                <a:close/>
              </a:path>
            </a:pathLst>
          </a:custGeom>
          <a:solidFill>
            <a:srgbClr val="FFFFFF"/>
          </a:solidFill>
        </p:spPr>
        <p:txBody>
          <a:bodyPr wrap="square" lIns="0" tIns="0" rIns="0" bIns="0" rtlCol="0"/>
          <a:lstStyle/>
          <a:p>
            <a:pPr defTabSz="685782"/>
            <a:endParaRPr sz="1350">
              <a:solidFill>
                <a:prstClr val="black"/>
              </a:solidFill>
              <a:latin typeface="Calibri"/>
            </a:endParaRPr>
          </a:p>
        </p:txBody>
      </p:sp>
    </p:spTree>
    <p:extLst>
      <p:ext uri="{BB962C8B-B14F-4D97-AF65-F5344CB8AC3E}">
        <p14:creationId xmlns:p14="http://schemas.microsoft.com/office/powerpoint/2010/main" val="3309690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Family Members Who Can Be Included in T Visa Application</a:t>
            </a:r>
            <a:endParaRPr lang="en-US" dirty="0"/>
          </a:p>
        </p:txBody>
      </p:sp>
      <p:sp>
        <p:nvSpPr>
          <p:cNvPr id="3" name="Content Placeholder 2"/>
          <p:cNvSpPr>
            <a:spLocks noGrp="1"/>
          </p:cNvSpPr>
          <p:nvPr>
            <p:ph idx="1"/>
          </p:nvPr>
        </p:nvSpPr>
        <p:spPr/>
        <p:txBody>
          <a:bodyPr/>
          <a:lstStyle/>
          <a:p>
            <a:r>
              <a:rPr lang="en-US" dirty="0" smtClean="0"/>
              <a:t>Child victims under age 21 can include: </a:t>
            </a:r>
          </a:p>
          <a:p>
            <a:pPr lvl="1"/>
            <a:r>
              <a:rPr lang="en-US" dirty="0" smtClean="0"/>
              <a:t>Spouse, children, parents and unmarried siblings under age 18</a:t>
            </a:r>
          </a:p>
          <a:p>
            <a:r>
              <a:rPr lang="en-US" dirty="0" smtClean="0"/>
              <a:t>Victims over 21 can include:</a:t>
            </a:r>
          </a:p>
          <a:p>
            <a:pPr lvl="1"/>
            <a:r>
              <a:rPr lang="en-US" dirty="0" smtClean="0"/>
              <a:t>Spouse and children</a:t>
            </a:r>
            <a:endParaRPr lang="en-US" dirty="0"/>
          </a:p>
        </p:txBody>
      </p:sp>
      <p:sp>
        <p:nvSpPr>
          <p:cNvPr id="4" name="Footer Placeholder 3"/>
          <p:cNvSpPr>
            <a:spLocks noGrp="1"/>
          </p:cNvSpPr>
          <p:nvPr>
            <p:ph type="ftr" sz="quarter" idx="10"/>
          </p:nvPr>
        </p:nvSpPr>
        <p:spPr/>
        <p:txBody>
          <a:bodyPr/>
          <a:lstStyle/>
          <a:p>
            <a:pPr>
              <a:defRPr/>
            </a:pPr>
            <a:r>
              <a:rPr lang="en-US" smtClean="0"/>
              <a:t>National Immigrant Women's Advocacy Project at the American University Washington College of Law</a:t>
            </a:r>
            <a:endParaRPr lang="en-US"/>
          </a:p>
        </p:txBody>
      </p:sp>
      <p:sp>
        <p:nvSpPr>
          <p:cNvPr id="5" name="Slide Number Placeholder 4"/>
          <p:cNvSpPr>
            <a:spLocks noGrp="1"/>
          </p:cNvSpPr>
          <p:nvPr>
            <p:ph type="sldNum" sz="quarter" idx="11"/>
          </p:nvPr>
        </p:nvSpPr>
        <p:spPr/>
        <p:txBody>
          <a:bodyPr/>
          <a:lstStyle/>
          <a:p>
            <a:fld id="{6A63AC35-3821-42BC-BDAE-2B923C128E1A}" type="slidenum">
              <a:rPr lang="en-US" altLang="en-US" smtClean="0"/>
              <a:pPr/>
              <a:t>90</a:t>
            </a:fld>
            <a:endParaRPr lang="en-US" altLang="en-US" dirty="0"/>
          </a:p>
        </p:txBody>
      </p:sp>
    </p:spTree>
    <p:extLst>
      <p:ext uri="{BB962C8B-B14F-4D97-AF65-F5344CB8AC3E}">
        <p14:creationId xmlns:p14="http://schemas.microsoft.com/office/powerpoint/2010/main" val="33442914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16402"/>
            <a:ext cx="9052560" cy="284638"/>
          </a:xfrm>
        </p:spPr>
        <p:txBody>
          <a:bodyPr>
            <a:normAutofit fontScale="90000"/>
          </a:bodyPr>
          <a:lstStyle/>
          <a:p>
            <a:r>
              <a:rPr lang="en-US" dirty="0" smtClean="0"/>
              <a:t>T Visa Benefits</a:t>
            </a:r>
            <a:endParaRPr lang="en-US" dirty="0"/>
          </a:p>
        </p:txBody>
      </p:sp>
      <p:sp>
        <p:nvSpPr>
          <p:cNvPr id="3" name="Content Placeholder 2"/>
          <p:cNvSpPr>
            <a:spLocks noGrp="1"/>
          </p:cNvSpPr>
          <p:nvPr>
            <p:ph idx="1"/>
          </p:nvPr>
        </p:nvSpPr>
        <p:spPr>
          <a:xfrm>
            <a:off x="502920" y="868680"/>
            <a:ext cx="9052560" cy="5951220"/>
          </a:xfrm>
        </p:spPr>
        <p:txBody>
          <a:bodyPr>
            <a:normAutofit fontScale="77500" lnSpcReduction="20000"/>
          </a:bodyPr>
          <a:lstStyle/>
          <a:p>
            <a:r>
              <a:rPr lang="en-US" dirty="0"/>
              <a:t>While Case is Pending</a:t>
            </a:r>
          </a:p>
          <a:p>
            <a:pPr lvl="1"/>
            <a:r>
              <a:rPr lang="en-US" dirty="0"/>
              <a:t>Protection from deportation and removal</a:t>
            </a:r>
          </a:p>
          <a:p>
            <a:pPr lvl="1"/>
            <a:r>
              <a:rPr lang="en-US" dirty="0"/>
              <a:t>VAWA </a:t>
            </a:r>
            <a:r>
              <a:rPr lang="en-US" dirty="0" smtClean="0"/>
              <a:t>Confidentiality</a:t>
            </a:r>
            <a:endParaRPr lang="en-US" dirty="0"/>
          </a:p>
          <a:p>
            <a:pPr lvl="1"/>
            <a:r>
              <a:rPr lang="en-US" dirty="0" smtClean="0"/>
              <a:t>Programs </a:t>
            </a:r>
            <a:r>
              <a:rPr lang="en-US" dirty="0"/>
              <a:t>and services necessary to protect life and </a:t>
            </a:r>
            <a:r>
              <a:rPr lang="en-US" dirty="0" smtClean="0"/>
              <a:t>safety</a:t>
            </a:r>
          </a:p>
          <a:p>
            <a:r>
              <a:rPr lang="en-US" dirty="0" smtClean="0"/>
              <a:t>Upon receiving a bona fide determination or continued presence </a:t>
            </a:r>
          </a:p>
          <a:p>
            <a:pPr lvl="1"/>
            <a:r>
              <a:rPr lang="en-US" dirty="0" smtClean="0"/>
              <a:t>All federal and state public benefits</a:t>
            </a:r>
          </a:p>
          <a:p>
            <a:pPr lvl="1"/>
            <a:r>
              <a:rPr lang="en-US" dirty="0" smtClean="0"/>
              <a:t>Health </a:t>
            </a:r>
            <a:r>
              <a:rPr lang="en-US" dirty="0"/>
              <a:t>Care </a:t>
            </a:r>
            <a:r>
              <a:rPr lang="en-US" dirty="0" smtClean="0"/>
              <a:t>Exchanges</a:t>
            </a:r>
            <a:endParaRPr lang="en-US" dirty="0"/>
          </a:p>
          <a:p>
            <a:pPr lvl="1"/>
            <a:r>
              <a:rPr lang="en-US" dirty="0" smtClean="0"/>
              <a:t>Receives work authorization</a:t>
            </a:r>
          </a:p>
          <a:p>
            <a:pPr lvl="1"/>
            <a:r>
              <a:rPr lang="en-US" dirty="0" smtClean="0"/>
              <a:t>Drivers licenses</a:t>
            </a:r>
            <a:endParaRPr lang="en-US" dirty="0"/>
          </a:p>
          <a:p>
            <a:r>
              <a:rPr lang="en-US" dirty="0"/>
              <a:t>Upon Approval</a:t>
            </a:r>
          </a:p>
          <a:p>
            <a:pPr lvl="1"/>
            <a:r>
              <a:rPr lang="en-US" dirty="0"/>
              <a:t>Immigration benefits for </a:t>
            </a:r>
            <a:r>
              <a:rPr lang="en-US" dirty="0" smtClean="0"/>
              <a:t>children (and unmarried siblings if applicant is under age 21)</a:t>
            </a:r>
            <a:endParaRPr lang="en-US" dirty="0"/>
          </a:p>
          <a:p>
            <a:pPr lvl="1"/>
            <a:r>
              <a:rPr lang="en-US" dirty="0"/>
              <a:t>Eligible for lawful permanent residence after </a:t>
            </a:r>
            <a:r>
              <a:rPr lang="en-US" dirty="0" smtClean="0"/>
              <a:t>3 years</a:t>
            </a:r>
          </a:p>
          <a:p>
            <a:pPr lvl="1"/>
            <a:r>
              <a:rPr lang="en-US" dirty="0" smtClean="0"/>
              <a:t>Can travel outside of the U.S. but may need permission</a:t>
            </a:r>
            <a:endParaRPr lang="en-US" dirty="0"/>
          </a:p>
          <a:p>
            <a:endParaRPr lang="en-US" dirty="0"/>
          </a:p>
        </p:txBody>
      </p:sp>
      <p:sp>
        <p:nvSpPr>
          <p:cNvPr id="6" name="Footer Placeholder 3"/>
          <p:cNvSpPr>
            <a:spLocks noGrp="1"/>
          </p:cNvSpPr>
          <p:nvPr>
            <p:ph type="ftr" sz="quarter" idx="11"/>
          </p:nvPr>
        </p:nvSpPr>
        <p:spPr>
          <a:xfrm>
            <a:off x="2849880" y="7106285"/>
            <a:ext cx="4358640" cy="401638"/>
          </a:xfrm>
        </p:spPr>
        <p:txBody>
          <a:bodyPr/>
          <a:lstStyle/>
          <a:p>
            <a:r>
              <a:rPr lang="en-US" smtClean="0"/>
              <a:t>National Immigrant Women's Advocacy Project at the American University Washington College of Law</a:t>
            </a:r>
            <a:endParaRPr lang="en-US" dirty="0"/>
          </a:p>
        </p:txBody>
      </p:sp>
      <p:sp>
        <p:nvSpPr>
          <p:cNvPr id="4" name="Slide Number Placeholder 3"/>
          <p:cNvSpPr>
            <a:spLocks noGrp="1"/>
          </p:cNvSpPr>
          <p:nvPr>
            <p:ph type="sldNum" sz="quarter" idx="11"/>
          </p:nvPr>
        </p:nvSpPr>
        <p:spPr/>
        <p:txBody>
          <a:bodyPr/>
          <a:lstStyle/>
          <a:p>
            <a:fld id="{6A63AC35-3821-42BC-BDAE-2B923C128E1A}" type="slidenum">
              <a:rPr lang="en-US" altLang="en-US" smtClean="0"/>
              <a:pPr/>
              <a:t>91</a:t>
            </a:fld>
            <a:endParaRPr lang="en-US" altLang="en-US" dirty="0"/>
          </a:p>
        </p:txBody>
      </p:sp>
    </p:spTree>
    <p:extLst>
      <p:ext uri="{BB962C8B-B14F-4D97-AF65-F5344CB8AC3E}">
        <p14:creationId xmlns:p14="http://schemas.microsoft.com/office/powerpoint/2010/main" val="2652264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p:cNvSpPr>
            <a:spLocks noGrp="1"/>
          </p:cNvSpPr>
          <p:nvPr>
            <p:ph type="title"/>
          </p:nvPr>
        </p:nvSpPr>
        <p:spPr>
          <a:xfrm>
            <a:off x="407993" y="624551"/>
            <a:ext cx="9147175" cy="1120775"/>
          </a:xfrm>
        </p:spPr>
        <p:txBody>
          <a:bodyPr>
            <a:normAutofit/>
          </a:bodyPr>
          <a:lstStyle/>
          <a:p>
            <a:pPr algn="ctr">
              <a:defRPr/>
            </a:pPr>
            <a:r>
              <a:rPr lang="en-US" sz="6000" dirty="0">
                <a:solidFill>
                  <a:srgbClr val="C00000"/>
                </a:solidFill>
                <a:effectLst>
                  <a:outerShdw blurRad="38100" dist="38100" dir="2700000" algn="tl">
                    <a:srgbClr val="000000">
                      <a:alpha val="43137"/>
                    </a:srgbClr>
                  </a:outerShdw>
                </a:effectLst>
                <a:latin typeface="Cambria" pitchFamily="18" charset="0"/>
                <a:ea typeface="ＭＳ Ｐゴシック" charset="-128"/>
              </a:rPr>
              <a:t>Helpfulness</a:t>
            </a:r>
          </a:p>
        </p:txBody>
      </p:sp>
      <p:sp>
        <p:nvSpPr>
          <p:cNvPr id="83971" name="Content Placeholder 2"/>
          <p:cNvSpPr>
            <a:spLocks noGrp="1"/>
          </p:cNvSpPr>
          <p:nvPr>
            <p:ph idx="1"/>
          </p:nvPr>
        </p:nvSpPr>
        <p:spPr>
          <a:xfrm>
            <a:off x="252414" y="2009556"/>
            <a:ext cx="9302750" cy="3035300"/>
          </a:xfrm>
        </p:spPr>
        <p:txBody>
          <a:bodyPr/>
          <a:lstStyle/>
          <a:p>
            <a:pPr marL="122244" indent="0">
              <a:spcBef>
                <a:spcPts val="1200"/>
              </a:spcBef>
              <a:buNone/>
            </a:pPr>
            <a:r>
              <a:rPr lang="en-US" sz="2800" b="1" dirty="0">
                <a:latin typeface="Cambria" pitchFamily="18" charset="0"/>
                <a:ea typeface="ＭＳ Ｐゴシック"/>
                <a:cs typeface="Arial" charset="0"/>
              </a:rPr>
              <a:t>By the end of this segment, you will be able to:</a:t>
            </a:r>
          </a:p>
          <a:p>
            <a:pPr>
              <a:spcBef>
                <a:spcPts val="1200"/>
              </a:spcBef>
            </a:pPr>
            <a:r>
              <a:rPr lang="en-US" sz="2800" dirty="0">
                <a:latin typeface="Cambria" pitchFamily="18" charset="0"/>
                <a:ea typeface="ＭＳ Ｐゴシック"/>
                <a:cs typeface="Arial" charset="0"/>
              </a:rPr>
              <a:t>Understand the scope of the helpfulness standard</a:t>
            </a:r>
          </a:p>
          <a:p>
            <a:pPr>
              <a:spcBef>
                <a:spcPts val="1200"/>
              </a:spcBef>
            </a:pPr>
            <a:r>
              <a:rPr lang="en-US" sz="2800" dirty="0">
                <a:latin typeface="Cambria" pitchFamily="18" charset="0"/>
                <a:ea typeface="ＭＳ Ｐゴシック"/>
                <a:cs typeface="Arial" charset="0"/>
              </a:rPr>
              <a:t>Apply the helpfulness standard to U visa certifications</a:t>
            </a:r>
          </a:p>
        </p:txBody>
      </p:sp>
      <p:sp>
        <p:nvSpPr>
          <p:cNvPr id="83969" name="Slide Number Placeholder 5"/>
          <p:cNvSpPr>
            <a:spLocks noGrp="1"/>
          </p:cNvSpPr>
          <p:nvPr>
            <p:ph type="sldNum" sz="quarter" idx="11"/>
          </p:nvPr>
        </p:nvSpPr>
        <p:spPr bwMode="auto">
          <a:noFill/>
          <a:ln>
            <a:miter lim="800000"/>
            <a:headEnd/>
            <a:tailEnd/>
          </a:ln>
        </p:spPr>
        <p:txBody>
          <a:bodyPr/>
          <a:lstStyle/>
          <a:p>
            <a:fld id="{0B94EF34-003E-4D4F-8131-6540758107BF}" type="slidenum">
              <a:rPr lang="en-US" smtClean="0">
                <a:ea typeface="ＭＳ Ｐゴシック"/>
                <a:cs typeface="ＭＳ Ｐゴシック"/>
              </a:rPr>
              <a:pPr/>
              <a:t>92</a:t>
            </a:fld>
            <a:endParaRPr lang="en-US">
              <a:ea typeface="ＭＳ Ｐゴシック"/>
              <a:cs typeface="ＭＳ Ｐゴシック"/>
            </a:endParaRPr>
          </a:p>
        </p:txBody>
      </p:sp>
      <p:sp>
        <p:nvSpPr>
          <p:cNvPr id="83972" name="Slide Number Placeholder 5"/>
          <p:cNvSpPr txBox="1">
            <a:spLocks noGrp="1"/>
          </p:cNvSpPr>
          <p:nvPr/>
        </p:nvSpPr>
        <p:spPr bwMode="auto">
          <a:xfrm>
            <a:off x="7208839" y="7204075"/>
            <a:ext cx="2346325" cy="414338"/>
          </a:xfrm>
          <a:prstGeom prst="rect">
            <a:avLst/>
          </a:prstGeom>
          <a:noFill/>
          <a:ln w="9525">
            <a:noFill/>
            <a:miter lim="800000"/>
            <a:headEnd/>
            <a:tailEnd/>
          </a:ln>
        </p:spPr>
        <p:txBody>
          <a:bodyPr lIns="91429" tIns="45715" rIns="91429" bIns="45715" anchor="ctr"/>
          <a:lstStyle/>
          <a:p>
            <a:pPr algn="r"/>
            <a:fld id="{564AC3E8-9663-4CA0-ADDE-AECEC4DA8A74}" type="slidenum">
              <a:rPr lang="en-US" sz="1200">
                <a:solidFill>
                  <a:srgbClr val="898989"/>
                </a:solidFill>
              </a:rPr>
              <a:pPr algn="r"/>
              <a:t>92</a:t>
            </a:fld>
            <a:endParaRPr lang="en-US" sz="1200">
              <a:solidFill>
                <a:srgbClr val="898989"/>
              </a:solidFill>
            </a:endParaRPr>
          </a:p>
        </p:txBody>
      </p:sp>
      <p:pic>
        <p:nvPicPr>
          <p:cNvPr id="3074" name="Picture 2" descr="C:\Users\banver\AppData\Local\Microsoft\Windows\Temporary Internet Files\Content.IE5\63J0VT18\man-hand-shak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068" y="4003786"/>
            <a:ext cx="2305050" cy="2476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64386" y="6973679"/>
            <a:ext cx="5188944"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32680781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1"/>
          <p:cNvSpPr>
            <a:spLocks noGrp="1"/>
          </p:cNvSpPr>
          <p:nvPr>
            <p:ph type="title"/>
          </p:nvPr>
        </p:nvSpPr>
        <p:spPr>
          <a:xfrm>
            <a:off x="407992" y="1505992"/>
            <a:ext cx="9147175" cy="1524000"/>
          </a:xfrm>
        </p:spPr>
        <p:txBody>
          <a:bodyPr>
            <a:noAutofit/>
          </a:bodyPr>
          <a:lstStyle/>
          <a:p>
            <a:pPr algn="ctr">
              <a:defRPr/>
            </a:pPr>
            <a:r>
              <a:rPr lang="en-US" sz="4800" dirty="0">
                <a:solidFill>
                  <a:srgbClr val="C00000"/>
                </a:solidFill>
                <a:effectLst>
                  <a:outerShdw blurRad="38100" dist="38100" dir="2700000" algn="tl">
                    <a:srgbClr val="000000">
                      <a:alpha val="43137"/>
                    </a:srgbClr>
                  </a:outerShdw>
                </a:effectLst>
                <a:latin typeface="Cambria" pitchFamily="18" charset="0"/>
                <a:ea typeface="ＭＳ Ｐゴシック" charset="-128"/>
              </a:rPr>
              <a:t>Hypotheticals</a:t>
            </a:r>
            <a:br>
              <a:rPr lang="en-US" sz="4800" dirty="0">
                <a:solidFill>
                  <a:srgbClr val="C00000"/>
                </a:solidFill>
                <a:effectLst>
                  <a:outerShdw blurRad="38100" dist="38100" dir="2700000" algn="tl">
                    <a:srgbClr val="000000">
                      <a:alpha val="43137"/>
                    </a:srgbClr>
                  </a:outerShdw>
                </a:effectLst>
                <a:latin typeface="Cambria" pitchFamily="18" charset="0"/>
                <a:ea typeface="ＭＳ Ｐゴシック" charset="-128"/>
              </a:rPr>
            </a:br>
            <a:r>
              <a:rPr lang="en-US" sz="4800" dirty="0">
                <a:solidFill>
                  <a:srgbClr val="C00000"/>
                </a:solidFill>
                <a:effectLst>
                  <a:outerShdw blurRad="38100" dist="38100" dir="2700000" algn="tl">
                    <a:srgbClr val="000000">
                      <a:alpha val="43137"/>
                    </a:srgbClr>
                  </a:outerShdw>
                </a:effectLst>
                <a:latin typeface="Cambria" pitchFamily="18" charset="0"/>
                <a:ea typeface="ＭＳ Ｐゴシック" charset="-128"/>
              </a:rPr>
              <a:t>Small Group Activity </a:t>
            </a:r>
          </a:p>
        </p:txBody>
      </p:sp>
      <p:sp>
        <p:nvSpPr>
          <p:cNvPr id="84995" name="Content Placeholder 2"/>
          <p:cNvSpPr>
            <a:spLocks noGrp="1"/>
          </p:cNvSpPr>
          <p:nvPr>
            <p:ph idx="1"/>
          </p:nvPr>
        </p:nvSpPr>
        <p:spPr>
          <a:xfrm>
            <a:off x="534993" y="3496172"/>
            <a:ext cx="9020175" cy="2494728"/>
          </a:xfrm>
        </p:spPr>
        <p:txBody>
          <a:bodyPr>
            <a:normAutofit/>
          </a:bodyPr>
          <a:lstStyle/>
          <a:p>
            <a:r>
              <a:rPr lang="en-US" sz="3200" dirty="0">
                <a:latin typeface="Cambria" pitchFamily="18" charset="0"/>
                <a:ea typeface="ＭＳ Ｐゴシック"/>
                <a:cs typeface="Arial" charset="0"/>
              </a:rPr>
              <a:t>Is this person eligible for a U Visa certification?</a:t>
            </a:r>
          </a:p>
          <a:p>
            <a:r>
              <a:rPr lang="en-US" sz="3200" i="1" dirty="0">
                <a:ea typeface="ＭＳ Ｐゴシック"/>
                <a:cs typeface="Arial" charset="0"/>
              </a:rPr>
              <a:t>Stories handout</a:t>
            </a:r>
          </a:p>
        </p:txBody>
      </p:sp>
      <p:sp>
        <p:nvSpPr>
          <p:cNvPr id="84993" name="Slide Number Placeholder 5"/>
          <p:cNvSpPr>
            <a:spLocks noGrp="1"/>
          </p:cNvSpPr>
          <p:nvPr>
            <p:ph type="sldNum" sz="quarter" idx="11"/>
          </p:nvPr>
        </p:nvSpPr>
        <p:spPr bwMode="auto">
          <a:noFill/>
          <a:ln>
            <a:miter lim="800000"/>
            <a:headEnd/>
            <a:tailEnd/>
          </a:ln>
        </p:spPr>
        <p:txBody>
          <a:bodyPr/>
          <a:lstStyle/>
          <a:p>
            <a:fld id="{73FC2075-D93D-4106-BABE-CDE0BBC7006C}" type="slidenum">
              <a:rPr lang="en-US" smtClean="0">
                <a:ea typeface="ＭＳ Ｐゴシック"/>
                <a:cs typeface="ＭＳ Ｐゴシック"/>
              </a:rPr>
              <a:pPr/>
              <a:t>93</a:t>
            </a:fld>
            <a:endParaRPr lang="en-US" dirty="0">
              <a:ea typeface="ＭＳ Ｐゴシック"/>
              <a:cs typeface="ＭＳ Ｐゴシック"/>
            </a:endParaRPr>
          </a:p>
        </p:txBody>
      </p:sp>
      <p:sp>
        <p:nvSpPr>
          <p:cNvPr id="84996" name="Slide Number Placeholder 5"/>
          <p:cNvSpPr txBox="1">
            <a:spLocks noGrp="1"/>
          </p:cNvSpPr>
          <p:nvPr/>
        </p:nvSpPr>
        <p:spPr bwMode="auto">
          <a:xfrm>
            <a:off x="7208839" y="7204075"/>
            <a:ext cx="2346325" cy="414338"/>
          </a:xfrm>
          <a:prstGeom prst="rect">
            <a:avLst/>
          </a:prstGeom>
          <a:noFill/>
          <a:ln w="9525">
            <a:noFill/>
            <a:miter lim="800000"/>
            <a:headEnd/>
            <a:tailEnd/>
          </a:ln>
        </p:spPr>
        <p:txBody>
          <a:bodyPr lIns="91429" tIns="45715" rIns="91429" bIns="45715" anchor="ctr"/>
          <a:lstStyle/>
          <a:p>
            <a:pPr algn="r"/>
            <a:endParaRPr lang="en-US" sz="1200" dirty="0">
              <a:solidFill>
                <a:srgbClr val="898989"/>
              </a:solidFill>
            </a:endParaRPr>
          </a:p>
        </p:txBody>
      </p:sp>
      <p:pic>
        <p:nvPicPr>
          <p:cNvPr id="6" name="Picture 5" descr="C:\Documents and Settings\psaintfort\Local Settings\Temporary Internet Files\Content.IE5\AJOX6NWQ\MP900285078[1].jpg"/>
          <p:cNvPicPr>
            <a:picLocks noChangeAspect="1" noChangeArrowheads="1"/>
          </p:cNvPicPr>
          <p:nvPr/>
        </p:nvPicPr>
        <p:blipFill>
          <a:blip r:embed="rId3" cstate="print"/>
          <a:srcRect/>
          <a:stretch>
            <a:fillRect/>
          </a:stretch>
        </p:blipFill>
        <p:spPr bwMode="auto">
          <a:xfrm>
            <a:off x="6258296" y="4327927"/>
            <a:ext cx="2633804" cy="1795509"/>
          </a:xfrm>
          <a:prstGeom prst="rect">
            <a:avLst/>
          </a:prstGeom>
          <a:noFill/>
        </p:spPr>
      </p:pic>
      <p:sp>
        <p:nvSpPr>
          <p:cNvPr id="2" name="TextBox 1"/>
          <p:cNvSpPr txBox="1"/>
          <p:nvPr/>
        </p:nvSpPr>
        <p:spPr>
          <a:xfrm>
            <a:off x="2677099" y="7028765"/>
            <a:ext cx="5486400" cy="492443"/>
          </a:xfrm>
          <a:prstGeom prst="rect">
            <a:avLst/>
          </a:prstGeom>
          <a:noFill/>
        </p:spPr>
        <p:txBody>
          <a:bodyPr wrap="square" rtlCol="0">
            <a:spAutoFit/>
          </a:bodyPr>
          <a:lstStyle/>
          <a:p>
            <a:pPr lvl="0" algn="ctr" fontAlgn="auto">
              <a:spcBef>
                <a:spcPts val="0"/>
              </a:spcBef>
              <a:spcAft>
                <a:spcPts val="0"/>
              </a:spcAft>
              <a:defRPr/>
            </a:pPr>
            <a:r>
              <a:rPr lang="en-US" sz="1300" dirty="0">
                <a:solidFill>
                  <a:srgbClr val="FFFFFF"/>
                </a:solidFill>
                <a:latin typeface="Cambria" pitchFamily="18" charset="0"/>
                <a:cs typeface="+mn-cs"/>
              </a:rPr>
              <a:t>National Immigrant Women's Advocacy Project at the American University Washington College of Law</a:t>
            </a:r>
          </a:p>
        </p:txBody>
      </p:sp>
    </p:spTree>
    <p:extLst>
      <p:ext uri="{BB962C8B-B14F-4D97-AF65-F5344CB8AC3E}">
        <p14:creationId xmlns:p14="http://schemas.microsoft.com/office/powerpoint/2010/main" val="40288999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Number Placeholder 5"/>
          <p:cNvSpPr>
            <a:spLocks noGrp="1"/>
          </p:cNvSpPr>
          <p:nvPr>
            <p:ph type="sldNum" sz="quarter" idx="11"/>
          </p:nvPr>
        </p:nvSpPr>
        <p:spPr bwMode="auto">
          <a:xfrm>
            <a:off x="7712078" y="7204075"/>
            <a:ext cx="2346325" cy="414338"/>
          </a:xfrm>
          <a:noFill/>
          <a:ln>
            <a:miter lim="800000"/>
            <a:headEnd/>
            <a:tailEnd/>
          </a:ln>
        </p:spPr>
        <p:txBody>
          <a:bodyPr/>
          <a:lstStyle/>
          <a:p>
            <a:fld id="{E6779CA6-7F1D-4152-9593-730AC40D3C7F}" type="slidenum">
              <a:rPr lang="en-US" smtClean="0">
                <a:ea typeface="ＭＳ Ｐゴシック"/>
                <a:cs typeface="ＭＳ Ｐゴシック"/>
              </a:rPr>
              <a:pPr/>
              <a:t>94</a:t>
            </a:fld>
            <a:endParaRPr lang="en-US" dirty="0">
              <a:ea typeface="ＭＳ Ｐゴシック"/>
              <a:cs typeface="ＭＳ Ｐゴシック"/>
            </a:endParaRPr>
          </a:p>
        </p:txBody>
      </p:sp>
      <p:sp>
        <p:nvSpPr>
          <p:cNvPr id="81924" name="Rectangle 2"/>
          <p:cNvSpPr>
            <a:spLocks noGrp="1"/>
          </p:cNvSpPr>
          <p:nvPr>
            <p:ph type="title" idx="4294967295"/>
          </p:nvPr>
        </p:nvSpPr>
        <p:spPr>
          <a:xfrm>
            <a:off x="581413" y="362279"/>
            <a:ext cx="9147175" cy="1243013"/>
          </a:xfrm>
          <a:prstGeom prst="rect">
            <a:avLst/>
          </a:prstGeom>
        </p:spPr>
        <p:txBody>
          <a:bodyPr lIns="91429" tIns="45715" rIns="91429" bIns="45715">
            <a:noAutofit/>
          </a:bodyPr>
          <a:lstStyle/>
          <a:p>
            <a:pPr algn="ctr">
              <a:defRPr/>
            </a:pPr>
            <a:r>
              <a:rPr lang="en-US" sz="4800" dirty="0">
                <a:solidFill>
                  <a:srgbClr val="C00000"/>
                </a:solidFill>
                <a:effectLst>
                  <a:outerShdw blurRad="38100" dist="38100" dir="2700000" algn="tl">
                    <a:srgbClr val="000000">
                      <a:alpha val="43137"/>
                    </a:srgbClr>
                  </a:outerShdw>
                </a:effectLst>
                <a:latin typeface="Cambria" pitchFamily="18" charset="0"/>
                <a:ea typeface="ＭＳ Ｐゴシック" charset="-128"/>
              </a:rPr>
              <a:t>Helpfulness in the Regulations</a:t>
            </a:r>
            <a:br>
              <a:rPr lang="en-US" sz="4800" dirty="0">
                <a:solidFill>
                  <a:srgbClr val="C00000"/>
                </a:solidFill>
                <a:effectLst>
                  <a:outerShdw blurRad="38100" dist="38100" dir="2700000" algn="tl">
                    <a:srgbClr val="000000">
                      <a:alpha val="43137"/>
                    </a:srgbClr>
                  </a:outerShdw>
                </a:effectLst>
                <a:latin typeface="Cambria" pitchFamily="18" charset="0"/>
                <a:ea typeface="ＭＳ Ｐゴシック" charset="-128"/>
              </a:rPr>
            </a:br>
            <a:endParaRPr lang="en-US" sz="4800" dirty="0">
              <a:solidFill>
                <a:srgbClr val="C00000"/>
              </a:solidFill>
              <a:effectLst>
                <a:outerShdw blurRad="38100" dist="38100" dir="2700000" algn="tl">
                  <a:srgbClr val="000000">
                    <a:alpha val="43137"/>
                  </a:srgbClr>
                </a:outerShdw>
              </a:effectLst>
              <a:latin typeface="Cambria" pitchFamily="18" charset="0"/>
              <a:ea typeface="ＭＳ Ｐゴシック" charset="-128"/>
            </a:endParaRPr>
          </a:p>
        </p:txBody>
      </p:sp>
      <p:sp>
        <p:nvSpPr>
          <p:cNvPr id="2" name="Rectangle 3"/>
          <p:cNvSpPr>
            <a:spLocks noGrp="1"/>
          </p:cNvSpPr>
          <p:nvPr>
            <p:ph type="body" idx="4294967295"/>
          </p:nvPr>
        </p:nvSpPr>
        <p:spPr>
          <a:xfrm>
            <a:off x="407993" y="1362845"/>
            <a:ext cx="9147175" cy="4595813"/>
          </a:xfrm>
        </p:spPr>
        <p:txBody>
          <a:bodyPr anchor="ctr">
            <a:normAutofit fontScale="92500" lnSpcReduction="10000"/>
          </a:bodyPr>
          <a:lstStyle/>
          <a:p>
            <a:pPr>
              <a:lnSpc>
                <a:spcPct val="90000"/>
              </a:lnSpc>
              <a:defRPr/>
            </a:pPr>
            <a:r>
              <a:rPr lang="en-US" sz="3200" dirty="0">
                <a:latin typeface="Cambria" pitchFamily="18" charset="0"/>
                <a:ea typeface="ＭＳ Ｐゴシック"/>
                <a:cs typeface="Arial" pitchFamily="34" charset="0"/>
              </a:rPr>
              <a:t>Statute and DHS Regulations: has been helpful, is being helpful or is likely to be helpful in the </a:t>
            </a:r>
          </a:p>
          <a:p>
            <a:pPr marL="0" indent="0">
              <a:lnSpc>
                <a:spcPct val="90000"/>
              </a:lnSpc>
              <a:buNone/>
              <a:defRPr/>
            </a:pPr>
            <a:endParaRPr lang="en-US" sz="3200" dirty="0">
              <a:latin typeface="Cambria" pitchFamily="18" charset="0"/>
              <a:ea typeface="ＭＳ Ｐゴシック"/>
              <a:cs typeface="Arial" pitchFamily="34" charset="0"/>
            </a:endParaRPr>
          </a:p>
          <a:p>
            <a:pPr lvl="3">
              <a:lnSpc>
                <a:spcPct val="90000"/>
              </a:lnSpc>
              <a:buFont typeface="Arial" panose="020B0604020202020204" pitchFamily="34" charset="0"/>
              <a:buChar char="•"/>
              <a:defRPr/>
            </a:pPr>
            <a:r>
              <a:rPr lang="en-US" sz="2800" dirty="0">
                <a:latin typeface="Cambria" pitchFamily="18" charset="0"/>
                <a:ea typeface="ＭＳ Ｐゴシック"/>
                <a:cs typeface="Arial" pitchFamily="34" charset="0"/>
              </a:rPr>
              <a:t>Detection, or Investigation, or</a:t>
            </a:r>
          </a:p>
          <a:p>
            <a:pPr lvl="3">
              <a:lnSpc>
                <a:spcPct val="90000"/>
              </a:lnSpc>
              <a:buFont typeface="Arial" panose="020B0604020202020204" pitchFamily="34" charset="0"/>
              <a:buChar char="•"/>
              <a:defRPr/>
            </a:pPr>
            <a:r>
              <a:rPr lang="en-US" sz="2800" dirty="0">
                <a:latin typeface="Cambria" pitchFamily="18" charset="0"/>
                <a:ea typeface="ＭＳ Ｐゴシック"/>
                <a:cs typeface="Arial" pitchFamily="34" charset="0"/>
              </a:rPr>
              <a:t>Prosecution, or Conviction or </a:t>
            </a:r>
          </a:p>
          <a:p>
            <a:pPr lvl="3">
              <a:lnSpc>
                <a:spcPct val="90000"/>
              </a:lnSpc>
              <a:buFont typeface="Arial" panose="020B0604020202020204" pitchFamily="34" charset="0"/>
              <a:buChar char="•"/>
              <a:defRPr/>
            </a:pPr>
            <a:r>
              <a:rPr lang="en-US" sz="2800" dirty="0">
                <a:latin typeface="Cambria" pitchFamily="18" charset="0"/>
                <a:ea typeface="ＭＳ Ｐゴシック"/>
                <a:cs typeface="Arial" pitchFamily="34" charset="0"/>
              </a:rPr>
              <a:t>Sentencing</a:t>
            </a:r>
          </a:p>
          <a:p>
            <a:pPr lvl="6">
              <a:lnSpc>
                <a:spcPct val="90000"/>
              </a:lnSpc>
              <a:defRPr/>
            </a:pPr>
            <a:endParaRPr lang="en-US" sz="1100" dirty="0">
              <a:latin typeface="Cambria" pitchFamily="18" charset="0"/>
              <a:ea typeface="ＭＳ Ｐゴシック"/>
              <a:cs typeface="Arial" pitchFamily="34" charset="0"/>
            </a:endParaRPr>
          </a:p>
          <a:p>
            <a:pPr>
              <a:lnSpc>
                <a:spcPct val="90000"/>
              </a:lnSpc>
              <a:defRPr/>
            </a:pPr>
            <a:r>
              <a:rPr lang="en-US" sz="3200" dirty="0">
                <a:latin typeface="Cambria" pitchFamily="18" charset="0"/>
                <a:ea typeface="ＭＳ Ｐゴシック"/>
                <a:cs typeface="Arial" pitchFamily="34" charset="0"/>
              </a:rPr>
              <a:t>There is no degree of helpfulness required</a:t>
            </a:r>
          </a:p>
          <a:p>
            <a:pPr>
              <a:lnSpc>
                <a:spcPct val="90000"/>
              </a:lnSpc>
              <a:defRPr/>
            </a:pPr>
            <a:r>
              <a:rPr lang="en-US" sz="3200" dirty="0">
                <a:latin typeface="Cambria" pitchFamily="18" charset="0"/>
                <a:ea typeface="ＭＳ Ｐゴシック"/>
                <a:cs typeface="Arial" pitchFamily="34" charset="0"/>
              </a:rPr>
              <a:t>Law enforcement may complete U visa certification once they assess victim’s helpfulness</a:t>
            </a:r>
          </a:p>
          <a:p>
            <a:pPr>
              <a:lnSpc>
                <a:spcPct val="90000"/>
              </a:lnSpc>
              <a:defRPr/>
            </a:pPr>
            <a:r>
              <a:rPr lang="en-US" sz="3200" dirty="0">
                <a:latin typeface="Cambria" pitchFamily="18" charset="0"/>
                <a:ea typeface="ＭＳ Ｐゴシック"/>
                <a:cs typeface="Arial" pitchFamily="34" charset="0"/>
              </a:rPr>
              <a:t>The investigation or prosecution can still be ongoing</a:t>
            </a:r>
          </a:p>
          <a:p>
            <a:pPr>
              <a:lnSpc>
                <a:spcPct val="90000"/>
              </a:lnSpc>
              <a:defRPr/>
            </a:pPr>
            <a:endParaRPr lang="en-US" sz="2300" dirty="0">
              <a:latin typeface="Arial" pitchFamily="34" charset="0"/>
              <a:ea typeface="ＭＳ Ｐゴシック"/>
              <a:cs typeface="Arial" pitchFamily="34" charset="0"/>
            </a:endParaRPr>
          </a:p>
        </p:txBody>
      </p:sp>
      <p:sp>
        <p:nvSpPr>
          <p:cNvPr id="93186" name="Slide Number Placeholder 5"/>
          <p:cNvSpPr txBox="1">
            <a:spLocks noGrp="1"/>
          </p:cNvSpPr>
          <p:nvPr/>
        </p:nvSpPr>
        <p:spPr bwMode="auto">
          <a:xfrm>
            <a:off x="7208839" y="7204075"/>
            <a:ext cx="2346325" cy="414338"/>
          </a:xfrm>
          <a:prstGeom prst="rect">
            <a:avLst/>
          </a:prstGeom>
          <a:noFill/>
          <a:ln w="9525">
            <a:noFill/>
            <a:miter lim="800000"/>
            <a:headEnd/>
            <a:tailEnd/>
          </a:ln>
        </p:spPr>
        <p:txBody>
          <a:bodyPr lIns="91429" tIns="45715" rIns="91429" bIns="45715" anchor="ctr"/>
          <a:lstStyle/>
          <a:p>
            <a:pPr algn="r"/>
            <a:endParaRPr lang="en-US" sz="1200" dirty="0">
              <a:solidFill>
                <a:srgbClr val="898989"/>
              </a:solidFill>
            </a:endParaRPr>
          </a:p>
        </p:txBody>
      </p:sp>
      <p:sp>
        <p:nvSpPr>
          <p:cNvPr id="4" name="TextBox 3"/>
          <p:cNvSpPr txBox="1"/>
          <p:nvPr/>
        </p:nvSpPr>
        <p:spPr>
          <a:xfrm>
            <a:off x="2456761" y="7072831"/>
            <a:ext cx="5255316"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33382097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idx="4294967295"/>
          </p:nvPr>
        </p:nvSpPr>
        <p:spPr>
          <a:xfrm>
            <a:off x="268016" y="1347628"/>
            <a:ext cx="9342438" cy="5376863"/>
          </a:xfrm>
        </p:spPr>
        <p:txBody>
          <a:bodyPr>
            <a:noAutofit/>
          </a:bodyPr>
          <a:lstStyle/>
          <a:p>
            <a:r>
              <a:rPr lang="en-US" sz="2500" dirty="0">
                <a:latin typeface="Cambria" pitchFamily="18" charset="0"/>
                <a:ea typeface="ＭＳ Ｐゴシック"/>
                <a:cs typeface="Arial" charset="0"/>
              </a:rPr>
              <a:t>Victim reports a crime where there’s no further investigation</a:t>
            </a:r>
          </a:p>
          <a:p>
            <a:r>
              <a:rPr lang="en-US" sz="2500" dirty="0">
                <a:latin typeface="Cambria" pitchFamily="18" charset="0"/>
                <a:ea typeface="ＭＳ Ｐゴシック"/>
                <a:cs typeface="Arial" charset="0"/>
              </a:rPr>
              <a:t>Report is of past crime that the victim did not report at the time</a:t>
            </a:r>
          </a:p>
          <a:p>
            <a:r>
              <a:rPr lang="en-US" sz="2500" dirty="0">
                <a:latin typeface="Cambria" pitchFamily="18" charset="0"/>
                <a:ea typeface="ＭＳ Ｐゴシック"/>
                <a:cs typeface="Arial" charset="0"/>
              </a:rPr>
              <a:t>Perpetrator absconds or is subject to immigration removal</a:t>
            </a:r>
          </a:p>
          <a:p>
            <a:r>
              <a:rPr lang="en-US" sz="2500" dirty="0">
                <a:latin typeface="Cambria" pitchFamily="18" charset="0"/>
                <a:ea typeface="ＭＳ Ｐゴシック"/>
                <a:cs typeface="Arial" charset="0"/>
              </a:rPr>
              <a:t>The perpetrator is being prosecuted for a different crime</a:t>
            </a:r>
          </a:p>
          <a:p>
            <a:r>
              <a:rPr lang="en-US" sz="2500" dirty="0">
                <a:latin typeface="Cambria" pitchFamily="18" charset="0"/>
                <a:ea typeface="ＭＳ Ｐゴシック"/>
                <a:cs typeface="Arial" charset="0"/>
              </a:rPr>
              <a:t>Victim is not needed as a witness</a:t>
            </a:r>
          </a:p>
          <a:p>
            <a:r>
              <a:rPr lang="en-US" sz="2500" dirty="0">
                <a:latin typeface="Cambria" pitchFamily="18" charset="0"/>
                <a:ea typeface="ＭＳ Ｐゴシック"/>
                <a:cs typeface="Arial" charset="0"/>
              </a:rPr>
              <a:t>Victim is dead (indirect victim qualifies)</a:t>
            </a:r>
          </a:p>
          <a:p>
            <a:r>
              <a:rPr lang="en-US" sz="2500" dirty="0">
                <a:latin typeface="Cambria" pitchFamily="18" charset="0"/>
                <a:ea typeface="ＭＳ Ｐゴシック"/>
                <a:cs typeface="Arial" charset="0"/>
              </a:rPr>
              <a:t>Perpetrator is dead</a:t>
            </a:r>
          </a:p>
          <a:p>
            <a:r>
              <a:rPr lang="en-US" sz="2500" dirty="0">
                <a:latin typeface="Cambria" pitchFamily="18" charset="0"/>
                <a:ea typeface="ＭＳ Ｐゴシック"/>
                <a:cs typeface="Arial" charset="0"/>
              </a:rPr>
              <a:t>Victim has a criminal history or is subject to immigration enforcement</a:t>
            </a:r>
          </a:p>
          <a:p>
            <a:r>
              <a:rPr lang="en-US" sz="2500" dirty="0">
                <a:latin typeface="Cambria" pitchFamily="18" charset="0"/>
                <a:ea typeface="ＭＳ Ｐゴシック"/>
                <a:cs typeface="Arial" charset="0"/>
              </a:rPr>
              <a:t>Victim fully discloses story after better understanding rights, the U-visa and meaningful language access</a:t>
            </a:r>
          </a:p>
        </p:txBody>
      </p:sp>
      <p:sp>
        <p:nvSpPr>
          <p:cNvPr id="7" name="Rectangle 2"/>
          <p:cNvSpPr txBox="1">
            <a:spLocks/>
          </p:cNvSpPr>
          <p:nvPr/>
        </p:nvSpPr>
        <p:spPr bwMode="auto">
          <a:xfrm>
            <a:off x="550146" y="483555"/>
            <a:ext cx="9337675" cy="638175"/>
          </a:xfrm>
          <a:prstGeom prst="rect">
            <a:avLst/>
          </a:prstGeom>
          <a:noFill/>
          <a:ln w="9525">
            <a:noFill/>
            <a:miter lim="800000"/>
            <a:headEnd/>
            <a:tailEnd/>
          </a:ln>
        </p:spPr>
        <p:txBody>
          <a:bodyPr lIns="101870" tIns="50935" rIns="101870" bIns="50935" anchor="ctr"/>
          <a:lstStyle/>
          <a:p>
            <a:pPr algn="ctr" eaLnBrk="0" hangingPunct="0">
              <a:defRPr/>
            </a:pPr>
            <a:r>
              <a:rPr lang="en-US" sz="4400" dirty="0">
                <a:solidFill>
                  <a:srgbClr val="C00000"/>
                </a:solidFill>
                <a:effectLst>
                  <a:outerShdw blurRad="38100" dist="38100" dir="2700000" algn="tl">
                    <a:srgbClr val="000000">
                      <a:alpha val="43137"/>
                    </a:srgbClr>
                  </a:outerShdw>
                </a:effectLst>
                <a:latin typeface="Cambria" pitchFamily="18" charset="0"/>
                <a:ea typeface="ＭＳ Ｐゴシック" charset="-128"/>
                <a:cs typeface="Arial"/>
              </a:rPr>
              <a:t>Helpfulness can be satisfied even if:</a:t>
            </a:r>
          </a:p>
        </p:txBody>
      </p:sp>
      <p:sp>
        <p:nvSpPr>
          <p:cNvPr id="3" name="TextBox 2"/>
          <p:cNvSpPr txBox="1"/>
          <p:nvPr/>
        </p:nvSpPr>
        <p:spPr>
          <a:xfrm>
            <a:off x="2622018" y="7083847"/>
            <a:ext cx="5772839"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E9834EA3-F3B9-406D-A631-8D3F1E3FFC60}" type="slidenum">
              <a:rPr lang="en-US" altLang="en-US" smtClean="0"/>
              <a:pPr>
                <a:defRPr/>
              </a:pPr>
              <a:t>95</a:t>
            </a:fld>
            <a:endParaRPr lang="en-US" altLang="en-US" dirty="0"/>
          </a:p>
        </p:txBody>
      </p:sp>
    </p:spTree>
    <p:extLst>
      <p:ext uri="{BB962C8B-B14F-4D97-AF65-F5344CB8AC3E}">
        <p14:creationId xmlns:p14="http://schemas.microsoft.com/office/powerpoint/2010/main" val="277876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290" y="3679248"/>
            <a:ext cx="9206531" cy="1938992"/>
          </a:xfrm>
          <a:prstGeom prst="rect">
            <a:avLst/>
          </a:prstGeom>
          <a:noFill/>
        </p:spPr>
        <p:txBody>
          <a:bodyPr wrap="square" rtlCol="0">
            <a:spAutoFit/>
          </a:bodyPr>
          <a:lstStyle/>
          <a:p>
            <a:pPr algn="ctr"/>
            <a:r>
              <a:rPr lang="en-US" sz="4000" dirty="0">
                <a:solidFill>
                  <a:srgbClr val="C00000"/>
                </a:solidFill>
                <a:effectLst>
                  <a:outerShdw blurRad="38100" dist="38100" dir="2700000" algn="tl">
                    <a:srgbClr val="000000">
                      <a:alpha val="43137"/>
                    </a:srgbClr>
                  </a:outerShdw>
                </a:effectLst>
                <a:latin typeface="Cambria" panose="02040503050406030204" pitchFamily="18" charset="0"/>
              </a:rPr>
              <a:t>What does it mean for a victim to “unreasonably refuse” to provide assistance?</a:t>
            </a:r>
          </a:p>
        </p:txBody>
      </p:sp>
      <p:sp>
        <p:nvSpPr>
          <p:cNvPr id="2" name="TextBox 1"/>
          <p:cNvSpPr txBox="1"/>
          <p:nvPr/>
        </p:nvSpPr>
        <p:spPr>
          <a:xfrm>
            <a:off x="2522863" y="7072831"/>
            <a:ext cx="5772838"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5" name="Slide Number Placeholder 4"/>
          <p:cNvSpPr>
            <a:spLocks noGrp="1"/>
          </p:cNvSpPr>
          <p:nvPr>
            <p:ph type="sldNum" sz="quarter" idx="11"/>
          </p:nvPr>
        </p:nvSpPr>
        <p:spPr/>
        <p:txBody>
          <a:bodyPr/>
          <a:lstStyle/>
          <a:p>
            <a:pPr>
              <a:defRPr/>
            </a:pPr>
            <a:fld id="{3A1E813A-9B15-4EB2-B959-A6DE746F25CC}" type="slidenum">
              <a:rPr lang="en-US" altLang="en-US" smtClean="0">
                <a:solidFill>
                  <a:schemeClr val="bg1"/>
                </a:solidFill>
              </a:rPr>
              <a:pPr>
                <a:defRPr/>
              </a:pPr>
              <a:t>96</a:t>
            </a:fld>
            <a:endParaRPr lang="en-US" altLang="en-US" dirty="0">
              <a:solidFill>
                <a:schemeClr val="bg1"/>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546" y="1718733"/>
            <a:ext cx="8563243" cy="1908114"/>
          </a:xfrm>
        </p:spPr>
      </p:pic>
    </p:spTree>
    <p:extLst>
      <p:ext uri="{BB962C8B-B14F-4D97-AF65-F5344CB8AC3E}">
        <p14:creationId xmlns:p14="http://schemas.microsoft.com/office/powerpoint/2010/main" val="2804965377"/>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100" y="2264531"/>
            <a:ext cx="9220200" cy="4543738"/>
          </a:xfrm>
        </p:spPr>
        <p:txBody>
          <a:bodyPr>
            <a:normAutofit/>
          </a:bodyPr>
          <a:lstStyle/>
          <a:p>
            <a:pPr marL="122244" indent="0" algn="ctr">
              <a:buNone/>
            </a:pPr>
            <a:r>
              <a:rPr lang="en-US" sz="4300" dirty="0">
                <a:solidFill>
                  <a:srgbClr val="C00000"/>
                </a:solidFill>
                <a:effectLst>
                  <a:outerShdw blurRad="38100" dist="38100" dir="2700000" algn="tl">
                    <a:srgbClr val="000000">
                      <a:alpha val="43137"/>
                    </a:srgbClr>
                  </a:outerShdw>
                </a:effectLst>
                <a:latin typeface="Cambria"/>
                <a:cs typeface="Cambria"/>
              </a:rPr>
              <a:t>Why would a victim report a crime and then refuse to participate in the ensuing investigation and trial?</a:t>
            </a:r>
          </a:p>
        </p:txBody>
      </p:sp>
      <p:sp>
        <p:nvSpPr>
          <p:cNvPr id="3" name="TextBox 2"/>
          <p:cNvSpPr txBox="1"/>
          <p:nvPr/>
        </p:nvSpPr>
        <p:spPr>
          <a:xfrm>
            <a:off x="2655065" y="7039782"/>
            <a:ext cx="565165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
        <p:nvSpPr>
          <p:cNvPr id="4" name="Slide Number Placeholder 3"/>
          <p:cNvSpPr>
            <a:spLocks noGrp="1"/>
          </p:cNvSpPr>
          <p:nvPr>
            <p:ph type="sldNum" sz="quarter" idx="11"/>
          </p:nvPr>
        </p:nvSpPr>
        <p:spPr/>
        <p:txBody>
          <a:bodyPr/>
          <a:lstStyle/>
          <a:p>
            <a:pPr>
              <a:defRPr/>
            </a:pPr>
            <a:fld id="{3A1E813A-9B15-4EB2-B959-A6DE746F25CC}" type="slidenum">
              <a:rPr lang="en-US" altLang="en-US" smtClean="0">
                <a:solidFill>
                  <a:schemeClr val="bg1"/>
                </a:solidFill>
              </a:rPr>
              <a:pPr>
                <a:defRPr/>
              </a:pPr>
              <a:t>97</a:t>
            </a:fld>
            <a:endParaRPr lang="en-US" altLang="en-US" dirty="0">
              <a:solidFill>
                <a:schemeClr val="bg1"/>
              </a:solidFill>
            </a:endParaRPr>
          </a:p>
        </p:txBody>
      </p:sp>
    </p:spTree>
    <p:extLst>
      <p:ext uri="{BB962C8B-B14F-4D97-AF65-F5344CB8AC3E}">
        <p14:creationId xmlns:p14="http://schemas.microsoft.com/office/powerpoint/2010/main" val="1291923290"/>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a:xfrm>
            <a:off x="5" y="553961"/>
            <a:ext cx="10058399" cy="815975"/>
          </a:xfrm>
        </p:spPr>
        <p:txBody>
          <a:bodyPr>
            <a:noAutofit/>
          </a:bodyPr>
          <a:lstStyle/>
          <a:p>
            <a:pPr algn="ctr">
              <a:defRPr/>
            </a:pPr>
            <a:r>
              <a:rPr lang="en-US" sz="4800" dirty="0">
                <a:solidFill>
                  <a:srgbClr val="C00000"/>
                </a:solidFill>
                <a:effectLst>
                  <a:outerShdw blurRad="38100" dist="38100" dir="2700000" algn="tl">
                    <a:srgbClr val="000000">
                      <a:alpha val="43137"/>
                    </a:srgbClr>
                  </a:outerShdw>
                </a:effectLst>
                <a:latin typeface="Cambria" pitchFamily="18" charset="0"/>
                <a:ea typeface="ＭＳ Ｐゴシック" charset="-128"/>
              </a:rPr>
              <a:t>Reasons for Refusing to Cooperate</a:t>
            </a:r>
          </a:p>
        </p:txBody>
      </p:sp>
      <p:sp>
        <p:nvSpPr>
          <p:cNvPr id="26626" name="Rectangle 3"/>
          <p:cNvSpPr>
            <a:spLocks noGrp="1"/>
          </p:cNvSpPr>
          <p:nvPr>
            <p:ph idx="1"/>
          </p:nvPr>
        </p:nvSpPr>
        <p:spPr>
          <a:xfrm>
            <a:off x="469595" y="1712478"/>
            <a:ext cx="9147175" cy="4443412"/>
          </a:xfrm>
        </p:spPr>
        <p:txBody>
          <a:bodyPr>
            <a:normAutofit/>
          </a:bodyPr>
          <a:lstStyle/>
          <a:p>
            <a:pPr>
              <a:spcBef>
                <a:spcPts val="599"/>
              </a:spcBef>
              <a:spcAft>
                <a:spcPts val="1200"/>
              </a:spcAft>
            </a:pPr>
            <a:r>
              <a:rPr lang="en-US" sz="4000" dirty="0">
                <a:latin typeface="Cambria" pitchFamily="18" charset="0"/>
                <a:ea typeface="ＭＳ Ｐゴシック"/>
                <a:cs typeface="Arial" charset="0"/>
              </a:rPr>
              <a:t>Fear of reprisal</a:t>
            </a:r>
          </a:p>
          <a:p>
            <a:pPr>
              <a:spcBef>
                <a:spcPts val="599"/>
              </a:spcBef>
              <a:spcAft>
                <a:spcPts val="1200"/>
              </a:spcAft>
            </a:pPr>
            <a:r>
              <a:rPr lang="en-US" sz="4000" dirty="0">
                <a:latin typeface="Cambria" pitchFamily="18" charset="0"/>
                <a:ea typeface="ＭＳ Ｐゴシック"/>
                <a:cs typeface="Arial" charset="0"/>
              </a:rPr>
              <a:t>Continued threats or violence</a:t>
            </a:r>
          </a:p>
          <a:p>
            <a:pPr>
              <a:spcBef>
                <a:spcPts val="599"/>
              </a:spcBef>
              <a:spcAft>
                <a:spcPts val="1200"/>
              </a:spcAft>
            </a:pPr>
            <a:r>
              <a:rPr lang="en-US" sz="4000" dirty="0">
                <a:latin typeface="Cambria" pitchFamily="18" charset="0"/>
                <a:ea typeface="ＭＳ Ｐゴシック"/>
                <a:cs typeface="Arial" charset="0"/>
              </a:rPr>
              <a:t>Pressure from either family</a:t>
            </a:r>
          </a:p>
          <a:p>
            <a:pPr>
              <a:spcBef>
                <a:spcPts val="599"/>
              </a:spcBef>
              <a:spcAft>
                <a:spcPts val="1200"/>
              </a:spcAft>
            </a:pPr>
            <a:r>
              <a:rPr lang="en-US" sz="4000" dirty="0">
                <a:latin typeface="Cambria" pitchFamily="18" charset="0"/>
                <a:ea typeface="ＭＳ Ｐゴシック"/>
                <a:cs typeface="Arial" charset="0"/>
              </a:rPr>
              <a:t>Financial hardship</a:t>
            </a:r>
          </a:p>
          <a:p>
            <a:pPr>
              <a:spcBef>
                <a:spcPts val="599"/>
              </a:spcBef>
              <a:spcAft>
                <a:spcPts val="1200"/>
              </a:spcAft>
            </a:pPr>
            <a:r>
              <a:rPr lang="en-US" sz="4000" dirty="0">
                <a:latin typeface="Cambria" pitchFamily="18" charset="0"/>
                <a:ea typeface="ＭＳ Ｐゴシック"/>
                <a:cs typeface="Arial" charset="0"/>
              </a:rPr>
              <a:t>Lesser of two evils</a:t>
            </a:r>
          </a:p>
          <a:p>
            <a:pPr marL="122244" indent="0">
              <a:spcBef>
                <a:spcPts val="599"/>
              </a:spcBef>
              <a:spcAft>
                <a:spcPts val="1200"/>
              </a:spcAft>
              <a:buNone/>
            </a:pPr>
            <a:endParaRPr lang="en-US" sz="4000" dirty="0">
              <a:latin typeface="Cambria" pitchFamily="18" charset="0"/>
              <a:ea typeface="ＭＳ Ｐゴシック"/>
              <a:cs typeface="Arial" charset="0"/>
            </a:endParaRPr>
          </a:p>
        </p:txBody>
      </p:sp>
      <p:sp>
        <p:nvSpPr>
          <p:cNvPr id="26627" name="Slide Number Placeholder 3"/>
          <p:cNvSpPr>
            <a:spLocks noGrp="1"/>
          </p:cNvSpPr>
          <p:nvPr>
            <p:ph type="sldNum" sz="quarter" idx="11"/>
          </p:nvPr>
        </p:nvSpPr>
        <p:spPr bwMode="auto">
          <a:noFill/>
          <a:ln>
            <a:miter lim="800000"/>
            <a:headEnd/>
            <a:tailEnd/>
          </a:ln>
        </p:spPr>
        <p:txBody>
          <a:bodyPr/>
          <a:lstStyle/>
          <a:p>
            <a:fld id="{A9B46666-A4A2-4AFC-A5D6-62D614D1129A}" type="slidenum">
              <a:rPr lang="en-US" smtClean="0">
                <a:ea typeface="ＭＳ Ｐゴシック"/>
                <a:cs typeface="ＭＳ Ｐゴシック"/>
              </a:rPr>
              <a:pPr/>
              <a:t>98</a:t>
            </a:fld>
            <a:endParaRPr lang="en-US" dirty="0">
              <a:ea typeface="ＭＳ Ｐゴシック"/>
              <a:cs typeface="ＭＳ Ｐゴシック"/>
            </a:endParaRPr>
          </a:p>
        </p:txBody>
      </p:sp>
      <p:sp>
        <p:nvSpPr>
          <p:cNvPr id="2" name="TextBox 1"/>
          <p:cNvSpPr txBox="1"/>
          <p:nvPr/>
        </p:nvSpPr>
        <p:spPr>
          <a:xfrm>
            <a:off x="2710153" y="7203867"/>
            <a:ext cx="5266063"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4241769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26" y="620744"/>
            <a:ext cx="9147175" cy="1653349"/>
          </a:xfrm>
        </p:spPr>
        <p:txBody>
          <a:bodyPr>
            <a:noAutofit/>
          </a:bodyPr>
          <a:lstStyle/>
          <a:p>
            <a:pPr algn="ctr"/>
            <a:r>
              <a:rPr lang="en-US" sz="4000" dirty="0">
                <a:solidFill>
                  <a:srgbClr val="C00000"/>
                </a:solidFill>
                <a:effectLst>
                  <a:outerShdw blurRad="38100" dist="38100" dir="2700000" algn="tl">
                    <a:srgbClr val="000000">
                      <a:alpha val="43137"/>
                    </a:srgbClr>
                  </a:outerShdw>
                </a:effectLst>
              </a:rPr>
              <a:t>Evaluating Whether Victim’s Refusal to</a:t>
            </a:r>
            <a:br>
              <a:rPr lang="en-US" sz="4000" dirty="0">
                <a:solidFill>
                  <a:srgbClr val="C00000"/>
                </a:solidFill>
                <a:effectLst>
                  <a:outerShdw blurRad="38100" dist="38100" dir="2700000" algn="tl">
                    <a:srgbClr val="000000">
                      <a:alpha val="43137"/>
                    </a:srgbClr>
                  </a:outerShdw>
                </a:effectLst>
              </a:rPr>
            </a:br>
            <a:r>
              <a:rPr lang="en-US" sz="4000" dirty="0">
                <a:solidFill>
                  <a:srgbClr val="C00000"/>
                </a:solidFill>
                <a:effectLst>
                  <a:outerShdw blurRad="38100" dist="38100" dir="2700000" algn="tl">
                    <a:srgbClr val="000000">
                      <a:alpha val="43137"/>
                    </a:srgbClr>
                  </a:outerShdw>
                </a:effectLst>
              </a:rPr>
              <a:t>Provide Assistance/Cooperation was “Unreasonable”</a:t>
            </a:r>
          </a:p>
        </p:txBody>
      </p:sp>
      <p:sp>
        <p:nvSpPr>
          <p:cNvPr id="3" name="Content Placeholder 2"/>
          <p:cNvSpPr>
            <a:spLocks noGrp="1"/>
          </p:cNvSpPr>
          <p:nvPr>
            <p:ph idx="1"/>
          </p:nvPr>
        </p:nvSpPr>
        <p:spPr>
          <a:xfrm>
            <a:off x="414864" y="2721654"/>
            <a:ext cx="9147175" cy="4577080"/>
          </a:xfrm>
        </p:spPr>
        <p:txBody>
          <a:bodyPr>
            <a:normAutofit/>
          </a:bodyPr>
          <a:lstStyle/>
          <a:p>
            <a:r>
              <a:rPr lang="en-US" sz="3100" u="sng" dirty="0"/>
              <a:t>Considerations:</a:t>
            </a:r>
          </a:p>
          <a:p>
            <a:pPr lvl="1"/>
            <a:r>
              <a:rPr lang="en-US" sz="2700" dirty="0"/>
              <a:t>totality of the circumstances, including the nature of the victimization</a:t>
            </a:r>
          </a:p>
          <a:p>
            <a:pPr lvl="1"/>
            <a:r>
              <a:rPr lang="en-US" sz="2700" dirty="0"/>
              <a:t>victim’s fear or the abuser</a:t>
            </a:r>
          </a:p>
          <a:p>
            <a:pPr lvl="1"/>
            <a:r>
              <a:rPr lang="en-US" sz="2700" dirty="0"/>
              <a:t>trauma suffered </a:t>
            </a:r>
          </a:p>
          <a:p>
            <a:pPr lvl="1"/>
            <a:r>
              <a:rPr lang="en-US" sz="2700" dirty="0"/>
              <a:t>force, fraud or coercion</a:t>
            </a:r>
          </a:p>
        </p:txBody>
      </p:sp>
      <p:sp>
        <p:nvSpPr>
          <p:cNvPr id="4" name="Slide Number Placeholder 3"/>
          <p:cNvSpPr>
            <a:spLocks noGrp="1"/>
          </p:cNvSpPr>
          <p:nvPr>
            <p:ph type="sldNum" sz="quarter" idx="11"/>
          </p:nvPr>
        </p:nvSpPr>
        <p:spPr/>
        <p:txBody>
          <a:bodyPr/>
          <a:lstStyle/>
          <a:p>
            <a:pPr>
              <a:defRPr/>
            </a:pPr>
            <a:fld id="{B46438C8-163A-4933-AD2D-B36A6B6384C2}" type="slidenum">
              <a:rPr lang="en-US" smtClean="0">
                <a:solidFill>
                  <a:prstClr val="black">
                    <a:tint val="75000"/>
                  </a:prstClr>
                </a:solidFill>
              </a:rPr>
              <a:pPr>
                <a:defRPr/>
              </a:pPr>
              <a:t>99</a:t>
            </a:fld>
            <a:endParaRPr lang="en-US" dirty="0">
              <a:solidFill>
                <a:prstClr val="black">
                  <a:tint val="75000"/>
                </a:prstClr>
              </a:solidFill>
            </a:endParaRPr>
          </a:p>
        </p:txBody>
      </p:sp>
      <p:sp>
        <p:nvSpPr>
          <p:cNvPr id="5" name="TextBox 4"/>
          <p:cNvSpPr txBox="1"/>
          <p:nvPr/>
        </p:nvSpPr>
        <p:spPr>
          <a:xfrm>
            <a:off x="2544896" y="7083847"/>
            <a:ext cx="5310131" cy="492443"/>
          </a:xfrm>
          <a:prstGeom prst="rect">
            <a:avLst/>
          </a:prstGeom>
          <a:noFill/>
        </p:spPr>
        <p:txBody>
          <a:bodyPr wrap="square" rtlCol="0">
            <a:spAutoFit/>
          </a:bodyPr>
          <a:lstStyle/>
          <a:p>
            <a:pPr lvl="0" algn="ctr" fontAlgn="auto">
              <a:spcBef>
                <a:spcPts val="0"/>
              </a:spcBef>
              <a:spcAft>
                <a:spcPts val="0"/>
              </a:spcAft>
              <a:defRPr/>
            </a:pPr>
            <a:r>
              <a:rPr lang="en-US" sz="1300">
                <a:solidFill>
                  <a:srgbClr val="FFFFFF"/>
                </a:solidFill>
                <a:latin typeface="Cambria" pitchFamily="18" charset="0"/>
                <a:cs typeface="+mn-cs"/>
              </a:rPr>
              <a:t>National Immigrant Women's Advocacy Project at the American University Washington College of Law</a:t>
            </a:r>
            <a:endParaRPr lang="en-US" sz="1300" dirty="0">
              <a:solidFill>
                <a:srgbClr val="FFFFFF"/>
              </a:solidFill>
              <a:latin typeface="Cambria" pitchFamily="18" charset="0"/>
              <a:cs typeface="+mn-cs"/>
            </a:endParaRPr>
          </a:p>
        </p:txBody>
      </p:sp>
    </p:spTree>
    <p:extLst>
      <p:ext uri="{BB962C8B-B14F-4D97-AF65-F5344CB8AC3E}">
        <p14:creationId xmlns:p14="http://schemas.microsoft.com/office/powerpoint/2010/main" val="1509634162"/>
      </p:ext>
    </p:extLst>
  </p:cSld>
  <p:clrMapOvr>
    <a:masterClrMapping/>
  </p:clrMapOvr>
</p:sld>
</file>

<file path=ppt/theme/theme1.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22983</TotalTime>
  <Words>8713</Words>
  <Application>Microsoft Office PowerPoint</Application>
  <PresentationFormat>Custom</PresentationFormat>
  <Paragraphs>1301</Paragraphs>
  <Slides>133</Slides>
  <Notes>80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133</vt:i4>
      </vt:variant>
    </vt:vector>
  </HeadingPairs>
  <TitlesOfParts>
    <vt:vector size="149" baseType="lpstr">
      <vt:lpstr>MS PGothic</vt:lpstr>
      <vt:lpstr>MS PGothic</vt:lpstr>
      <vt:lpstr>Arial</vt:lpstr>
      <vt:lpstr>Calibri</vt:lpstr>
      <vt:lpstr>Cambria</vt:lpstr>
      <vt:lpstr>Courier New</vt:lpstr>
      <vt:lpstr>Georgia</vt:lpstr>
      <vt:lpstr>Lucida Sans Unicode</vt:lpstr>
      <vt:lpstr>ＭＳ 明朝</vt:lpstr>
      <vt:lpstr>NewCenturySchlbk</vt:lpstr>
      <vt:lpstr>Times New Roman</vt:lpstr>
      <vt:lpstr>Wingdings</vt:lpstr>
      <vt:lpstr>Wingdings 3</vt:lpstr>
      <vt:lpstr>Office Theme</vt:lpstr>
      <vt:lpstr>1_Office Theme</vt:lpstr>
      <vt:lpstr>2_Office Theme</vt:lpstr>
      <vt:lpstr>Best Practices for Serving Imigrant Crime Victims: Law Enforcement, Prosecution, and Protection Orders</vt:lpstr>
      <vt:lpstr>   </vt:lpstr>
      <vt:lpstr>USB Drive Materials</vt:lpstr>
      <vt:lpstr>General Caveats</vt:lpstr>
      <vt:lpstr>Participant Introductions,  Goals and Expectations</vt:lpstr>
      <vt:lpstr>Learning Objectives</vt:lpstr>
      <vt:lpstr>How Best Practices in Domestic Violence Investigations Promote Officer Safety</vt:lpstr>
      <vt:lpstr>Congress enacted VAWA self-petitioning (1994) and the U  and T visas (2000) to:</vt:lpstr>
      <vt:lpstr>PROTECTIONS FOR IMMIGRANT VICTIMS</vt:lpstr>
      <vt:lpstr>Major Forms of Relief</vt:lpstr>
      <vt:lpstr>DYNAMICS OF DOMESTIC VIOLENCE EXPERIENCED BY  BATTERED IMMIGRANTS</vt:lpstr>
      <vt:lpstr>Department of Homeland Security  </vt:lpstr>
      <vt:lpstr>Immigration Related Abuse</vt:lpstr>
      <vt:lpstr>Coercive Control Over  Immigration Status</vt:lpstr>
      <vt:lpstr>Connection Between Abuse and Control Over Immigration Status</vt:lpstr>
      <vt:lpstr>What barriers and fears prevent immigrant victims from reporting crime?  </vt:lpstr>
      <vt:lpstr>If they report…</vt:lpstr>
      <vt:lpstr>Fears &amp; Misconceptions</vt:lpstr>
      <vt:lpstr>Major Challenges in  working with Immigrant Victims of Crime</vt:lpstr>
      <vt:lpstr>Language Access</vt:lpstr>
      <vt:lpstr>What Countries Do immigrants in your jurisdiction come from?</vt:lpstr>
      <vt:lpstr>Rafaela replace the following two slides with Illinois information</vt:lpstr>
      <vt:lpstr>Maryland Demographics (2015)*</vt:lpstr>
      <vt:lpstr>Maryland– Countries/Regions of Origin and Limited English Proficiency (2015)*</vt:lpstr>
      <vt:lpstr>Source of Language Access Laws</vt:lpstr>
      <vt:lpstr>DOJ Model Guidance </vt:lpstr>
      <vt:lpstr>PowerPoint Presentation</vt:lpstr>
      <vt:lpstr>First Response</vt:lpstr>
      <vt:lpstr>PowerPoint Presentation</vt:lpstr>
      <vt:lpstr>DOJ and Exigent Circumstances</vt:lpstr>
      <vt:lpstr>DOJ Requirements for Investigations &amp; Interrogations</vt:lpstr>
      <vt:lpstr>Using Qualified Interpreters</vt:lpstr>
      <vt:lpstr>How does your investigation proceed  with an non-English speaking victim?</vt:lpstr>
      <vt:lpstr>Language Resources</vt:lpstr>
      <vt:lpstr>Bilingual Officer v. Interpreter</vt:lpstr>
      <vt:lpstr>Tips for Working with Interpreters</vt:lpstr>
      <vt:lpstr>Red Flags</vt:lpstr>
      <vt:lpstr>VAWA Confidentiality Protections</vt:lpstr>
      <vt:lpstr>VAWA Confidentiality Prongs</vt:lpstr>
      <vt:lpstr>VAWA Confidentiality Prongs</vt:lpstr>
      <vt:lpstr>Immigration Options for Immigrant  Crime Victims and Children (Red = VAWA Confidentiality Protected Case)</vt:lpstr>
      <vt:lpstr>DHS VAWA Confidentiality Computer System</vt:lpstr>
      <vt:lpstr>Relying on Information Provided by Abuser</vt:lpstr>
      <vt:lpstr>Adverse Actions Include Using Perpetrator Provided Information To…</vt:lpstr>
      <vt:lpstr>When Does VAWA Confidentiality Protection End?</vt:lpstr>
      <vt:lpstr>Victims for Which VAWA Confidentiality Will Offer Less Protection</vt:lpstr>
      <vt:lpstr>VAWA Confidentiality Violations</vt:lpstr>
      <vt:lpstr>VAWA Confidentiality Violations Effect on Immigration Court Proceedings</vt:lpstr>
      <vt:lpstr>U Visas as a Crime Fighting Tool</vt:lpstr>
      <vt:lpstr>PowerPoint Presentation</vt:lpstr>
      <vt:lpstr>Overview of the U Visa</vt:lpstr>
      <vt:lpstr>U Visa Basics</vt:lpstr>
      <vt:lpstr>DHS Video Part 1.mpg</vt:lpstr>
      <vt:lpstr>U Visa Requirements</vt:lpstr>
      <vt:lpstr>U Visa Criminal Activities  (11/2011 data)</vt:lpstr>
      <vt:lpstr>PowerPoint Presentation</vt:lpstr>
      <vt:lpstr>PowerPoint Presentation</vt:lpstr>
      <vt:lpstr>Who Can Certify?</vt:lpstr>
      <vt:lpstr>U Visa Certification Considerations </vt:lpstr>
      <vt:lpstr>Things to Know About Certifying</vt:lpstr>
      <vt:lpstr>How will a U visa certification  request come to you?</vt:lpstr>
      <vt:lpstr>When should you certify?</vt:lpstr>
      <vt:lpstr>Timeline </vt:lpstr>
      <vt:lpstr>Certifying early</vt:lpstr>
      <vt:lpstr>Beyond the Certification</vt:lpstr>
      <vt:lpstr>The U Visa Application Process</vt:lpstr>
      <vt:lpstr> DHS Decision</vt:lpstr>
      <vt:lpstr>U-visa Facts and Benefits</vt:lpstr>
      <vt:lpstr>PowerPoint Presentation</vt:lpstr>
      <vt:lpstr>U Visa Benefits to Law Enforcement and Prosecutors </vt:lpstr>
      <vt:lpstr>Prosecution Specific Issues</vt:lpstr>
      <vt:lpstr>Discovery</vt:lpstr>
      <vt:lpstr>#1 Concern:  Explicit or implicit accusation that the victim is lying to stay in the country</vt:lpstr>
      <vt:lpstr>Cross-Examination</vt:lpstr>
      <vt:lpstr>Rebuttal Testimony</vt:lpstr>
      <vt:lpstr>Prior Consistent Statements</vt:lpstr>
      <vt:lpstr>Introducing Statements</vt:lpstr>
      <vt:lpstr>Prior Consistent Statements</vt:lpstr>
      <vt:lpstr>Victim Statements</vt:lpstr>
      <vt:lpstr>Certify Early</vt:lpstr>
      <vt:lpstr>Going Forward</vt:lpstr>
      <vt:lpstr>Human Trafficking</vt:lpstr>
      <vt:lpstr>What are Severe Forms of Human Trafficking?</vt:lpstr>
      <vt:lpstr>Three Elements of Trafficking</vt:lpstr>
      <vt:lpstr>Continued Presence</vt:lpstr>
      <vt:lpstr>Continued Presence - Benefits</vt:lpstr>
      <vt:lpstr>T Visa Overview</vt:lpstr>
      <vt:lpstr>The T Visa Application Process</vt:lpstr>
      <vt:lpstr>T Visa Certification Not Mandatory</vt:lpstr>
      <vt:lpstr>Family Members Who Can Be Included in T Visa Application</vt:lpstr>
      <vt:lpstr>T Visa Benefits</vt:lpstr>
      <vt:lpstr>Helpfulness</vt:lpstr>
      <vt:lpstr>Hypotheticals Small Group Activity </vt:lpstr>
      <vt:lpstr>Helpfulness in the Regulations </vt:lpstr>
      <vt:lpstr>PowerPoint Presentation</vt:lpstr>
      <vt:lpstr>PowerPoint Presentation</vt:lpstr>
      <vt:lpstr>PowerPoint Presentation</vt:lpstr>
      <vt:lpstr>Reasons for Refusing to Cooperate</vt:lpstr>
      <vt:lpstr>Evaluating Whether Victim’s Refusal to Provide Assistance/Cooperation was “Unreasonable”</vt:lpstr>
      <vt:lpstr>Witness Tampering</vt:lpstr>
      <vt:lpstr>If you still believe the victim is unreasonably refusing… </vt:lpstr>
      <vt:lpstr>    DHS Video Part 2.mpg  http://niwaplibrary.wcl.american.edu/2014/04/dhs-roll-call-videos/   </vt:lpstr>
      <vt:lpstr>PowerPoint Presentation</vt:lpstr>
      <vt:lpstr>PowerPoint Presentation</vt:lpstr>
      <vt:lpstr>U Visa Certification Overview</vt:lpstr>
      <vt:lpstr>Review the U Visa Certification Form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Protection orders</vt:lpstr>
      <vt:lpstr>NIJ Funded CPO Study Found</vt:lpstr>
      <vt:lpstr>Protection Orders </vt:lpstr>
      <vt:lpstr>Essential Remedies</vt:lpstr>
      <vt:lpstr>Creative Protection Order Remedies</vt:lpstr>
      <vt:lpstr>Creative Remedies:  Small Group Activity</vt:lpstr>
      <vt:lpstr>Use Creative Remedies to…</vt:lpstr>
      <vt:lpstr>Victims Who Stay: Full Contact Protection Orders</vt:lpstr>
      <vt:lpstr>A protection order or discovery can help a victim obtain needed evidence:</vt:lpstr>
      <vt:lpstr>Protection order or discovery continued</vt:lpstr>
      <vt:lpstr>Catch-all Provisions Preventing Immigration Related Abuse</vt:lpstr>
      <vt:lpstr>Provisions that Deter Parental Kidnapping</vt:lpstr>
      <vt:lpstr>Important Economic Provisions</vt:lpstr>
      <vt:lpstr>Resources</vt:lpstr>
      <vt:lpstr>Evaluations </vt:lpstr>
      <vt:lpstr>Thank You!</vt:lpstr>
    </vt:vector>
  </TitlesOfParts>
  <Company>Legal Momentum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SUMMIT: Enhancing Skills in working with immigrant victims of Domestic and sexual Violence</dc:title>
  <dc:creator>Kavitha Sreeharsha</dc:creator>
  <cp:lastModifiedBy>Leslye Orloff</cp:lastModifiedBy>
  <cp:revision>969</cp:revision>
  <cp:lastPrinted>2017-06-27T17:47:00Z</cp:lastPrinted>
  <dcterms:created xsi:type="dcterms:W3CDTF">2011-05-20T03:06:05Z</dcterms:created>
  <dcterms:modified xsi:type="dcterms:W3CDTF">2017-10-26T01:45:07Z</dcterms:modified>
</cp:coreProperties>
</file>