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804" r:id="rId1"/>
    <p:sldMasterId id="2147483891" r:id="rId2"/>
  </p:sldMasterIdLst>
  <p:notesMasterIdLst>
    <p:notesMasterId r:id="rId98"/>
  </p:notesMasterIdLst>
  <p:handoutMasterIdLst>
    <p:handoutMasterId r:id="rId99"/>
  </p:handoutMasterIdLst>
  <p:sldIdLst>
    <p:sldId id="1460" r:id="rId3"/>
    <p:sldId id="1009" r:id="rId4"/>
    <p:sldId id="1375" r:id="rId5"/>
    <p:sldId id="1759" r:id="rId6"/>
    <p:sldId id="1886" r:id="rId7"/>
    <p:sldId id="1887" r:id="rId8"/>
    <p:sldId id="1771" r:id="rId9"/>
    <p:sldId id="1772" r:id="rId10"/>
    <p:sldId id="1773" r:id="rId11"/>
    <p:sldId id="1774" r:id="rId12"/>
    <p:sldId id="1775" r:id="rId13"/>
    <p:sldId id="1776" r:id="rId14"/>
    <p:sldId id="1777" r:id="rId15"/>
    <p:sldId id="1669" r:id="rId16"/>
    <p:sldId id="1767" r:id="rId17"/>
    <p:sldId id="1768" r:id="rId18"/>
    <p:sldId id="1769" r:id="rId19"/>
    <p:sldId id="1770" r:id="rId20"/>
    <p:sldId id="1739" r:id="rId21"/>
    <p:sldId id="1843" r:id="rId22"/>
    <p:sldId id="1661" r:id="rId23"/>
    <p:sldId id="1663" r:id="rId24"/>
    <p:sldId id="1662" r:id="rId25"/>
    <p:sldId id="1731" r:id="rId26"/>
    <p:sldId id="1785" r:id="rId27"/>
    <p:sldId id="1465" r:id="rId28"/>
    <p:sldId id="1746" r:id="rId29"/>
    <p:sldId id="1728" r:id="rId30"/>
    <p:sldId id="1744" r:id="rId31"/>
    <p:sldId id="1623" r:id="rId32"/>
    <p:sldId id="1845" r:id="rId33"/>
    <p:sldId id="1852" r:id="rId34"/>
    <p:sldId id="1849" r:id="rId35"/>
    <p:sldId id="1851" r:id="rId36"/>
    <p:sldId id="1853" r:id="rId37"/>
    <p:sldId id="1855" r:id="rId38"/>
    <p:sldId id="1856" r:id="rId39"/>
    <p:sldId id="1859" r:id="rId40"/>
    <p:sldId id="1860" r:id="rId41"/>
    <p:sldId id="1861" r:id="rId42"/>
    <p:sldId id="1864" r:id="rId43"/>
    <p:sldId id="1866" r:id="rId44"/>
    <p:sldId id="1867" r:id="rId45"/>
    <p:sldId id="1872" r:id="rId46"/>
    <p:sldId id="1732" r:id="rId47"/>
    <p:sldId id="1780" r:id="rId48"/>
    <p:sldId id="1781" r:id="rId49"/>
    <p:sldId id="1873" r:id="rId50"/>
    <p:sldId id="1874" r:id="rId51"/>
    <p:sldId id="1875" r:id="rId52"/>
    <p:sldId id="1876" r:id="rId53"/>
    <p:sldId id="1879" r:id="rId54"/>
    <p:sldId id="1880" r:id="rId55"/>
    <p:sldId id="1881" r:id="rId56"/>
    <p:sldId id="1786" r:id="rId57"/>
    <p:sldId id="1787" r:id="rId58"/>
    <p:sldId id="1788" r:id="rId59"/>
    <p:sldId id="1790" r:id="rId60"/>
    <p:sldId id="1791" r:id="rId61"/>
    <p:sldId id="1794" r:id="rId62"/>
    <p:sldId id="1795" r:id="rId63"/>
    <p:sldId id="1800" r:id="rId64"/>
    <p:sldId id="1801" r:id="rId65"/>
    <p:sldId id="1884" r:id="rId66"/>
    <p:sldId id="1796" r:id="rId67"/>
    <p:sldId id="1888" r:id="rId68"/>
    <p:sldId id="1889" r:id="rId69"/>
    <p:sldId id="1882" r:id="rId70"/>
    <p:sldId id="1677" r:id="rId71"/>
    <p:sldId id="1671" r:id="rId72"/>
    <p:sldId id="1625" r:id="rId73"/>
    <p:sldId id="1805" r:id="rId74"/>
    <p:sldId id="1668" r:id="rId75"/>
    <p:sldId id="1733" r:id="rId76"/>
    <p:sldId id="1626" r:id="rId77"/>
    <p:sldId id="1670" r:id="rId78"/>
    <p:sldId id="1627" r:id="rId79"/>
    <p:sldId id="1628" r:id="rId80"/>
    <p:sldId id="1747" r:id="rId81"/>
    <p:sldId id="1679" r:id="rId82"/>
    <p:sldId id="1735" r:id="rId83"/>
    <p:sldId id="1632" r:id="rId84"/>
    <p:sldId id="1808" r:id="rId85"/>
    <p:sldId id="1809" r:id="rId86"/>
    <p:sldId id="1810" r:id="rId87"/>
    <p:sldId id="1811" r:id="rId88"/>
    <p:sldId id="1749" r:id="rId89"/>
    <p:sldId id="1812" r:id="rId90"/>
    <p:sldId id="1813" r:id="rId91"/>
    <p:sldId id="1814" r:id="rId92"/>
    <p:sldId id="1753" r:id="rId93"/>
    <p:sldId id="1815" r:id="rId94"/>
    <p:sldId id="1745" r:id="rId95"/>
    <p:sldId id="1838" r:id="rId96"/>
    <p:sldId id="1840" r:id="rId9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Intro" id="{79BF6621-6456-4AE8-9A4B-71671A14FC30}">
          <p14:sldIdLst>
            <p14:sldId id="1460"/>
            <p14:sldId id="1009"/>
            <p14:sldId id="1375"/>
          </p14:sldIdLst>
        </p14:section>
        <p14:section name="Demographics" id="{C6966DE2-44ED-4561-B778-B887021D4163}">
          <p14:sldIdLst>
            <p14:sldId id="1759"/>
            <p14:sldId id="1886"/>
            <p14:sldId id="1887"/>
          </p14:sldIdLst>
        </p14:section>
        <p14:section name="Immigration Relief" id="{5D819191-8544-45D4-B6C1-275DC2D9BB06}">
          <p14:sldIdLst>
            <p14:sldId id="1771"/>
            <p14:sldId id="1772"/>
            <p14:sldId id="1773"/>
            <p14:sldId id="1774"/>
            <p14:sldId id="1775"/>
            <p14:sldId id="1776"/>
            <p14:sldId id="1777"/>
            <p14:sldId id="1669"/>
            <p14:sldId id="1767"/>
            <p14:sldId id="1768"/>
            <p14:sldId id="1769"/>
            <p14:sldId id="1770"/>
            <p14:sldId id="1739"/>
            <p14:sldId id="1843"/>
            <p14:sldId id="1661"/>
            <p14:sldId id="1663"/>
            <p14:sldId id="1662"/>
            <p14:sldId id="1731"/>
            <p14:sldId id="1785"/>
            <p14:sldId id="1465"/>
            <p14:sldId id="1746"/>
            <p14:sldId id="1728"/>
            <p14:sldId id="1744"/>
            <p14:sldId id="1623"/>
          </p14:sldIdLst>
        </p14:section>
        <p14:section name="Untitled Section" id="{214029C7-7AE0-46A9-8426-68C7B01E43E8}">
          <p14:sldIdLst>
            <p14:sldId id="1845"/>
            <p14:sldId id="1852"/>
            <p14:sldId id="1849"/>
            <p14:sldId id="1851"/>
            <p14:sldId id="1853"/>
            <p14:sldId id="1855"/>
            <p14:sldId id="1856"/>
            <p14:sldId id="1859"/>
            <p14:sldId id="1860"/>
            <p14:sldId id="1861"/>
            <p14:sldId id="1864"/>
            <p14:sldId id="1866"/>
            <p14:sldId id="1867"/>
            <p14:sldId id="1872"/>
          </p14:sldIdLst>
        </p14:section>
        <p14:section name="Public Benefits" id="{15996879-681E-4D79-B359-651B0DAF3459}">
          <p14:sldIdLst>
            <p14:sldId id="1732"/>
            <p14:sldId id="1780"/>
            <p14:sldId id="1781"/>
            <p14:sldId id="1873"/>
            <p14:sldId id="1874"/>
            <p14:sldId id="1875"/>
            <p14:sldId id="1876"/>
            <p14:sldId id="1879"/>
            <p14:sldId id="1880"/>
            <p14:sldId id="1881"/>
          </p14:sldIdLst>
        </p14:section>
        <p14:section name="Custody and Protection Orders" id="{3424A34C-0A9E-4044-B2E3-2BACCC3ECBD1}">
          <p14:sldIdLst>
            <p14:sldId id="1786"/>
            <p14:sldId id="1787"/>
            <p14:sldId id="1788"/>
            <p14:sldId id="1790"/>
            <p14:sldId id="1791"/>
            <p14:sldId id="1794"/>
            <p14:sldId id="1795"/>
            <p14:sldId id="1800"/>
            <p14:sldId id="1801"/>
            <p14:sldId id="1884"/>
            <p14:sldId id="1796"/>
            <p14:sldId id="1888"/>
            <p14:sldId id="1889"/>
            <p14:sldId id="1882"/>
          </p14:sldIdLst>
        </p14:section>
        <p14:section name="Courts Role U/TVisas" id="{07201A37-4176-4C3E-9E22-E012430ED045}">
          <p14:sldIdLst>
            <p14:sldId id="1677"/>
            <p14:sldId id="1671"/>
            <p14:sldId id="1625"/>
            <p14:sldId id="1805"/>
            <p14:sldId id="1668"/>
            <p14:sldId id="1733"/>
            <p14:sldId id="1626"/>
            <p14:sldId id="1670"/>
            <p14:sldId id="1627"/>
            <p14:sldId id="1628"/>
            <p14:sldId id="1747"/>
            <p14:sldId id="1679"/>
            <p14:sldId id="1735"/>
            <p14:sldId id="1632"/>
          </p14:sldIdLst>
        </p14:section>
        <p14:section name="Court and SIJS" id="{33FD9917-B6D3-457B-982D-E11C7A4039BD}">
          <p14:sldIdLst>
            <p14:sldId id="1808"/>
            <p14:sldId id="1809"/>
            <p14:sldId id="1810"/>
            <p14:sldId id="1811"/>
            <p14:sldId id="1749"/>
            <p14:sldId id="1812"/>
            <p14:sldId id="1813"/>
            <p14:sldId id="1814"/>
            <p14:sldId id="1753"/>
            <p14:sldId id="1815"/>
            <p14:sldId id="1745"/>
          </p14:sldIdLst>
        </p14:section>
        <p14:section name="Closing" id="{F6B53B49-5819-43E3-9487-1D1C93F868D1}">
          <p14:sldIdLst>
            <p14:sldId id="1838"/>
            <p14:sldId id="184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slye Orloff" initials="LO" lastIdx="1" clrIdx="3"/>
  <p:cmAuthor id="1" name="WCL User" initials="" lastIdx="1" clrIdx="0"/>
  <p:cmAuthor id="2" name="Douglas" initials="" lastIdx="6" clrIdx="1"/>
  <p:cmAuthor id="3" name="Loretta Young" initials="LY" lastIdx="7" clrIdx="2">
    <p:extLst>
      <p:ext uri="{19B8F6BF-5375-455C-9EA6-DF929625EA0E}">
        <p15:presenceInfo xmlns:p15="http://schemas.microsoft.com/office/powerpoint/2012/main" userId="caba2691a78a065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21F28"/>
    <a:srgbClr val="4909AD"/>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88261" autoAdjust="0"/>
  </p:normalViewPr>
  <p:slideViewPr>
    <p:cSldViewPr>
      <p:cViewPr>
        <p:scale>
          <a:sx n="83" d="100"/>
          <a:sy n="83" d="100"/>
        </p:scale>
        <p:origin x="2286" y="816"/>
      </p:cViewPr>
      <p:guideLst>
        <p:guide orient="horz" pos="2160"/>
        <p:guide pos="2880"/>
      </p:guideLst>
    </p:cSldViewPr>
  </p:slideViewPr>
  <p:outlineViewPr>
    <p:cViewPr>
      <p:scale>
        <a:sx n="33" d="100"/>
        <a:sy n="33" d="100"/>
      </p:scale>
      <p:origin x="0" y="119334"/>
    </p:cViewPr>
  </p:outlineViewPr>
  <p:notesTextViewPr>
    <p:cViewPr>
      <p:scale>
        <a:sx n="3" d="2"/>
        <a:sy n="3" d="2"/>
      </p:scale>
      <p:origin x="0" y="0"/>
    </p:cViewPr>
  </p:notesTextViewPr>
  <p:sorterViewPr>
    <p:cViewPr varScale="1">
      <p:scale>
        <a:sx n="1" d="1"/>
        <a:sy n="1" d="1"/>
      </p:scale>
      <p:origin x="0" y="-2375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15482EF-DCCC-4934-BDEB-A1D2A60C0C96}" type="datetimeFigureOut">
              <a:rPr lang="en-US" smtClean="0"/>
              <a:t>8/14/2019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2FDB33A-988B-4342-9630-1073E76C3216}" type="slidenum">
              <a:rPr lang="en-US" smtClean="0"/>
              <a:t>‹#›</a:t>
            </a:fld>
            <a:endParaRPr lang="en-US"/>
          </a:p>
        </p:txBody>
      </p:sp>
    </p:spTree>
    <p:extLst>
      <p:ext uri="{BB962C8B-B14F-4D97-AF65-F5344CB8AC3E}">
        <p14:creationId xmlns:p14="http://schemas.microsoft.com/office/powerpoint/2010/main" val="1223082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63B1B5DC-7E5B-4B1C-9593-DD12A2CD637C}" type="datetimeFigureOut">
              <a:rPr lang="en-US"/>
              <a:pPr>
                <a:defRPr/>
              </a:pPr>
              <a:t>8/14/2019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87B9B942-6AE3-4B8B-BC29-62CABD5D7D92}" type="slidenum">
              <a:rPr lang="en-US" altLang="en-US"/>
              <a:pPr/>
              <a:t>‹#›</a:t>
            </a:fld>
            <a:endParaRPr lang="en-US" altLang="en-US"/>
          </a:p>
        </p:txBody>
      </p:sp>
    </p:spTree>
    <p:extLst>
      <p:ext uri="{BB962C8B-B14F-4D97-AF65-F5344CB8AC3E}">
        <p14:creationId xmlns:p14="http://schemas.microsoft.com/office/powerpoint/2010/main" val="38807906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9B942-6AE3-4B8B-BC29-62CABD5D7D92}" type="slidenum">
              <a:rPr lang="en-US" altLang="en-US" smtClean="0"/>
              <a:pPr/>
              <a:t>1</a:t>
            </a:fld>
            <a:endParaRPr lang="en-US" altLang="en-US"/>
          </a:p>
        </p:txBody>
      </p:sp>
    </p:spTree>
    <p:extLst>
      <p:ext uri="{BB962C8B-B14F-4D97-AF65-F5344CB8AC3E}">
        <p14:creationId xmlns:p14="http://schemas.microsoft.com/office/powerpoint/2010/main" val="771554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046138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9B942-6AE3-4B8B-BC29-62CABD5D7D92}" type="slidenum">
              <a:rPr lang="en-US" altLang="en-US" smtClean="0"/>
              <a:pPr/>
              <a:t>17</a:t>
            </a:fld>
            <a:endParaRPr lang="en-US" altLang="en-US"/>
          </a:p>
        </p:txBody>
      </p:sp>
    </p:spTree>
    <p:extLst>
      <p:ext uri="{BB962C8B-B14F-4D97-AF65-F5344CB8AC3E}">
        <p14:creationId xmlns:p14="http://schemas.microsoft.com/office/powerpoint/2010/main" val="1148984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8"/>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38652428" indent="-38186541">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0BFA95A-CC68-4252-A607-DFAFC7408C3D}" type="slidenum">
              <a:rPr lang="en-GB" altLang="en-US">
                <a:latin typeface="Calibri" panose="020F0502020204030204" pitchFamily="34" charset="0"/>
              </a:rPr>
              <a:pPr/>
              <a:t>21</a:t>
            </a:fld>
            <a:endParaRPr lang="en-GB" altLang="en-US">
              <a:latin typeface="Calibri" panose="020F0502020204030204" pitchFamily="34" charset="0"/>
            </a:endParaRPr>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Arial" panose="020B0604020202020204" pitchFamily="34" charset="0"/>
                <a:ea typeface="ＭＳ Ｐゴシック" panose="020B0600070205080204" pitchFamily="34" charset="-128"/>
              </a:rPr>
              <a:t>Extreme Cruelty: Intimidation, Social Isolation Humiliation, insults, Possessiveness, stalking</a:t>
            </a:r>
          </a:p>
          <a:p>
            <a:r>
              <a:rPr lang="en-US" altLang="en-US" dirty="0" smtClean="0">
                <a:latin typeface="Arial" panose="020B0604020202020204" pitchFamily="34" charset="0"/>
                <a:ea typeface="ＭＳ Ｐゴシック" panose="020B0600070205080204" pitchFamily="34" charset="-128"/>
              </a:rPr>
              <a:t>Harm to pets, Minimizing, Denying &amp; Blaming, Emotional Abuse, Economic Abuse, Coercion , Threats of deportation</a:t>
            </a:r>
          </a:p>
          <a:p>
            <a:endParaRPr lang="en-US" altLang="en-US" dirty="0" smtClean="0">
              <a:latin typeface="Arial" panose="020B0604020202020204" pitchFamily="34" charset="0"/>
              <a:ea typeface="ＭＳ Ｐゴシック" panose="020B0600070205080204" pitchFamily="34" charset="-128"/>
            </a:endParaRPr>
          </a:p>
          <a:p>
            <a:endParaRPr lang="en-US" altLang="en-US" dirty="0" smtClean="0">
              <a:latin typeface="Arial" panose="020B0604020202020204" pitchFamily="34" charset="0"/>
              <a:ea typeface="ＭＳ Ｐゴシック" panose="020B0600070205080204" pitchFamily="34" charset="-128"/>
            </a:endParaRPr>
          </a:p>
          <a:p>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2955253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Loretta</a:t>
            </a:r>
          </a:p>
        </p:txBody>
      </p:sp>
      <p:sp>
        <p:nvSpPr>
          <p:cNvPr id="4" name="Slide Number Placeholder 3"/>
          <p:cNvSpPr>
            <a:spLocks noGrp="1"/>
          </p:cNvSpPr>
          <p:nvPr>
            <p:ph type="sldNum" sz="quarter" idx="10"/>
          </p:nvPr>
        </p:nvSpPr>
        <p:spPr/>
        <p:txBody>
          <a:bodyPr/>
          <a:lstStyle/>
          <a:p>
            <a:fld id="{87B9B942-6AE3-4B8B-BC29-62CABD5D7D92}" type="slidenum">
              <a:rPr lang="en-US" altLang="en-US" smtClean="0"/>
              <a:pPr/>
              <a:t>22</a:t>
            </a:fld>
            <a:endParaRPr lang="en-US" altLang="en-US"/>
          </a:p>
        </p:txBody>
      </p:sp>
    </p:spTree>
    <p:extLst>
      <p:ext uri="{BB962C8B-B14F-4D97-AF65-F5344CB8AC3E}">
        <p14:creationId xmlns:p14="http://schemas.microsoft.com/office/powerpoint/2010/main" val="4261190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Leslye</a:t>
            </a:r>
            <a:endParaRPr lang="en-US" dirty="0"/>
          </a:p>
        </p:txBody>
      </p:sp>
      <p:sp>
        <p:nvSpPr>
          <p:cNvPr id="4" name="Slide Number Placeholder 3"/>
          <p:cNvSpPr>
            <a:spLocks noGrp="1"/>
          </p:cNvSpPr>
          <p:nvPr>
            <p:ph type="sldNum" sz="quarter" idx="10"/>
          </p:nvPr>
        </p:nvSpPr>
        <p:spPr/>
        <p:txBody>
          <a:bodyPr/>
          <a:lstStyle/>
          <a:p>
            <a:fld id="{87B9B942-6AE3-4B8B-BC29-62CABD5D7D92}" type="slidenum">
              <a:rPr lang="en-US" altLang="en-US" smtClean="0"/>
              <a:pPr/>
              <a:t>24</a:t>
            </a:fld>
            <a:endParaRPr lang="en-US" altLang="en-US"/>
          </a:p>
        </p:txBody>
      </p:sp>
    </p:spTree>
    <p:extLst>
      <p:ext uri="{BB962C8B-B14F-4D97-AF65-F5344CB8AC3E}">
        <p14:creationId xmlns:p14="http://schemas.microsoft.com/office/powerpoint/2010/main" val="2862587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9B942-6AE3-4B8B-BC29-62CABD5D7D92}" type="slidenum">
              <a:rPr lang="en-US" altLang="en-US" smtClean="0"/>
              <a:pPr/>
              <a:t>25</a:t>
            </a:fld>
            <a:endParaRPr lang="en-US" altLang="en-US"/>
          </a:p>
        </p:txBody>
      </p:sp>
    </p:spTree>
    <p:extLst>
      <p:ext uri="{BB962C8B-B14F-4D97-AF65-F5344CB8AC3E}">
        <p14:creationId xmlns:p14="http://schemas.microsoft.com/office/powerpoint/2010/main" val="1817293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9B942-6AE3-4B8B-BC29-62CABD5D7D92}" type="slidenum">
              <a:rPr lang="en-US" altLang="en-US" smtClean="0"/>
              <a:pPr/>
              <a:t>26</a:t>
            </a:fld>
            <a:endParaRPr lang="en-US" altLang="en-US"/>
          </a:p>
        </p:txBody>
      </p:sp>
    </p:spTree>
    <p:extLst>
      <p:ext uri="{BB962C8B-B14F-4D97-AF65-F5344CB8AC3E}">
        <p14:creationId xmlns:p14="http://schemas.microsoft.com/office/powerpoint/2010/main" val="3412679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All of the above</a:t>
            </a:r>
            <a:endParaRPr lang="en-US" dirty="0"/>
          </a:p>
        </p:txBody>
      </p:sp>
      <p:sp>
        <p:nvSpPr>
          <p:cNvPr id="4" name="Slide Number Placeholder 3"/>
          <p:cNvSpPr>
            <a:spLocks noGrp="1"/>
          </p:cNvSpPr>
          <p:nvPr>
            <p:ph type="sldNum" sz="quarter" idx="10"/>
          </p:nvPr>
        </p:nvSpPr>
        <p:spPr/>
        <p:txBody>
          <a:bodyPr/>
          <a:lstStyle/>
          <a:p>
            <a:fld id="{87B9B942-6AE3-4B8B-BC29-62CABD5D7D92}" type="slidenum">
              <a:rPr lang="en-US" altLang="en-US" smtClean="0"/>
              <a:pPr/>
              <a:t>28</a:t>
            </a:fld>
            <a:endParaRPr lang="en-US" altLang="en-US"/>
          </a:p>
        </p:txBody>
      </p:sp>
    </p:spTree>
    <p:extLst>
      <p:ext uri="{BB962C8B-B14F-4D97-AF65-F5344CB8AC3E}">
        <p14:creationId xmlns:p14="http://schemas.microsoft.com/office/powerpoint/2010/main" val="3946525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Correct answer is B both are</a:t>
            </a:r>
            <a:r>
              <a:rPr lang="en-US" baseline="0" dirty="0" smtClean="0"/>
              <a:t> U visa eligible</a:t>
            </a:r>
          </a:p>
          <a:p>
            <a:r>
              <a:rPr lang="en-US" baseline="0" dirty="0" smtClean="0"/>
              <a:t>Lupe can self-petition and include her mother (but not her brother in her application)</a:t>
            </a:r>
          </a:p>
          <a:p>
            <a:r>
              <a:rPr lang="en-US" baseline="0" dirty="0" smtClean="0"/>
              <a:t>Miguel could qualify for a T visa based on coerced labor</a:t>
            </a:r>
          </a:p>
          <a:p>
            <a:r>
              <a:rPr lang="en-US" baseline="0" dirty="0" smtClean="0"/>
              <a:t>Lupe could self petition as the parent of Lupe and include both Lupe and Miguel in her application</a:t>
            </a:r>
            <a:endParaRPr lang="en-US" dirty="0"/>
          </a:p>
        </p:txBody>
      </p:sp>
      <p:sp>
        <p:nvSpPr>
          <p:cNvPr id="4" name="Slide Number Placeholder 3"/>
          <p:cNvSpPr>
            <a:spLocks noGrp="1"/>
          </p:cNvSpPr>
          <p:nvPr>
            <p:ph type="sldNum" sz="quarter" idx="10"/>
          </p:nvPr>
        </p:nvSpPr>
        <p:spPr/>
        <p:txBody>
          <a:bodyPr/>
          <a:lstStyle/>
          <a:p>
            <a:fld id="{87B9B942-6AE3-4B8B-BC29-62CABD5D7D92}" type="slidenum">
              <a:rPr lang="en-US" altLang="en-US" smtClean="0"/>
              <a:pPr/>
              <a:t>29</a:t>
            </a:fld>
            <a:endParaRPr lang="en-US" altLang="en-US"/>
          </a:p>
        </p:txBody>
      </p:sp>
    </p:spTree>
    <p:extLst>
      <p:ext uri="{BB962C8B-B14F-4D97-AF65-F5344CB8AC3E}">
        <p14:creationId xmlns:p14="http://schemas.microsoft.com/office/powerpoint/2010/main" val="2244972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57066" indent="-291179">
              <a:defRPr>
                <a:solidFill>
                  <a:schemeClr val="tx1"/>
                </a:solidFill>
                <a:latin typeface="Arial" pitchFamily="34" charset="0"/>
                <a:cs typeface="Arial" pitchFamily="34" charset="0"/>
              </a:defRPr>
            </a:lvl2pPr>
            <a:lvl3pPr marL="1164717" indent="-232943">
              <a:defRPr>
                <a:solidFill>
                  <a:schemeClr val="tx1"/>
                </a:solidFill>
                <a:latin typeface="Arial" pitchFamily="34" charset="0"/>
                <a:cs typeface="Arial" pitchFamily="34" charset="0"/>
              </a:defRPr>
            </a:lvl3pPr>
            <a:lvl4pPr marL="1630604" indent="-232943">
              <a:defRPr>
                <a:solidFill>
                  <a:schemeClr val="tx1"/>
                </a:solidFill>
                <a:latin typeface="Arial" pitchFamily="34" charset="0"/>
                <a:cs typeface="Arial" pitchFamily="34" charset="0"/>
              </a:defRPr>
            </a:lvl4pPr>
            <a:lvl5pPr marL="2096491" indent="-232943">
              <a:defRPr>
                <a:solidFill>
                  <a:schemeClr val="tx1"/>
                </a:solidFill>
                <a:latin typeface="Arial" pitchFamily="34" charset="0"/>
                <a:cs typeface="Arial" pitchFamily="34" charset="0"/>
              </a:defRPr>
            </a:lvl5pPr>
            <a:lvl6pPr marL="2562377" indent="-232943" eaLnBrk="0" fontAlgn="base" hangingPunct="0">
              <a:spcBef>
                <a:spcPct val="0"/>
              </a:spcBef>
              <a:spcAft>
                <a:spcPct val="0"/>
              </a:spcAft>
              <a:defRPr>
                <a:solidFill>
                  <a:schemeClr val="tx1"/>
                </a:solidFill>
                <a:latin typeface="Arial" pitchFamily="34" charset="0"/>
                <a:cs typeface="Arial" pitchFamily="34" charset="0"/>
              </a:defRPr>
            </a:lvl6pPr>
            <a:lvl7pPr marL="3028264" indent="-232943" eaLnBrk="0" fontAlgn="base" hangingPunct="0">
              <a:spcBef>
                <a:spcPct val="0"/>
              </a:spcBef>
              <a:spcAft>
                <a:spcPct val="0"/>
              </a:spcAft>
              <a:defRPr>
                <a:solidFill>
                  <a:schemeClr val="tx1"/>
                </a:solidFill>
                <a:latin typeface="Arial" pitchFamily="34" charset="0"/>
                <a:cs typeface="Arial" pitchFamily="34" charset="0"/>
              </a:defRPr>
            </a:lvl7pPr>
            <a:lvl8pPr marL="3494151" indent="-232943" eaLnBrk="0" fontAlgn="base" hangingPunct="0">
              <a:spcBef>
                <a:spcPct val="0"/>
              </a:spcBef>
              <a:spcAft>
                <a:spcPct val="0"/>
              </a:spcAft>
              <a:defRPr>
                <a:solidFill>
                  <a:schemeClr val="tx1"/>
                </a:solidFill>
                <a:latin typeface="Arial" pitchFamily="34" charset="0"/>
                <a:cs typeface="Arial" pitchFamily="34" charset="0"/>
              </a:defRPr>
            </a:lvl8pPr>
            <a:lvl9pPr marL="3960038" indent="-232943" eaLnBrk="0" fontAlgn="base" hangingPunct="0">
              <a:spcBef>
                <a:spcPct val="0"/>
              </a:spcBef>
              <a:spcAft>
                <a:spcPct val="0"/>
              </a:spcAft>
              <a:defRPr>
                <a:solidFill>
                  <a:schemeClr val="tx1"/>
                </a:solidFill>
                <a:latin typeface="Arial" pitchFamily="34" charset="0"/>
                <a:cs typeface="Arial" pitchFamily="34" charset="0"/>
              </a:defRPr>
            </a:lvl9pPr>
          </a:lstStyle>
          <a:p>
            <a:fld id="{2EAAD27D-EF2C-4F5B-8BE4-E5B1A0C802EF}" type="slidenum">
              <a:rPr lang="en-US" altLang="en-US">
                <a:latin typeface="Calibri" pitchFamily="34" charset="0"/>
              </a:rPr>
              <a:pPr/>
              <a:t>30</a:t>
            </a:fld>
            <a:endParaRPr lang="en-US" altLang="en-US">
              <a:latin typeface="Calibri" pitchFamily="34" charset="0"/>
            </a:endParaRPr>
          </a:p>
        </p:txBody>
      </p:sp>
    </p:spTree>
    <p:extLst>
      <p:ext uri="{BB962C8B-B14F-4D97-AF65-F5344CB8AC3E}">
        <p14:creationId xmlns:p14="http://schemas.microsoft.com/office/powerpoint/2010/main" val="2651773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87B9B942-6AE3-4B8B-BC29-62CABD5D7D92}" type="slidenum">
              <a:rPr lang="en-US" altLang="en-US" smtClean="0"/>
              <a:pPr/>
              <a:t>2</a:t>
            </a:fld>
            <a:endParaRPr lang="en-US" altLang="en-US"/>
          </a:p>
        </p:txBody>
      </p:sp>
    </p:spTree>
    <p:extLst>
      <p:ext uri="{BB962C8B-B14F-4D97-AF65-F5344CB8AC3E}">
        <p14:creationId xmlns:p14="http://schemas.microsoft.com/office/powerpoint/2010/main" val="364474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Leslye</a:t>
            </a:r>
            <a:endParaRPr lang="en-US" dirty="0"/>
          </a:p>
        </p:txBody>
      </p:sp>
      <p:sp>
        <p:nvSpPr>
          <p:cNvPr id="4" name="Slide Number Placeholder 3"/>
          <p:cNvSpPr>
            <a:spLocks noGrp="1"/>
          </p:cNvSpPr>
          <p:nvPr>
            <p:ph type="sldNum" sz="quarter" idx="10"/>
          </p:nvPr>
        </p:nvSpPr>
        <p:spPr/>
        <p:txBody>
          <a:bodyPr/>
          <a:lstStyle/>
          <a:p>
            <a:fld id="{5256A253-C888-423E-AC62-83D809C28B23}" type="slidenum">
              <a:rPr lang="en-US" smtClean="0"/>
              <a:pPr/>
              <a:t>31</a:t>
            </a:fld>
            <a:endParaRPr lang="en-US"/>
          </a:p>
        </p:txBody>
      </p:sp>
    </p:spTree>
    <p:extLst>
      <p:ext uri="{BB962C8B-B14F-4D97-AF65-F5344CB8AC3E}">
        <p14:creationId xmlns:p14="http://schemas.microsoft.com/office/powerpoint/2010/main" val="4151775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AMY</a:t>
            </a:r>
            <a:endParaRPr lang="en-US" dirty="0"/>
          </a:p>
        </p:txBody>
      </p:sp>
      <p:sp>
        <p:nvSpPr>
          <p:cNvPr id="4" name="Slide Number Placeholder 3"/>
          <p:cNvSpPr>
            <a:spLocks noGrp="1"/>
          </p:cNvSpPr>
          <p:nvPr>
            <p:ph type="sldNum" sz="quarter" idx="10"/>
          </p:nvPr>
        </p:nvSpPr>
        <p:spPr/>
        <p:txBody>
          <a:bodyPr/>
          <a:lstStyle/>
          <a:p>
            <a:fld id="{5256A253-C888-423E-AC62-83D809C28B23}" type="slidenum">
              <a:rPr lang="en-US" smtClean="0"/>
              <a:pPr/>
              <a:t>32</a:t>
            </a:fld>
            <a:endParaRPr lang="en-US"/>
          </a:p>
        </p:txBody>
      </p:sp>
    </p:spTree>
    <p:extLst>
      <p:ext uri="{BB962C8B-B14F-4D97-AF65-F5344CB8AC3E}">
        <p14:creationId xmlns:p14="http://schemas.microsoft.com/office/powerpoint/2010/main" val="3789082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Leslye</a:t>
            </a:r>
          </a:p>
          <a:p>
            <a:r>
              <a:rPr lang="en-US" dirty="0" smtClean="0"/>
              <a:t>Mention that this system is checked when ICE receives detainer requests. </a:t>
            </a:r>
            <a:endParaRPr lang="en-US" dirty="0"/>
          </a:p>
        </p:txBody>
      </p:sp>
      <p:sp>
        <p:nvSpPr>
          <p:cNvPr id="4" name="Slide Number Placeholder 3"/>
          <p:cNvSpPr>
            <a:spLocks noGrp="1"/>
          </p:cNvSpPr>
          <p:nvPr>
            <p:ph type="sldNum" sz="quarter" idx="10"/>
          </p:nvPr>
        </p:nvSpPr>
        <p:spPr/>
        <p:txBody>
          <a:bodyPr/>
          <a:lstStyle/>
          <a:p>
            <a:fld id="{5256A253-C888-423E-AC62-83D809C28B23}" type="slidenum">
              <a:rPr lang="en-US" smtClean="0"/>
              <a:pPr/>
              <a:t>33</a:t>
            </a:fld>
            <a:endParaRPr lang="en-US"/>
          </a:p>
        </p:txBody>
      </p:sp>
    </p:spTree>
    <p:extLst>
      <p:ext uri="{BB962C8B-B14F-4D97-AF65-F5344CB8AC3E}">
        <p14:creationId xmlns:p14="http://schemas.microsoft.com/office/powerpoint/2010/main" val="2178945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56A253-C888-423E-AC62-83D809C28B23}" type="slidenum">
              <a:rPr lang="en-US" smtClean="0"/>
              <a:pPr/>
              <a:t>34</a:t>
            </a:fld>
            <a:endParaRPr lang="en-US"/>
          </a:p>
        </p:txBody>
      </p:sp>
    </p:spTree>
    <p:extLst>
      <p:ext uri="{BB962C8B-B14F-4D97-AF65-F5344CB8AC3E}">
        <p14:creationId xmlns:p14="http://schemas.microsoft.com/office/powerpoint/2010/main" val="526444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Leslye</a:t>
            </a:r>
            <a:endParaRPr lang="en-US" dirty="0"/>
          </a:p>
        </p:txBody>
      </p:sp>
      <p:sp>
        <p:nvSpPr>
          <p:cNvPr id="4" name="Slide Number Placeholder 3"/>
          <p:cNvSpPr>
            <a:spLocks noGrp="1"/>
          </p:cNvSpPr>
          <p:nvPr>
            <p:ph type="sldNum" sz="quarter" idx="10"/>
          </p:nvPr>
        </p:nvSpPr>
        <p:spPr/>
        <p:txBody>
          <a:bodyPr/>
          <a:lstStyle/>
          <a:p>
            <a:fld id="{5256A253-C888-423E-AC62-83D809C28B23}" type="slidenum">
              <a:rPr lang="en-US" smtClean="0"/>
              <a:pPr/>
              <a:t>35</a:t>
            </a:fld>
            <a:endParaRPr lang="en-US"/>
          </a:p>
        </p:txBody>
      </p:sp>
    </p:spTree>
    <p:extLst>
      <p:ext uri="{BB962C8B-B14F-4D97-AF65-F5344CB8AC3E}">
        <p14:creationId xmlns:p14="http://schemas.microsoft.com/office/powerpoint/2010/main" val="3120578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AMY</a:t>
            </a:r>
            <a:endParaRPr lang="en-US" dirty="0"/>
          </a:p>
        </p:txBody>
      </p:sp>
      <p:sp>
        <p:nvSpPr>
          <p:cNvPr id="4" name="Slide Number Placeholder 3"/>
          <p:cNvSpPr>
            <a:spLocks noGrp="1"/>
          </p:cNvSpPr>
          <p:nvPr>
            <p:ph type="sldNum" sz="quarter" idx="10"/>
          </p:nvPr>
        </p:nvSpPr>
        <p:spPr/>
        <p:txBody>
          <a:bodyPr/>
          <a:lstStyle/>
          <a:p>
            <a:fld id="{5256A253-C888-423E-AC62-83D809C28B23}" type="slidenum">
              <a:rPr lang="en-US" smtClean="0"/>
              <a:pPr/>
              <a:t>36</a:t>
            </a:fld>
            <a:endParaRPr lang="en-US"/>
          </a:p>
        </p:txBody>
      </p:sp>
    </p:spTree>
    <p:extLst>
      <p:ext uri="{BB962C8B-B14F-4D97-AF65-F5344CB8AC3E}">
        <p14:creationId xmlns:p14="http://schemas.microsoft.com/office/powerpoint/2010/main" val="808247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5256A253-C888-423E-AC62-83D809C28B23}" type="slidenum">
              <a:rPr lang="en-US" smtClean="0"/>
              <a:pPr/>
              <a:t>37</a:t>
            </a:fld>
            <a:endParaRPr lang="en-US"/>
          </a:p>
        </p:txBody>
      </p:sp>
    </p:spTree>
    <p:extLst>
      <p:ext uri="{BB962C8B-B14F-4D97-AF65-F5344CB8AC3E}">
        <p14:creationId xmlns:p14="http://schemas.microsoft.com/office/powerpoint/2010/main" val="249241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5256A253-C888-423E-AC62-83D809C28B23}" type="slidenum">
              <a:rPr lang="en-US" smtClean="0"/>
              <a:pPr/>
              <a:t>40</a:t>
            </a:fld>
            <a:endParaRPr lang="en-US"/>
          </a:p>
        </p:txBody>
      </p:sp>
    </p:spTree>
    <p:extLst>
      <p:ext uri="{BB962C8B-B14F-4D97-AF65-F5344CB8AC3E}">
        <p14:creationId xmlns:p14="http://schemas.microsoft.com/office/powerpoint/2010/main" val="37086884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Amy</a:t>
            </a:r>
            <a:endParaRPr lang="en-US" dirty="0"/>
          </a:p>
        </p:txBody>
      </p:sp>
      <p:sp>
        <p:nvSpPr>
          <p:cNvPr id="4" name="Slide Number Placeholder 3"/>
          <p:cNvSpPr>
            <a:spLocks noGrp="1"/>
          </p:cNvSpPr>
          <p:nvPr>
            <p:ph type="sldNum" sz="quarter" idx="10"/>
          </p:nvPr>
        </p:nvSpPr>
        <p:spPr/>
        <p:txBody>
          <a:bodyPr/>
          <a:lstStyle/>
          <a:p>
            <a:fld id="{5256A253-C888-423E-AC62-83D809C28B23}" type="slidenum">
              <a:rPr lang="en-US" smtClean="0"/>
              <a:pPr/>
              <a:t>41</a:t>
            </a:fld>
            <a:endParaRPr lang="en-US"/>
          </a:p>
        </p:txBody>
      </p:sp>
    </p:spTree>
    <p:extLst>
      <p:ext uri="{BB962C8B-B14F-4D97-AF65-F5344CB8AC3E}">
        <p14:creationId xmlns:p14="http://schemas.microsoft.com/office/powerpoint/2010/main" val="2049344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9B942-6AE3-4B8B-BC29-62CABD5D7D92}" type="slidenum">
              <a:rPr lang="en-US" altLang="en-US" smtClean="0"/>
              <a:pPr/>
              <a:t>45</a:t>
            </a:fld>
            <a:endParaRPr lang="en-US" altLang="en-US"/>
          </a:p>
        </p:txBody>
      </p:sp>
    </p:spTree>
    <p:extLst>
      <p:ext uri="{BB962C8B-B14F-4D97-AF65-F5344CB8AC3E}">
        <p14:creationId xmlns:p14="http://schemas.microsoft.com/office/powerpoint/2010/main" val="3207913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9B942-6AE3-4B8B-BC29-62CABD5D7D92}" type="slidenum">
              <a:rPr lang="en-US" altLang="en-US" smtClean="0"/>
              <a:pPr/>
              <a:t>3</a:t>
            </a:fld>
            <a:endParaRPr lang="en-US" altLang="en-US"/>
          </a:p>
        </p:txBody>
      </p:sp>
    </p:spTree>
    <p:extLst>
      <p:ext uri="{BB962C8B-B14F-4D97-AF65-F5344CB8AC3E}">
        <p14:creationId xmlns:p14="http://schemas.microsoft.com/office/powerpoint/2010/main" val="2429651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Leslye</a:t>
            </a:r>
            <a:endParaRPr lang="en-US" dirty="0"/>
          </a:p>
        </p:txBody>
      </p:sp>
      <p:sp>
        <p:nvSpPr>
          <p:cNvPr id="4" name="Slide Number Placeholder 3"/>
          <p:cNvSpPr>
            <a:spLocks noGrp="1"/>
          </p:cNvSpPr>
          <p:nvPr>
            <p:ph type="sldNum" sz="quarter" idx="10"/>
          </p:nvPr>
        </p:nvSpPr>
        <p:spPr/>
        <p:txBody>
          <a:bodyPr/>
          <a:lstStyle/>
          <a:p>
            <a:fld id="{87B9B942-6AE3-4B8B-BC29-62CABD5D7D92}" type="slidenum">
              <a:rPr lang="en-US" altLang="en-US" smtClean="0"/>
              <a:pPr/>
              <a:t>47</a:t>
            </a:fld>
            <a:endParaRPr lang="en-US" altLang="en-US" dirty="0"/>
          </a:p>
        </p:txBody>
      </p:sp>
    </p:spTree>
    <p:extLst>
      <p:ext uri="{BB962C8B-B14F-4D97-AF65-F5344CB8AC3E}">
        <p14:creationId xmlns:p14="http://schemas.microsoft.com/office/powerpoint/2010/main" val="33088770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1363" indent="-284163">
              <a:defRPr>
                <a:solidFill>
                  <a:schemeClr val="tx1"/>
                </a:solidFill>
                <a:latin typeface="Arial" pitchFamily="34" charset="0"/>
                <a:cs typeface="Arial" pitchFamily="34" charset="0"/>
              </a:defRPr>
            </a:lvl2pPr>
            <a:lvl3pPr marL="1141413" indent="-227013">
              <a:defRPr>
                <a:solidFill>
                  <a:schemeClr val="tx1"/>
                </a:solidFill>
                <a:latin typeface="Arial" pitchFamily="34" charset="0"/>
                <a:cs typeface="Arial" pitchFamily="34" charset="0"/>
              </a:defRPr>
            </a:lvl3pPr>
            <a:lvl4pPr marL="1598613" indent="-227013">
              <a:defRPr>
                <a:solidFill>
                  <a:schemeClr val="tx1"/>
                </a:solidFill>
                <a:latin typeface="Arial" pitchFamily="34" charset="0"/>
                <a:cs typeface="Arial" pitchFamily="34" charset="0"/>
              </a:defRPr>
            </a:lvl4pPr>
            <a:lvl5pPr marL="2055813" indent="-227013">
              <a:defRPr>
                <a:solidFill>
                  <a:schemeClr val="tx1"/>
                </a:solidFill>
                <a:latin typeface="Arial" pitchFamily="34" charset="0"/>
                <a:cs typeface="Arial" pitchFamily="34" charset="0"/>
              </a:defRPr>
            </a:lvl5pPr>
            <a:lvl6pPr marL="2513013" indent="-227013" eaLnBrk="0" fontAlgn="base" hangingPunct="0">
              <a:spcBef>
                <a:spcPct val="0"/>
              </a:spcBef>
              <a:spcAft>
                <a:spcPct val="0"/>
              </a:spcAft>
              <a:defRPr>
                <a:solidFill>
                  <a:schemeClr val="tx1"/>
                </a:solidFill>
                <a:latin typeface="Arial" pitchFamily="34" charset="0"/>
                <a:cs typeface="Arial" pitchFamily="34" charset="0"/>
              </a:defRPr>
            </a:lvl6pPr>
            <a:lvl7pPr marL="2970213" indent="-227013" eaLnBrk="0" fontAlgn="base" hangingPunct="0">
              <a:spcBef>
                <a:spcPct val="0"/>
              </a:spcBef>
              <a:spcAft>
                <a:spcPct val="0"/>
              </a:spcAft>
              <a:defRPr>
                <a:solidFill>
                  <a:schemeClr val="tx1"/>
                </a:solidFill>
                <a:latin typeface="Arial" pitchFamily="34" charset="0"/>
                <a:cs typeface="Arial" pitchFamily="34" charset="0"/>
              </a:defRPr>
            </a:lvl7pPr>
            <a:lvl8pPr marL="3427413" indent="-227013" eaLnBrk="0" fontAlgn="base" hangingPunct="0">
              <a:spcBef>
                <a:spcPct val="0"/>
              </a:spcBef>
              <a:spcAft>
                <a:spcPct val="0"/>
              </a:spcAft>
              <a:defRPr>
                <a:solidFill>
                  <a:schemeClr val="tx1"/>
                </a:solidFill>
                <a:latin typeface="Arial" pitchFamily="34" charset="0"/>
                <a:cs typeface="Arial" pitchFamily="34" charset="0"/>
              </a:defRPr>
            </a:lvl8pPr>
            <a:lvl9pPr marL="3884613" indent="-227013" eaLnBrk="0" fontAlgn="base" hangingPunct="0">
              <a:spcBef>
                <a:spcPct val="0"/>
              </a:spcBef>
              <a:spcAft>
                <a:spcPct val="0"/>
              </a:spcAft>
              <a:defRPr>
                <a:solidFill>
                  <a:schemeClr val="tx1"/>
                </a:solidFill>
                <a:latin typeface="Arial" pitchFamily="34" charset="0"/>
                <a:cs typeface="Arial" pitchFamily="34" charset="0"/>
              </a:defRPr>
            </a:lvl9pPr>
          </a:lstStyle>
          <a:p>
            <a:fld id="{E3758B16-524C-4296-B573-BA7CF0A8016F}" type="slidenum">
              <a:rPr lang="en-US" altLang="en-US">
                <a:latin typeface="Calibri" pitchFamily="34" charset="0"/>
              </a:rPr>
              <a:pPr/>
              <a:t>49</a:t>
            </a:fld>
            <a:endParaRPr lang="en-US" altLang="en-US">
              <a:latin typeface="Calibri" pitchFamily="34" charset="0"/>
            </a:endParaRPr>
          </a:p>
        </p:txBody>
      </p:sp>
    </p:spTree>
    <p:extLst>
      <p:ext uri="{BB962C8B-B14F-4D97-AF65-F5344CB8AC3E}">
        <p14:creationId xmlns:p14="http://schemas.microsoft.com/office/powerpoint/2010/main" val="23959336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LY</a:t>
            </a:r>
            <a:endParaRPr lang="en-US" dirty="0"/>
          </a:p>
        </p:txBody>
      </p:sp>
      <p:sp>
        <p:nvSpPr>
          <p:cNvPr id="4" name="Slide Number Placeholder 3"/>
          <p:cNvSpPr>
            <a:spLocks noGrp="1"/>
          </p:cNvSpPr>
          <p:nvPr>
            <p:ph type="sldNum" sz="quarter" idx="10"/>
          </p:nvPr>
        </p:nvSpPr>
        <p:spPr/>
        <p:txBody>
          <a:bodyPr/>
          <a:lstStyle/>
          <a:p>
            <a:fld id="{87B9B942-6AE3-4B8B-BC29-62CABD5D7D92}" type="slidenum">
              <a:rPr lang="en-US" altLang="en-US" smtClean="0"/>
              <a:pPr/>
              <a:t>55</a:t>
            </a:fld>
            <a:endParaRPr lang="en-US" altLang="en-US" dirty="0"/>
          </a:p>
        </p:txBody>
      </p:sp>
    </p:spTree>
    <p:extLst>
      <p:ext uri="{BB962C8B-B14F-4D97-AF65-F5344CB8AC3E}">
        <p14:creationId xmlns:p14="http://schemas.microsoft.com/office/powerpoint/2010/main" val="1507167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9B942-6AE3-4B8B-BC29-62CABD5D7D92}" type="slidenum">
              <a:rPr lang="en-US" altLang="en-US" smtClean="0"/>
              <a:pPr/>
              <a:t>56</a:t>
            </a:fld>
            <a:endParaRPr lang="en-US" altLang="en-US" dirty="0"/>
          </a:p>
        </p:txBody>
      </p:sp>
    </p:spTree>
    <p:extLst>
      <p:ext uri="{BB962C8B-B14F-4D97-AF65-F5344CB8AC3E}">
        <p14:creationId xmlns:p14="http://schemas.microsoft.com/office/powerpoint/2010/main" val="866831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RG</a:t>
            </a:r>
            <a:endParaRPr lang="en-US" dirty="0"/>
          </a:p>
        </p:txBody>
      </p:sp>
      <p:sp>
        <p:nvSpPr>
          <p:cNvPr id="4" name="Slide Number Placeholder 3"/>
          <p:cNvSpPr>
            <a:spLocks noGrp="1"/>
          </p:cNvSpPr>
          <p:nvPr>
            <p:ph type="sldNum" sz="quarter" idx="10"/>
          </p:nvPr>
        </p:nvSpPr>
        <p:spPr/>
        <p:txBody>
          <a:bodyPr/>
          <a:lstStyle/>
          <a:p>
            <a:fld id="{87B9B942-6AE3-4B8B-BC29-62CABD5D7D92}" type="slidenum">
              <a:rPr lang="en-US" altLang="en-US" smtClean="0"/>
              <a:pPr/>
              <a:t>57</a:t>
            </a:fld>
            <a:endParaRPr lang="en-US" altLang="en-US" dirty="0"/>
          </a:p>
        </p:txBody>
      </p:sp>
    </p:spTree>
    <p:extLst>
      <p:ext uri="{BB962C8B-B14F-4D97-AF65-F5344CB8AC3E}">
        <p14:creationId xmlns:p14="http://schemas.microsoft.com/office/powerpoint/2010/main" val="2035871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LY</a:t>
            </a:r>
            <a:endParaRPr lang="en-US" dirty="0"/>
          </a:p>
        </p:txBody>
      </p:sp>
      <p:sp>
        <p:nvSpPr>
          <p:cNvPr id="4" name="Slide Number Placeholder 3"/>
          <p:cNvSpPr>
            <a:spLocks noGrp="1"/>
          </p:cNvSpPr>
          <p:nvPr>
            <p:ph type="sldNum" sz="quarter" idx="10"/>
          </p:nvPr>
        </p:nvSpPr>
        <p:spPr/>
        <p:txBody>
          <a:bodyPr/>
          <a:lstStyle/>
          <a:p>
            <a:fld id="{87B9B942-6AE3-4B8B-BC29-62CABD5D7D92}" type="slidenum">
              <a:rPr lang="en-US" altLang="en-US" smtClean="0"/>
              <a:pPr/>
              <a:t>58</a:t>
            </a:fld>
            <a:endParaRPr lang="en-US" altLang="en-US" dirty="0"/>
          </a:p>
        </p:txBody>
      </p:sp>
    </p:spTree>
    <p:extLst>
      <p:ext uri="{BB962C8B-B14F-4D97-AF65-F5344CB8AC3E}">
        <p14:creationId xmlns:p14="http://schemas.microsoft.com/office/powerpoint/2010/main" val="22799552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9B942-6AE3-4B8B-BC29-62CABD5D7D92}" type="slidenum">
              <a:rPr lang="en-US" altLang="en-US" smtClean="0"/>
              <a:pPr/>
              <a:t>61</a:t>
            </a:fld>
            <a:endParaRPr lang="en-US" altLang="en-US" dirty="0"/>
          </a:p>
        </p:txBody>
      </p:sp>
    </p:spTree>
    <p:extLst>
      <p:ext uri="{BB962C8B-B14F-4D97-AF65-F5344CB8AC3E}">
        <p14:creationId xmlns:p14="http://schemas.microsoft.com/office/powerpoint/2010/main" val="24714157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Loretta</a:t>
            </a:r>
            <a:endParaRPr lang="en-US" dirty="0"/>
          </a:p>
        </p:txBody>
      </p:sp>
      <p:sp>
        <p:nvSpPr>
          <p:cNvPr id="4" name="Slide Number Placeholder 3"/>
          <p:cNvSpPr>
            <a:spLocks noGrp="1"/>
          </p:cNvSpPr>
          <p:nvPr>
            <p:ph type="sldNum" sz="quarter" idx="10"/>
          </p:nvPr>
        </p:nvSpPr>
        <p:spPr/>
        <p:txBody>
          <a:bodyPr/>
          <a:lstStyle/>
          <a:p>
            <a:fld id="{87B9B942-6AE3-4B8B-BC29-62CABD5D7D92}" type="slidenum">
              <a:rPr lang="en-US" altLang="en-US" smtClean="0"/>
              <a:pPr/>
              <a:t>62</a:t>
            </a:fld>
            <a:endParaRPr lang="en-US" altLang="en-US"/>
          </a:p>
        </p:txBody>
      </p:sp>
    </p:spTree>
    <p:extLst>
      <p:ext uri="{BB962C8B-B14F-4D97-AF65-F5344CB8AC3E}">
        <p14:creationId xmlns:p14="http://schemas.microsoft.com/office/powerpoint/2010/main" val="28594161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Loretta</a:t>
            </a:r>
            <a:endParaRPr lang="en-US" dirty="0"/>
          </a:p>
        </p:txBody>
      </p:sp>
      <p:sp>
        <p:nvSpPr>
          <p:cNvPr id="4" name="Slide Number Placeholder 3"/>
          <p:cNvSpPr>
            <a:spLocks noGrp="1"/>
          </p:cNvSpPr>
          <p:nvPr>
            <p:ph type="sldNum" sz="quarter" idx="10"/>
          </p:nvPr>
        </p:nvSpPr>
        <p:spPr/>
        <p:txBody>
          <a:bodyPr/>
          <a:lstStyle/>
          <a:p>
            <a:fld id="{87B9B942-6AE3-4B8B-BC29-62CABD5D7D92}" type="slidenum">
              <a:rPr lang="en-US" altLang="en-US" smtClean="0"/>
              <a:pPr/>
              <a:t>63</a:t>
            </a:fld>
            <a:endParaRPr lang="en-US" altLang="en-US"/>
          </a:p>
        </p:txBody>
      </p:sp>
    </p:spTree>
    <p:extLst>
      <p:ext uri="{BB962C8B-B14F-4D97-AF65-F5344CB8AC3E}">
        <p14:creationId xmlns:p14="http://schemas.microsoft.com/office/powerpoint/2010/main" val="5415338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LY</a:t>
            </a:r>
            <a:endParaRPr lang="en-US" dirty="0"/>
          </a:p>
        </p:txBody>
      </p:sp>
      <p:sp>
        <p:nvSpPr>
          <p:cNvPr id="4" name="Slide Number Placeholder 3"/>
          <p:cNvSpPr>
            <a:spLocks noGrp="1"/>
          </p:cNvSpPr>
          <p:nvPr>
            <p:ph type="sldNum" sz="quarter" idx="10"/>
          </p:nvPr>
        </p:nvSpPr>
        <p:spPr/>
        <p:txBody>
          <a:bodyPr/>
          <a:lstStyle/>
          <a:p>
            <a:fld id="{87B9B942-6AE3-4B8B-BC29-62CABD5D7D92}" type="slidenum">
              <a:rPr lang="en-US" altLang="en-US" smtClean="0"/>
              <a:pPr/>
              <a:t>64</a:t>
            </a:fld>
            <a:endParaRPr lang="en-US" altLang="en-US" dirty="0"/>
          </a:p>
        </p:txBody>
      </p:sp>
    </p:spTree>
    <p:extLst>
      <p:ext uri="{BB962C8B-B14F-4D97-AF65-F5344CB8AC3E}">
        <p14:creationId xmlns:p14="http://schemas.microsoft.com/office/powerpoint/2010/main" val="164804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56A253-C888-423E-AC62-83D809C28B23}" type="slidenum">
              <a:rPr kumimoji="0" 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2927347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Leslye</a:t>
            </a:r>
            <a:endParaRPr lang="en-US" dirty="0"/>
          </a:p>
        </p:txBody>
      </p:sp>
      <p:sp>
        <p:nvSpPr>
          <p:cNvPr id="4" name="Slide Number Placeholder 3"/>
          <p:cNvSpPr>
            <a:spLocks noGrp="1"/>
          </p:cNvSpPr>
          <p:nvPr>
            <p:ph type="sldNum" sz="quarter" idx="10"/>
          </p:nvPr>
        </p:nvSpPr>
        <p:spPr/>
        <p:txBody>
          <a:bodyPr/>
          <a:lstStyle/>
          <a:p>
            <a:fld id="{87B9B942-6AE3-4B8B-BC29-62CABD5D7D92}" type="slidenum">
              <a:rPr lang="en-US" altLang="en-US" smtClean="0"/>
              <a:pPr/>
              <a:t>65</a:t>
            </a:fld>
            <a:endParaRPr lang="en-US" altLang="en-US"/>
          </a:p>
        </p:txBody>
      </p:sp>
    </p:spTree>
    <p:extLst>
      <p:ext uri="{BB962C8B-B14F-4D97-AF65-F5344CB8AC3E}">
        <p14:creationId xmlns:p14="http://schemas.microsoft.com/office/powerpoint/2010/main" val="12707393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VTT</a:t>
            </a:r>
            <a:endParaRPr lang="en-US" dirty="0"/>
          </a:p>
        </p:txBody>
      </p:sp>
      <p:sp>
        <p:nvSpPr>
          <p:cNvPr id="4" name="Slide Number Placeholder 3"/>
          <p:cNvSpPr>
            <a:spLocks noGrp="1"/>
          </p:cNvSpPr>
          <p:nvPr>
            <p:ph type="sldNum" sz="quarter" idx="10"/>
          </p:nvPr>
        </p:nvSpPr>
        <p:spPr/>
        <p:txBody>
          <a:bodyPr/>
          <a:lstStyle/>
          <a:p>
            <a:fld id="{87B9B942-6AE3-4B8B-BC29-62CABD5D7D92}" type="slidenum">
              <a:rPr lang="en-US" altLang="en-US" smtClean="0"/>
              <a:pPr/>
              <a:t>66</a:t>
            </a:fld>
            <a:endParaRPr lang="en-US" altLang="en-US" dirty="0"/>
          </a:p>
        </p:txBody>
      </p:sp>
    </p:spTree>
    <p:extLst>
      <p:ext uri="{BB962C8B-B14F-4D97-AF65-F5344CB8AC3E}">
        <p14:creationId xmlns:p14="http://schemas.microsoft.com/office/powerpoint/2010/main" val="12735386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VTT</a:t>
            </a:r>
            <a:endParaRPr lang="en-US" dirty="0"/>
          </a:p>
        </p:txBody>
      </p:sp>
      <p:sp>
        <p:nvSpPr>
          <p:cNvPr id="4" name="Slide Number Placeholder 3"/>
          <p:cNvSpPr>
            <a:spLocks noGrp="1"/>
          </p:cNvSpPr>
          <p:nvPr>
            <p:ph type="sldNum" sz="quarter" idx="10"/>
          </p:nvPr>
        </p:nvSpPr>
        <p:spPr/>
        <p:txBody>
          <a:bodyPr/>
          <a:lstStyle/>
          <a:p>
            <a:fld id="{87B9B942-6AE3-4B8B-BC29-62CABD5D7D92}" type="slidenum">
              <a:rPr lang="en-US" altLang="en-US" smtClean="0"/>
              <a:pPr/>
              <a:t>67</a:t>
            </a:fld>
            <a:endParaRPr lang="en-US" altLang="en-US" dirty="0"/>
          </a:p>
        </p:txBody>
      </p:sp>
    </p:spTree>
    <p:extLst>
      <p:ext uri="{BB962C8B-B14F-4D97-AF65-F5344CB8AC3E}">
        <p14:creationId xmlns:p14="http://schemas.microsoft.com/office/powerpoint/2010/main" val="8954934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9B942-6AE3-4B8B-BC29-62CABD5D7D92}" type="slidenum">
              <a:rPr lang="en-US" altLang="en-US" smtClean="0"/>
              <a:pPr/>
              <a:t>69</a:t>
            </a:fld>
            <a:endParaRPr lang="en-US" altLang="en-US"/>
          </a:p>
        </p:txBody>
      </p:sp>
    </p:spTree>
    <p:extLst>
      <p:ext uri="{BB962C8B-B14F-4D97-AF65-F5344CB8AC3E}">
        <p14:creationId xmlns:p14="http://schemas.microsoft.com/office/powerpoint/2010/main" val="8552391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Leslye</a:t>
            </a:r>
            <a:endParaRPr lang="en-US" dirty="0"/>
          </a:p>
        </p:txBody>
      </p:sp>
      <p:sp>
        <p:nvSpPr>
          <p:cNvPr id="4" name="Slide Number Placeholder 3"/>
          <p:cNvSpPr>
            <a:spLocks noGrp="1"/>
          </p:cNvSpPr>
          <p:nvPr>
            <p:ph type="sldNum" sz="quarter" idx="10"/>
          </p:nvPr>
        </p:nvSpPr>
        <p:spPr/>
        <p:txBody>
          <a:bodyPr/>
          <a:lstStyle/>
          <a:p>
            <a:fld id="{87B9B942-6AE3-4B8B-BC29-62CABD5D7D92}" type="slidenum">
              <a:rPr lang="en-US" altLang="en-US" smtClean="0"/>
              <a:pPr/>
              <a:t>70</a:t>
            </a:fld>
            <a:endParaRPr lang="en-US" altLang="en-US"/>
          </a:p>
        </p:txBody>
      </p:sp>
    </p:spTree>
    <p:extLst>
      <p:ext uri="{BB962C8B-B14F-4D97-AF65-F5344CB8AC3E}">
        <p14:creationId xmlns:p14="http://schemas.microsoft.com/office/powerpoint/2010/main" val="3881467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Leslye</a:t>
            </a:r>
            <a:endParaRPr lang="en-US" dirty="0"/>
          </a:p>
        </p:txBody>
      </p:sp>
      <p:sp>
        <p:nvSpPr>
          <p:cNvPr id="4" name="Slide Number Placeholder 3"/>
          <p:cNvSpPr>
            <a:spLocks noGrp="1"/>
          </p:cNvSpPr>
          <p:nvPr>
            <p:ph type="sldNum" sz="quarter" idx="10"/>
          </p:nvPr>
        </p:nvSpPr>
        <p:spPr/>
        <p:txBody>
          <a:bodyPr/>
          <a:lstStyle/>
          <a:p>
            <a:fld id="{87B9B942-6AE3-4B8B-BC29-62CABD5D7D92}" type="slidenum">
              <a:rPr lang="en-US" altLang="en-US" smtClean="0"/>
              <a:pPr/>
              <a:t>71</a:t>
            </a:fld>
            <a:endParaRPr lang="en-US" altLang="en-US"/>
          </a:p>
        </p:txBody>
      </p:sp>
    </p:spTree>
    <p:extLst>
      <p:ext uri="{BB962C8B-B14F-4D97-AF65-F5344CB8AC3E}">
        <p14:creationId xmlns:p14="http://schemas.microsoft.com/office/powerpoint/2010/main" val="42091883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56DDAE0-C18E-434B-8A8A-451D17450897}" type="slidenum">
              <a:rPr lang="en-US" smtClean="0"/>
              <a:pPr>
                <a:defRPr/>
              </a:pPr>
              <a:t>72</a:t>
            </a:fld>
            <a:endParaRPr lang="en-US" dirty="0"/>
          </a:p>
        </p:txBody>
      </p:sp>
    </p:spTree>
    <p:extLst>
      <p:ext uri="{BB962C8B-B14F-4D97-AF65-F5344CB8AC3E}">
        <p14:creationId xmlns:p14="http://schemas.microsoft.com/office/powerpoint/2010/main" val="4211865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1438" y="744538"/>
            <a:ext cx="4960937" cy="3719512"/>
          </a:xfrm>
        </p:spPr>
      </p:sp>
      <p:sp>
        <p:nvSpPr>
          <p:cNvPr id="3" name="Notes Placeholder 2"/>
          <p:cNvSpPr>
            <a:spLocks noGrp="1"/>
          </p:cNvSpPr>
          <p:nvPr>
            <p:ph type="body" idx="1"/>
          </p:nvPr>
        </p:nvSpPr>
        <p:spPr/>
        <p:txBody>
          <a:bodyPr/>
          <a:lstStyle/>
          <a:p>
            <a:pPr defTabSz="527441" eaLnBrk="0" hangingPunct="0">
              <a:defRPr/>
            </a:pPr>
            <a:r>
              <a:rPr lang="en-US" baseline="0" dirty="0" smtClean="0"/>
              <a:t>Leslye  Anyone with delegated authority form and state, local, tribal or territorial court to deiced cases</a:t>
            </a:r>
          </a:p>
          <a:p>
            <a:pPr defTabSz="527441" eaLnBrk="0" hangingPunct="0">
              <a:defRPr/>
            </a:pPr>
            <a:endParaRPr lang="en-US" baseline="0" dirty="0" smtClean="0"/>
          </a:p>
          <a:p>
            <a:pPr defTabSz="527441" eaLnBrk="0" hangingPunct="0">
              <a:defRPr/>
            </a:pPr>
            <a:r>
              <a:rPr lang="en-US" baseline="0" dirty="0" smtClean="0"/>
              <a:t>OTHER = Any government agency  </a:t>
            </a:r>
            <a:r>
              <a:rPr lang="en-US" sz="1400" dirty="0">
                <a:latin typeface="Cambria" panose="02040503050406030204" pitchFamily="18" charset="0"/>
              </a:rPr>
              <a:t>that has the authority to detect, investigate, prosecute, convict or sentence based on facts related to criminal activities covered by the U or T visa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156DDAE0-C18E-434B-8A8A-451D17450897}" type="slidenum">
              <a:rPr lang="en-US" smtClean="0"/>
              <a:pPr>
                <a:defRPr/>
              </a:pPr>
              <a:t>73</a:t>
            </a:fld>
            <a:endParaRPr lang="en-US" dirty="0"/>
          </a:p>
        </p:txBody>
      </p:sp>
    </p:spTree>
    <p:extLst>
      <p:ext uri="{BB962C8B-B14F-4D97-AF65-F5344CB8AC3E}">
        <p14:creationId xmlns:p14="http://schemas.microsoft.com/office/powerpoint/2010/main" val="40756609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cs typeface="Arial" panose="020B0604020202020204" pitchFamily="34" charset="0"/>
              </a:defRPr>
            </a:lvl1pPr>
            <a:lvl2pPr marL="756933" indent="-291127">
              <a:defRPr>
                <a:solidFill>
                  <a:schemeClr val="tx1"/>
                </a:solidFill>
                <a:latin typeface="Georgia" panose="02040502050405020303" pitchFamily="18" charset="0"/>
                <a:cs typeface="Arial" panose="020B0604020202020204" pitchFamily="34" charset="0"/>
              </a:defRPr>
            </a:lvl2pPr>
            <a:lvl3pPr marL="1164512" indent="-232903">
              <a:defRPr>
                <a:solidFill>
                  <a:schemeClr val="tx1"/>
                </a:solidFill>
                <a:latin typeface="Georgia" panose="02040502050405020303" pitchFamily="18" charset="0"/>
                <a:cs typeface="Arial" panose="020B0604020202020204" pitchFamily="34" charset="0"/>
              </a:defRPr>
            </a:lvl3pPr>
            <a:lvl4pPr marL="1630317" indent="-232903">
              <a:defRPr>
                <a:solidFill>
                  <a:schemeClr val="tx1"/>
                </a:solidFill>
                <a:latin typeface="Georgia" panose="02040502050405020303" pitchFamily="18" charset="0"/>
                <a:cs typeface="Arial" panose="020B0604020202020204" pitchFamily="34" charset="0"/>
              </a:defRPr>
            </a:lvl4pPr>
            <a:lvl5pPr marL="2096123" indent="-232903">
              <a:defRPr>
                <a:solidFill>
                  <a:schemeClr val="tx1"/>
                </a:solidFill>
                <a:latin typeface="Georgia" panose="02040502050405020303" pitchFamily="18" charset="0"/>
                <a:cs typeface="Arial" panose="020B0604020202020204" pitchFamily="34" charset="0"/>
              </a:defRPr>
            </a:lvl5pPr>
            <a:lvl6pPr marL="2561928" indent="-232903"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3027733" indent="-232903"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93539" indent="-232903"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959343" indent="-232903"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fld id="{8E34026A-3F60-4A27-B95A-764ACD9FE9AF}" type="slidenum">
              <a:rPr lang="en-US">
                <a:latin typeface="Calibri" panose="020F0502020204030204" pitchFamily="34" charset="0"/>
              </a:rPr>
              <a:pPr/>
              <a:t>76</a:t>
            </a:fld>
            <a:endParaRPr lang="en-US">
              <a:latin typeface="Calibri" panose="020F0502020204030204" pitchFamily="34" charset="0"/>
            </a:endParaRPr>
          </a:p>
        </p:txBody>
      </p:sp>
    </p:spTree>
    <p:extLst>
      <p:ext uri="{BB962C8B-B14F-4D97-AF65-F5344CB8AC3E}">
        <p14:creationId xmlns:p14="http://schemas.microsoft.com/office/powerpoint/2010/main" val="28602970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Breall/ Livingston</a:t>
            </a:r>
          </a:p>
          <a:p>
            <a:endParaRPr lang="en-US" dirty="0"/>
          </a:p>
        </p:txBody>
      </p:sp>
      <p:sp>
        <p:nvSpPr>
          <p:cNvPr id="4" name="Slide Number Placeholder 3"/>
          <p:cNvSpPr>
            <a:spLocks noGrp="1"/>
          </p:cNvSpPr>
          <p:nvPr>
            <p:ph type="sldNum" sz="quarter" idx="10"/>
          </p:nvPr>
        </p:nvSpPr>
        <p:spPr/>
        <p:txBody>
          <a:bodyPr/>
          <a:lstStyle/>
          <a:p>
            <a:fld id="{87B9B942-6AE3-4B8B-BC29-62CABD5D7D92}" type="slidenum">
              <a:rPr lang="en-US" altLang="en-US" smtClean="0"/>
              <a:pPr/>
              <a:t>77</a:t>
            </a:fld>
            <a:endParaRPr lang="en-US" altLang="en-US"/>
          </a:p>
        </p:txBody>
      </p:sp>
    </p:spTree>
    <p:extLst>
      <p:ext uri="{BB962C8B-B14F-4D97-AF65-F5344CB8AC3E}">
        <p14:creationId xmlns:p14="http://schemas.microsoft.com/office/powerpoint/2010/main" val="3538329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37931725" indent="-37474525">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31CC0C-FB6F-4D3B-B419-54B7B4416FC5}" type="slidenum">
              <a:rPr lang="en-US" altLang="en-US">
                <a:latin typeface="Calibri" panose="020F0502020204030204" pitchFamily="34" charset="0"/>
              </a:rPr>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29345130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Breall/ Livingston</a:t>
            </a:r>
          </a:p>
          <a:p>
            <a:endParaRPr lang="en-US" dirty="0"/>
          </a:p>
        </p:txBody>
      </p:sp>
      <p:sp>
        <p:nvSpPr>
          <p:cNvPr id="4" name="Slide Number Placeholder 3"/>
          <p:cNvSpPr>
            <a:spLocks noGrp="1"/>
          </p:cNvSpPr>
          <p:nvPr>
            <p:ph type="sldNum" sz="quarter" idx="10"/>
          </p:nvPr>
        </p:nvSpPr>
        <p:spPr/>
        <p:txBody>
          <a:bodyPr/>
          <a:lstStyle/>
          <a:p>
            <a:fld id="{87B9B942-6AE3-4B8B-BC29-62CABD5D7D92}" type="slidenum">
              <a:rPr lang="en-US" altLang="en-US" smtClean="0"/>
              <a:pPr/>
              <a:t>78</a:t>
            </a:fld>
            <a:endParaRPr lang="en-US" altLang="en-US"/>
          </a:p>
        </p:txBody>
      </p:sp>
    </p:spTree>
    <p:extLst>
      <p:ext uri="{BB962C8B-B14F-4D97-AF65-F5344CB8AC3E}">
        <p14:creationId xmlns:p14="http://schemas.microsoft.com/office/powerpoint/2010/main" val="15350205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223963" y="709613"/>
            <a:ext cx="4732337" cy="3549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itchFamily="34" charset="0"/>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450">
              <a:defRPr>
                <a:solidFill>
                  <a:schemeClr val="tx1"/>
                </a:solidFill>
                <a:latin typeface="Arial" pitchFamily="34" charset="0"/>
                <a:cs typeface="Arial" pitchFamily="34" charset="0"/>
              </a:defRPr>
            </a:lvl1pPr>
            <a:lvl2pPr marL="757066" indent="-291179" defTabSz="920450">
              <a:defRPr>
                <a:solidFill>
                  <a:schemeClr val="tx1"/>
                </a:solidFill>
                <a:latin typeface="Arial" pitchFamily="34" charset="0"/>
                <a:cs typeface="Arial" pitchFamily="34" charset="0"/>
              </a:defRPr>
            </a:lvl2pPr>
            <a:lvl3pPr marL="1166335" indent="-232943" defTabSz="920450">
              <a:defRPr>
                <a:solidFill>
                  <a:schemeClr val="tx1"/>
                </a:solidFill>
                <a:latin typeface="Arial" pitchFamily="34" charset="0"/>
                <a:cs typeface="Arial" pitchFamily="34" charset="0"/>
              </a:defRPr>
            </a:lvl3pPr>
            <a:lvl4pPr marL="1632222" indent="-232943" defTabSz="920450">
              <a:defRPr>
                <a:solidFill>
                  <a:schemeClr val="tx1"/>
                </a:solidFill>
                <a:latin typeface="Arial" pitchFamily="34" charset="0"/>
                <a:cs typeface="Arial" pitchFamily="34" charset="0"/>
              </a:defRPr>
            </a:lvl4pPr>
            <a:lvl5pPr marL="2098109" indent="-232943" defTabSz="920450">
              <a:defRPr>
                <a:solidFill>
                  <a:schemeClr val="tx1"/>
                </a:solidFill>
                <a:latin typeface="Arial" pitchFamily="34" charset="0"/>
                <a:cs typeface="Arial" pitchFamily="34" charset="0"/>
              </a:defRPr>
            </a:lvl5pPr>
            <a:lvl6pPr marL="2563996" indent="-232943" defTabSz="920450" eaLnBrk="0" fontAlgn="base" hangingPunct="0">
              <a:spcBef>
                <a:spcPct val="0"/>
              </a:spcBef>
              <a:spcAft>
                <a:spcPct val="0"/>
              </a:spcAft>
              <a:defRPr>
                <a:solidFill>
                  <a:schemeClr val="tx1"/>
                </a:solidFill>
                <a:latin typeface="Arial" pitchFamily="34" charset="0"/>
                <a:cs typeface="Arial" pitchFamily="34" charset="0"/>
              </a:defRPr>
            </a:lvl6pPr>
            <a:lvl7pPr marL="3029882" indent="-232943" defTabSz="920450" eaLnBrk="0" fontAlgn="base" hangingPunct="0">
              <a:spcBef>
                <a:spcPct val="0"/>
              </a:spcBef>
              <a:spcAft>
                <a:spcPct val="0"/>
              </a:spcAft>
              <a:defRPr>
                <a:solidFill>
                  <a:schemeClr val="tx1"/>
                </a:solidFill>
                <a:latin typeface="Arial" pitchFamily="34" charset="0"/>
                <a:cs typeface="Arial" pitchFamily="34" charset="0"/>
              </a:defRPr>
            </a:lvl7pPr>
            <a:lvl8pPr marL="3495769" indent="-232943" defTabSz="920450" eaLnBrk="0" fontAlgn="base" hangingPunct="0">
              <a:spcBef>
                <a:spcPct val="0"/>
              </a:spcBef>
              <a:spcAft>
                <a:spcPct val="0"/>
              </a:spcAft>
              <a:defRPr>
                <a:solidFill>
                  <a:schemeClr val="tx1"/>
                </a:solidFill>
                <a:latin typeface="Arial" pitchFamily="34" charset="0"/>
                <a:cs typeface="Arial" pitchFamily="34" charset="0"/>
              </a:defRPr>
            </a:lvl8pPr>
            <a:lvl9pPr marL="3961656" indent="-232943" defTabSz="920450" eaLnBrk="0" fontAlgn="base" hangingPunct="0">
              <a:spcBef>
                <a:spcPct val="0"/>
              </a:spcBef>
              <a:spcAft>
                <a:spcPct val="0"/>
              </a:spcAft>
              <a:defRPr>
                <a:solidFill>
                  <a:schemeClr val="tx1"/>
                </a:solidFill>
                <a:latin typeface="Arial" pitchFamily="34" charset="0"/>
                <a:cs typeface="Arial" pitchFamily="34" charset="0"/>
              </a:defRPr>
            </a:lvl9pPr>
          </a:lstStyle>
          <a:p>
            <a:fld id="{B9C6D108-D9FD-4B1C-9554-566DB8D0F363}" type="slidenum">
              <a:rPr lang="en-US" altLang="en-US" sz="1000">
                <a:ea typeface="ＭＳ Ｐゴシック" pitchFamily="34" charset="-128"/>
              </a:rPr>
              <a:pPr/>
              <a:t>82</a:t>
            </a:fld>
            <a:endParaRPr lang="en-US" altLang="en-US" sz="1000">
              <a:ea typeface="ＭＳ Ｐゴシック" pitchFamily="34" charset="-128"/>
            </a:endParaRPr>
          </a:p>
        </p:txBody>
      </p:sp>
    </p:spTree>
    <p:extLst>
      <p:ext uri="{BB962C8B-B14F-4D97-AF65-F5344CB8AC3E}">
        <p14:creationId xmlns:p14="http://schemas.microsoft.com/office/powerpoint/2010/main" val="18697274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9B942-6AE3-4B8B-BC29-62CABD5D7D92}" type="slidenum">
              <a:rPr lang="en-US" altLang="en-US" smtClean="0"/>
              <a:pPr/>
              <a:t>83</a:t>
            </a:fld>
            <a:endParaRPr lang="en-US" altLang="en-US"/>
          </a:p>
        </p:txBody>
      </p:sp>
    </p:spTree>
    <p:extLst>
      <p:ext uri="{BB962C8B-B14F-4D97-AF65-F5344CB8AC3E}">
        <p14:creationId xmlns:p14="http://schemas.microsoft.com/office/powerpoint/2010/main" val="13147918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	</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cs typeface="Arial" panose="020B0604020202020204" pitchFamily="34" charset="0"/>
              </a:defRPr>
            </a:lvl1pPr>
            <a:lvl2pPr marL="830145" indent="-319286">
              <a:defRPr>
                <a:solidFill>
                  <a:schemeClr val="tx1"/>
                </a:solidFill>
                <a:latin typeface="Georgia" panose="02040502050405020303" pitchFamily="18" charset="0"/>
                <a:cs typeface="Arial" panose="020B0604020202020204" pitchFamily="34" charset="0"/>
              </a:defRPr>
            </a:lvl2pPr>
            <a:lvl3pPr marL="1277147" indent="-255429">
              <a:defRPr>
                <a:solidFill>
                  <a:schemeClr val="tx1"/>
                </a:solidFill>
                <a:latin typeface="Georgia" panose="02040502050405020303" pitchFamily="18" charset="0"/>
                <a:cs typeface="Arial" panose="020B0604020202020204" pitchFamily="34" charset="0"/>
              </a:defRPr>
            </a:lvl3pPr>
            <a:lvl4pPr marL="1788005" indent="-255429">
              <a:defRPr>
                <a:solidFill>
                  <a:schemeClr val="tx1"/>
                </a:solidFill>
                <a:latin typeface="Georgia" panose="02040502050405020303" pitchFamily="18" charset="0"/>
                <a:cs typeface="Arial" panose="020B0604020202020204" pitchFamily="34" charset="0"/>
              </a:defRPr>
            </a:lvl4pPr>
            <a:lvl5pPr marL="2298865" indent="-255429">
              <a:defRPr>
                <a:solidFill>
                  <a:schemeClr val="tx1"/>
                </a:solidFill>
                <a:latin typeface="Georgia" panose="02040502050405020303" pitchFamily="18" charset="0"/>
                <a:cs typeface="Arial" panose="020B0604020202020204" pitchFamily="34" charset="0"/>
              </a:defRPr>
            </a:lvl5pPr>
            <a:lvl6pPr marL="2809723" indent="-255429"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3320582" indent="-255429"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831441" indent="-255429"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4342300" indent="-255429"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fld id="{68452A3C-D58E-4F64-B205-FFF2D834BF94}" type="slidenum">
              <a:rPr lang="en-US" altLang="en-US">
                <a:latin typeface="Calibri" panose="020F0502020204030204" pitchFamily="34" charset="0"/>
              </a:rPr>
              <a:pPr/>
              <a:t>84</a:t>
            </a:fld>
            <a:endParaRPr lang="en-US" altLang="en-US">
              <a:latin typeface="Calibri" panose="020F0502020204030204" pitchFamily="34" charset="0"/>
            </a:endParaRPr>
          </a:p>
        </p:txBody>
      </p:sp>
    </p:spTree>
    <p:extLst>
      <p:ext uri="{BB962C8B-B14F-4D97-AF65-F5344CB8AC3E}">
        <p14:creationId xmlns:p14="http://schemas.microsoft.com/office/powerpoint/2010/main" val="20047422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9B942-6AE3-4B8B-BC29-62CABD5D7D92}" type="slidenum">
              <a:rPr lang="en-US" altLang="en-US" smtClean="0"/>
              <a:pPr/>
              <a:t>85</a:t>
            </a:fld>
            <a:endParaRPr lang="en-US" altLang="en-US"/>
          </a:p>
        </p:txBody>
      </p:sp>
    </p:spTree>
    <p:extLst>
      <p:ext uri="{BB962C8B-B14F-4D97-AF65-F5344CB8AC3E}">
        <p14:creationId xmlns:p14="http://schemas.microsoft.com/office/powerpoint/2010/main" val="40488931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cs typeface="Arial" panose="020B0604020202020204" pitchFamily="34" charset="0"/>
              </a:defRPr>
            </a:lvl1pPr>
            <a:lvl2pPr marL="785372" indent="-302066">
              <a:defRPr>
                <a:solidFill>
                  <a:schemeClr val="tx1"/>
                </a:solidFill>
                <a:latin typeface="Georgia" panose="02040502050405020303" pitchFamily="18" charset="0"/>
                <a:cs typeface="Arial" panose="020B0604020202020204" pitchFamily="34" charset="0"/>
              </a:defRPr>
            </a:lvl2pPr>
            <a:lvl3pPr marL="1208265" indent="-241653">
              <a:defRPr>
                <a:solidFill>
                  <a:schemeClr val="tx1"/>
                </a:solidFill>
                <a:latin typeface="Georgia" panose="02040502050405020303" pitchFamily="18" charset="0"/>
                <a:cs typeface="Arial" panose="020B0604020202020204" pitchFamily="34" charset="0"/>
              </a:defRPr>
            </a:lvl3pPr>
            <a:lvl4pPr marL="1691571" indent="-241653">
              <a:defRPr>
                <a:solidFill>
                  <a:schemeClr val="tx1"/>
                </a:solidFill>
                <a:latin typeface="Georgia" panose="02040502050405020303" pitchFamily="18" charset="0"/>
                <a:cs typeface="Arial" panose="020B0604020202020204" pitchFamily="34" charset="0"/>
              </a:defRPr>
            </a:lvl4pPr>
            <a:lvl5pPr marL="2174878" indent="-241653">
              <a:defRPr>
                <a:solidFill>
                  <a:schemeClr val="tx1"/>
                </a:solidFill>
                <a:latin typeface="Georgia" panose="02040502050405020303" pitchFamily="18"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fld id="{773B6CC6-A154-4B33-BD1D-96E24AD9B967}" type="slidenum">
              <a:rPr lang="en-US" altLang="en-US">
                <a:latin typeface="Calibri" panose="020F0502020204030204" pitchFamily="34" charset="0"/>
              </a:rPr>
              <a:pPr/>
              <a:t>86</a:t>
            </a:fld>
            <a:endParaRPr lang="en-US" altLang="en-US">
              <a:latin typeface="Calibri" panose="020F0502020204030204" pitchFamily="34" charset="0"/>
            </a:endParaRPr>
          </a:p>
        </p:txBody>
      </p:sp>
    </p:spTree>
    <p:extLst>
      <p:ext uri="{BB962C8B-B14F-4D97-AF65-F5344CB8AC3E}">
        <p14:creationId xmlns:p14="http://schemas.microsoft.com/office/powerpoint/2010/main" val="21624619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cs typeface="Arial" panose="020B0604020202020204" pitchFamily="34" charset="0"/>
              </a:defRPr>
            </a:lvl1pPr>
            <a:lvl2pPr marL="785372" indent="-302066">
              <a:defRPr>
                <a:solidFill>
                  <a:schemeClr val="tx1"/>
                </a:solidFill>
                <a:latin typeface="Georgia" panose="02040502050405020303" pitchFamily="18" charset="0"/>
                <a:cs typeface="Arial" panose="020B0604020202020204" pitchFamily="34" charset="0"/>
              </a:defRPr>
            </a:lvl2pPr>
            <a:lvl3pPr marL="1208265" indent="-241653">
              <a:defRPr>
                <a:solidFill>
                  <a:schemeClr val="tx1"/>
                </a:solidFill>
                <a:latin typeface="Georgia" panose="02040502050405020303" pitchFamily="18" charset="0"/>
                <a:cs typeface="Arial" panose="020B0604020202020204" pitchFamily="34" charset="0"/>
              </a:defRPr>
            </a:lvl3pPr>
            <a:lvl4pPr marL="1691571" indent="-241653">
              <a:defRPr>
                <a:solidFill>
                  <a:schemeClr val="tx1"/>
                </a:solidFill>
                <a:latin typeface="Georgia" panose="02040502050405020303" pitchFamily="18" charset="0"/>
                <a:cs typeface="Arial" panose="020B0604020202020204" pitchFamily="34" charset="0"/>
              </a:defRPr>
            </a:lvl4pPr>
            <a:lvl5pPr marL="2174878" indent="-241653">
              <a:defRPr>
                <a:solidFill>
                  <a:schemeClr val="tx1"/>
                </a:solidFill>
                <a:latin typeface="Georgia" panose="02040502050405020303" pitchFamily="18"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fld id="{B53EBBBA-A3B4-443C-98CD-55CC0A97B7CE}" type="slidenum">
              <a:rPr lang="en-US" altLang="en-US">
                <a:latin typeface="Calibri" panose="020F0502020204030204" pitchFamily="34" charset="0"/>
              </a:rPr>
              <a:pPr/>
              <a:t>90</a:t>
            </a:fld>
            <a:endParaRPr lang="en-US" altLang="en-US">
              <a:latin typeface="Calibri" panose="020F0502020204030204" pitchFamily="34" charset="0"/>
            </a:endParaRPr>
          </a:p>
        </p:txBody>
      </p:sp>
    </p:spTree>
    <p:extLst>
      <p:ext uri="{BB962C8B-B14F-4D97-AF65-F5344CB8AC3E}">
        <p14:creationId xmlns:p14="http://schemas.microsoft.com/office/powerpoint/2010/main" val="8003901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Explicitly allows kids who got SIJS when in foster care or other placements to leave for custody or guardianship elsewhere without losing access to SIJS</a:t>
            </a:r>
          </a:p>
          <a:p>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cs typeface="Arial" panose="020B0604020202020204" pitchFamily="34" charset="0"/>
              </a:defRPr>
            </a:lvl1pPr>
            <a:lvl2pPr marL="800294" indent="-307805">
              <a:defRPr>
                <a:solidFill>
                  <a:schemeClr val="tx1"/>
                </a:solidFill>
                <a:latin typeface="Georgia" panose="02040502050405020303" pitchFamily="18" charset="0"/>
                <a:cs typeface="Arial" panose="020B0604020202020204" pitchFamily="34" charset="0"/>
              </a:defRPr>
            </a:lvl2pPr>
            <a:lvl3pPr marL="1231222" indent="-246244">
              <a:defRPr>
                <a:solidFill>
                  <a:schemeClr val="tx1"/>
                </a:solidFill>
                <a:latin typeface="Georgia" panose="02040502050405020303" pitchFamily="18" charset="0"/>
                <a:cs typeface="Arial" panose="020B0604020202020204" pitchFamily="34" charset="0"/>
              </a:defRPr>
            </a:lvl3pPr>
            <a:lvl4pPr marL="1723711" indent="-246244">
              <a:defRPr>
                <a:solidFill>
                  <a:schemeClr val="tx1"/>
                </a:solidFill>
                <a:latin typeface="Georgia" panose="02040502050405020303" pitchFamily="18" charset="0"/>
                <a:cs typeface="Arial" panose="020B0604020202020204" pitchFamily="34" charset="0"/>
              </a:defRPr>
            </a:lvl4pPr>
            <a:lvl5pPr marL="2216201" indent="-246244">
              <a:defRPr>
                <a:solidFill>
                  <a:schemeClr val="tx1"/>
                </a:solidFill>
                <a:latin typeface="Georgia" panose="02040502050405020303" pitchFamily="18" charset="0"/>
                <a:cs typeface="Arial" panose="020B0604020202020204" pitchFamily="34" charset="0"/>
              </a:defRPr>
            </a:lvl5pPr>
            <a:lvl6pPr marL="2708689" indent="-246244"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3201178" indent="-246244"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693667" indent="-246244"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4186156" indent="-246244"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fld id="{B53EBBBA-A3B4-443C-98CD-55CC0A97B7CE}" type="slidenum">
              <a:rPr lang="en-US" altLang="en-US">
                <a:latin typeface="Calibri" panose="020F0502020204030204" pitchFamily="34" charset="0"/>
              </a:rPr>
              <a:pPr/>
              <a:t>91</a:t>
            </a:fld>
            <a:endParaRPr lang="en-US" altLang="en-US">
              <a:latin typeface="Calibri" panose="020F0502020204030204" pitchFamily="34" charset="0"/>
            </a:endParaRPr>
          </a:p>
        </p:txBody>
      </p:sp>
    </p:spTree>
    <p:extLst>
      <p:ext uri="{BB962C8B-B14F-4D97-AF65-F5344CB8AC3E}">
        <p14:creationId xmlns:p14="http://schemas.microsoft.com/office/powerpoint/2010/main" val="670031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9B942-6AE3-4B8B-BC29-62CABD5D7D92}" type="slidenum">
              <a:rPr lang="en-US" altLang="en-US" smtClean="0"/>
              <a:pPr/>
              <a:t>92</a:t>
            </a:fld>
            <a:endParaRPr lang="en-US" altLang="en-US"/>
          </a:p>
        </p:txBody>
      </p:sp>
    </p:spTree>
    <p:extLst>
      <p:ext uri="{BB962C8B-B14F-4D97-AF65-F5344CB8AC3E}">
        <p14:creationId xmlns:p14="http://schemas.microsoft.com/office/powerpoint/2010/main" val="15979519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FAC3B-8AD5-4E3D-A572-CD1E09A6AEE6}" type="slidenum">
              <a:rPr lang="en-US" altLang="en-US" smtClean="0"/>
              <a:pPr/>
              <a:t>94</a:t>
            </a:fld>
            <a:endParaRPr lang="en-US" altLang="en-US"/>
          </a:p>
        </p:txBody>
      </p:sp>
    </p:spTree>
    <p:extLst>
      <p:ext uri="{BB962C8B-B14F-4D97-AF65-F5344CB8AC3E}">
        <p14:creationId xmlns:p14="http://schemas.microsoft.com/office/powerpoint/2010/main" val="2302348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9B942-6AE3-4B8B-BC29-62CABD5D7D92}" type="slidenum">
              <a:rPr lang="en-US" altLang="en-US" smtClean="0"/>
              <a:pPr/>
              <a:t>8</a:t>
            </a:fld>
            <a:endParaRPr lang="en-US" altLang="en-US"/>
          </a:p>
        </p:txBody>
      </p:sp>
    </p:spTree>
    <p:extLst>
      <p:ext uri="{BB962C8B-B14F-4D97-AF65-F5344CB8AC3E}">
        <p14:creationId xmlns:p14="http://schemas.microsoft.com/office/powerpoint/2010/main" val="6229519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Leslye</a:t>
            </a:r>
            <a:endParaRPr lang="en-US" dirty="0"/>
          </a:p>
        </p:txBody>
      </p:sp>
      <p:sp>
        <p:nvSpPr>
          <p:cNvPr id="4" name="Slide Number Placeholder 3"/>
          <p:cNvSpPr>
            <a:spLocks noGrp="1"/>
          </p:cNvSpPr>
          <p:nvPr>
            <p:ph type="sldNum" sz="quarter" idx="10"/>
          </p:nvPr>
        </p:nvSpPr>
        <p:spPr/>
        <p:txBody>
          <a:bodyPr/>
          <a:lstStyle/>
          <a:p>
            <a:fld id="{87B9B942-6AE3-4B8B-BC29-62CABD5D7D92}" type="slidenum">
              <a:rPr lang="en-US" altLang="en-US" smtClean="0"/>
              <a:pPr/>
              <a:t>95</a:t>
            </a:fld>
            <a:endParaRPr lang="en-US" altLang="en-US"/>
          </a:p>
        </p:txBody>
      </p:sp>
    </p:spTree>
    <p:extLst>
      <p:ext uri="{BB962C8B-B14F-4D97-AF65-F5344CB8AC3E}">
        <p14:creationId xmlns:p14="http://schemas.microsoft.com/office/powerpoint/2010/main" val="3153869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1380941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a:p>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E8A09408-81A0-499B-9AD4-A551C2A1BED5}" type="slidenum">
              <a:rPr lang="en-US" altLang="en-US">
                <a:latin typeface="Calibri" pitchFamily="34" charset="0"/>
              </a:rPr>
              <a:pPr/>
              <a:t>12</a:t>
            </a:fld>
            <a:endParaRPr lang="en-US" altLang="en-US">
              <a:latin typeface="Calibri" pitchFamily="34" charset="0"/>
            </a:endParaRPr>
          </a:p>
        </p:txBody>
      </p:sp>
    </p:spTree>
    <p:extLst>
      <p:ext uri="{BB962C8B-B14F-4D97-AF65-F5344CB8AC3E}">
        <p14:creationId xmlns:p14="http://schemas.microsoft.com/office/powerpoint/2010/main" val="1508317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Leslye</a:t>
            </a:r>
            <a:endParaRPr lang="en-US" dirty="0"/>
          </a:p>
        </p:txBody>
      </p:sp>
      <p:sp>
        <p:nvSpPr>
          <p:cNvPr id="4" name="Slide Number Placeholder 3"/>
          <p:cNvSpPr>
            <a:spLocks noGrp="1"/>
          </p:cNvSpPr>
          <p:nvPr>
            <p:ph type="sldNum" sz="quarter" idx="10"/>
          </p:nvPr>
        </p:nvSpPr>
        <p:spPr/>
        <p:txBody>
          <a:bodyPr/>
          <a:lstStyle/>
          <a:p>
            <a:fld id="{87B9B942-6AE3-4B8B-BC29-62CABD5D7D92}" type="slidenum">
              <a:rPr lang="en-US" altLang="en-US" smtClean="0"/>
              <a:pPr/>
              <a:t>15</a:t>
            </a:fld>
            <a:endParaRPr lang="en-US" altLang="en-US" dirty="0"/>
          </a:p>
        </p:txBody>
      </p:sp>
    </p:spTree>
    <p:extLst>
      <p:ext uri="{BB962C8B-B14F-4D97-AF65-F5344CB8AC3E}">
        <p14:creationId xmlns:p14="http://schemas.microsoft.com/office/powerpoint/2010/main" val="763277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smtClean="0"/>
              <a:t>Judicial Training Network</a:t>
            </a:r>
            <a:endParaRPr lang="en-US"/>
          </a:p>
        </p:txBody>
      </p:sp>
      <p:sp>
        <p:nvSpPr>
          <p:cNvPr id="5" name="Slide Number Placeholder 5"/>
          <p:cNvSpPr>
            <a:spLocks noGrp="1"/>
          </p:cNvSpPr>
          <p:nvPr>
            <p:ph type="sldNum" sz="quarter" idx="11"/>
          </p:nvPr>
        </p:nvSpPr>
        <p:spPr/>
        <p:txBody>
          <a:bodyPr/>
          <a:lstStyle>
            <a:lvl1pPr>
              <a:defRPr/>
            </a:lvl1pPr>
          </a:lstStyle>
          <a:p>
            <a:fld id="{398F3730-EADA-46D5-A220-2FCA85626ECC}" type="slidenum">
              <a:rPr lang="en-US" altLang="en-US" smtClean="0"/>
              <a:pPr/>
              <a:t>‹#›</a:t>
            </a:fld>
            <a:endParaRPr lang="en-US" altLang="en-US" dirty="0"/>
          </a:p>
        </p:txBody>
      </p:sp>
    </p:spTree>
    <p:extLst>
      <p:ext uri="{BB962C8B-B14F-4D97-AF65-F5344CB8AC3E}">
        <p14:creationId xmlns:p14="http://schemas.microsoft.com/office/powerpoint/2010/main" val="4011883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Judicial Training Network</a:t>
            </a:r>
            <a:endParaRPr lang="en-US"/>
          </a:p>
        </p:txBody>
      </p:sp>
      <p:sp>
        <p:nvSpPr>
          <p:cNvPr id="6" name="Slide Number Placeholder 5"/>
          <p:cNvSpPr>
            <a:spLocks noGrp="1"/>
          </p:cNvSpPr>
          <p:nvPr>
            <p:ph type="sldNum" sz="quarter" idx="11"/>
          </p:nvPr>
        </p:nvSpPr>
        <p:spPr/>
        <p:txBody>
          <a:bodyPr/>
          <a:lstStyle>
            <a:lvl1pPr>
              <a:defRPr/>
            </a:lvl1pPr>
          </a:lstStyle>
          <a:p>
            <a:fld id="{6A3B247B-1B05-4552-A1BD-808F5B3CFF5B}" type="datetime1">
              <a:rPr lang="en-US" altLang="en-US"/>
              <a:pPr/>
              <a:t>8/14/2019</a:t>
            </a:fld>
            <a:r>
              <a:rPr lang="en-US" altLang="en-US"/>
              <a:t> … </a:t>
            </a:r>
            <a:fld id="{B826AE70-1FA7-418E-84F9-3F0C63BF87A7}" type="slidenum">
              <a:rPr lang="en-US" altLang="en-US"/>
              <a:pPr/>
              <a:t>‹#›</a:t>
            </a:fld>
            <a:endParaRPr lang="en-US" altLang="en-US"/>
          </a:p>
        </p:txBody>
      </p:sp>
    </p:spTree>
    <p:extLst>
      <p:ext uri="{BB962C8B-B14F-4D97-AF65-F5344CB8AC3E}">
        <p14:creationId xmlns:p14="http://schemas.microsoft.com/office/powerpoint/2010/main" val="707618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smtClean="0"/>
              <a:t>Judicial Training Network</a:t>
            </a:r>
            <a:endParaRPr lang="en-US"/>
          </a:p>
        </p:txBody>
      </p:sp>
      <p:sp>
        <p:nvSpPr>
          <p:cNvPr id="5" name="Slide Number Placeholder 5"/>
          <p:cNvSpPr>
            <a:spLocks noGrp="1"/>
          </p:cNvSpPr>
          <p:nvPr>
            <p:ph type="sldNum" sz="quarter" idx="11"/>
          </p:nvPr>
        </p:nvSpPr>
        <p:spPr/>
        <p:txBody>
          <a:bodyPr/>
          <a:lstStyle>
            <a:lvl1pPr>
              <a:defRPr/>
            </a:lvl1pPr>
          </a:lstStyle>
          <a:p>
            <a:fld id="{6A3B247B-1B05-4552-A1BD-808F5B3CFF5B}" type="datetime1">
              <a:rPr lang="en-US" altLang="en-US"/>
              <a:pPr/>
              <a:t>8/14/2019</a:t>
            </a:fld>
            <a:r>
              <a:rPr lang="en-US" altLang="en-US"/>
              <a:t> … </a:t>
            </a:r>
            <a:fld id="{84495362-63E6-4DF0-ADA7-9EF7A003A63C}" type="slidenum">
              <a:rPr lang="en-US" altLang="en-US"/>
              <a:pPr/>
              <a:t>‹#›</a:t>
            </a:fld>
            <a:endParaRPr lang="en-US" altLang="en-US"/>
          </a:p>
        </p:txBody>
      </p:sp>
    </p:spTree>
    <p:extLst>
      <p:ext uri="{BB962C8B-B14F-4D97-AF65-F5344CB8AC3E}">
        <p14:creationId xmlns:p14="http://schemas.microsoft.com/office/powerpoint/2010/main" val="3263245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smtClean="0"/>
              <a:t>Judicial Training Network</a:t>
            </a:r>
            <a:endParaRPr lang="en-US"/>
          </a:p>
        </p:txBody>
      </p:sp>
      <p:sp>
        <p:nvSpPr>
          <p:cNvPr id="5" name="Slide Number Placeholder 5"/>
          <p:cNvSpPr>
            <a:spLocks noGrp="1"/>
          </p:cNvSpPr>
          <p:nvPr>
            <p:ph type="sldNum" sz="quarter" idx="11"/>
          </p:nvPr>
        </p:nvSpPr>
        <p:spPr/>
        <p:txBody>
          <a:bodyPr/>
          <a:lstStyle>
            <a:lvl1pPr>
              <a:defRPr/>
            </a:lvl1pPr>
          </a:lstStyle>
          <a:p>
            <a:fld id="{6A3B247B-1B05-4552-A1BD-808F5B3CFF5B}" type="datetime1">
              <a:rPr lang="en-US" altLang="en-US"/>
              <a:pPr/>
              <a:t>8/14/2019</a:t>
            </a:fld>
            <a:r>
              <a:rPr lang="en-US" altLang="en-US"/>
              <a:t> … </a:t>
            </a:r>
            <a:fld id="{D8A75C2C-C352-4F03-B44D-E6A128E288BD}" type="slidenum">
              <a:rPr lang="en-US" altLang="en-US"/>
              <a:pPr/>
              <a:t>‹#›</a:t>
            </a:fld>
            <a:endParaRPr lang="en-US" altLang="en-US"/>
          </a:p>
        </p:txBody>
      </p:sp>
    </p:spTree>
    <p:extLst>
      <p:ext uri="{BB962C8B-B14F-4D97-AF65-F5344CB8AC3E}">
        <p14:creationId xmlns:p14="http://schemas.microsoft.com/office/powerpoint/2010/main" val="4109150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1134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5" name="Rectangle 6"/>
          <p:cNvSpPr>
            <a:spLocks noChangeArrowheads="1"/>
          </p:cNvSpPr>
          <p:nvPr/>
        </p:nvSpPr>
        <p:spPr bwMode="auto">
          <a:xfrm>
            <a:off x="3124200" y="6400800"/>
            <a:ext cx="28956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bg1"/>
                </a:solidFill>
                <a:latin typeface="Arial Black" pitchFamily="34" charset="0"/>
                <a:ea typeface="MS PGothic" pitchFamily="34" charset="-128"/>
              </a:defRPr>
            </a:lvl1pPr>
            <a:lvl2pPr marL="742950" indent="-285750">
              <a:defRPr sz="1100">
                <a:solidFill>
                  <a:schemeClr val="bg1"/>
                </a:solidFill>
                <a:latin typeface="Arial Black" pitchFamily="34" charset="0"/>
                <a:ea typeface="MS PGothic" pitchFamily="34" charset="-128"/>
              </a:defRPr>
            </a:lvl2pPr>
            <a:lvl3pPr marL="1143000" indent="-228600">
              <a:defRPr sz="1100">
                <a:solidFill>
                  <a:schemeClr val="bg1"/>
                </a:solidFill>
                <a:latin typeface="Arial Black" pitchFamily="34" charset="0"/>
                <a:ea typeface="MS PGothic" pitchFamily="34" charset="-128"/>
              </a:defRPr>
            </a:lvl3pPr>
            <a:lvl4pPr marL="1600200" indent="-228600">
              <a:defRPr sz="1100">
                <a:solidFill>
                  <a:schemeClr val="bg1"/>
                </a:solidFill>
                <a:latin typeface="Arial Black" pitchFamily="34" charset="0"/>
                <a:ea typeface="MS PGothic" pitchFamily="34" charset="-128"/>
              </a:defRPr>
            </a:lvl4pPr>
            <a:lvl5pPr marL="2057400" indent="-228600">
              <a:defRPr sz="1100">
                <a:solidFill>
                  <a:schemeClr val="bg1"/>
                </a:solidFill>
                <a:latin typeface="Arial Black" pitchFamily="34" charset="0"/>
                <a:ea typeface="MS PGothic" pitchFamily="34" charset="-128"/>
              </a:defRPr>
            </a:lvl5pPr>
            <a:lvl6pPr marL="25146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6pPr>
            <a:lvl7pPr marL="29718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7pPr>
            <a:lvl8pPr marL="34290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8pPr>
            <a:lvl9pPr marL="38862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9pPr>
          </a:lstStyle>
          <a:p>
            <a:pPr algn="ctr" fontAlgn="auto">
              <a:spcBef>
                <a:spcPts val="0"/>
              </a:spcBef>
              <a:spcAft>
                <a:spcPts val="0"/>
              </a:spcAft>
              <a:defRPr/>
            </a:pPr>
            <a:endParaRPr lang="en-US" altLang="en-US" sz="1200" b="1">
              <a:solidFill>
                <a:srgbClr val="8CBB2F"/>
              </a:solidFill>
              <a:latin typeface="Arial" pitchFamily="34" charset="0"/>
              <a:cs typeface="+mn-cs"/>
            </a:endParaRPr>
          </a:p>
        </p:txBody>
      </p:sp>
      <p:sp>
        <p:nvSpPr>
          <p:cNvPr id="6" name="Rectangle 25"/>
          <p:cNvSpPr>
            <a:spLocks noChangeArrowheads="1"/>
          </p:cNvSpPr>
          <p:nvPr/>
        </p:nvSpPr>
        <p:spPr bwMode="auto">
          <a:xfrm>
            <a:off x="0" y="0"/>
            <a:ext cx="9144000" cy="1600200"/>
          </a:xfrm>
          <a:prstGeom prst="rect">
            <a:avLst/>
          </a:prstGeom>
          <a:gradFill rotWithShape="1">
            <a:gsLst>
              <a:gs pos="0">
                <a:srgbClr val="80A52D"/>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100">
                <a:solidFill>
                  <a:schemeClr val="bg1"/>
                </a:solidFill>
                <a:latin typeface="Arial Black" pitchFamily="34" charset="0"/>
                <a:ea typeface="MS PGothic" pitchFamily="34" charset="-128"/>
              </a:defRPr>
            </a:lvl1pPr>
            <a:lvl2pPr marL="742950" indent="-285750">
              <a:defRPr sz="1100">
                <a:solidFill>
                  <a:schemeClr val="bg1"/>
                </a:solidFill>
                <a:latin typeface="Arial Black" pitchFamily="34" charset="0"/>
                <a:ea typeface="MS PGothic" pitchFamily="34" charset="-128"/>
              </a:defRPr>
            </a:lvl2pPr>
            <a:lvl3pPr marL="1143000" indent="-228600">
              <a:defRPr sz="1100">
                <a:solidFill>
                  <a:schemeClr val="bg1"/>
                </a:solidFill>
                <a:latin typeface="Arial Black" pitchFamily="34" charset="0"/>
                <a:ea typeface="MS PGothic" pitchFamily="34" charset="-128"/>
              </a:defRPr>
            </a:lvl3pPr>
            <a:lvl4pPr marL="1600200" indent="-228600">
              <a:defRPr sz="1100">
                <a:solidFill>
                  <a:schemeClr val="bg1"/>
                </a:solidFill>
                <a:latin typeface="Arial Black" pitchFamily="34" charset="0"/>
                <a:ea typeface="MS PGothic" pitchFamily="34" charset="-128"/>
              </a:defRPr>
            </a:lvl4pPr>
            <a:lvl5pPr marL="2057400" indent="-228600">
              <a:defRPr sz="1100">
                <a:solidFill>
                  <a:schemeClr val="bg1"/>
                </a:solidFill>
                <a:latin typeface="Arial Black" pitchFamily="34" charset="0"/>
                <a:ea typeface="MS PGothic" pitchFamily="34" charset="-128"/>
              </a:defRPr>
            </a:lvl5pPr>
            <a:lvl6pPr marL="25146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6pPr>
            <a:lvl7pPr marL="29718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7pPr>
            <a:lvl8pPr marL="34290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8pPr>
            <a:lvl9pPr marL="38862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9pPr>
          </a:lstStyle>
          <a:p>
            <a:pPr algn="ctr" eaLnBrk="0" fontAlgn="auto" hangingPunct="0">
              <a:spcBef>
                <a:spcPts val="0"/>
              </a:spcBef>
              <a:spcAft>
                <a:spcPts val="0"/>
              </a:spcAft>
              <a:defRPr/>
            </a:pPr>
            <a:endParaRPr lang="en-US" altLang="en-US">
              <a:solidFill>
                <a:srgbClr val="FFFFFF"/>
              </a:solidFill>
              <a:cs typeface="+mn-cs"/>
            </a:endParaRPr>
          </a:p>
        </p:txBody>
      </p:sp>
      <p:sp>
        <p:nvSpPr>
          <p:cNvPr id="8" name="Rectangle 29"/>
          <p:cNvSpPr>
            <a:spLocks noChangeArrowheads="1"/>
          </p:cNvSpPr>
          <p:nvPr userDrawn="1"/>
        </p:nvSpPr>
        <p:spPr bwMode="auto">
          <a:xfrm>
            <a:off x="0" y="6324600"/>
            <a:ext cx="9144000" cy="76200"/>
          </a:xfrm>
          <a:prstGeom prst="rect">
            <a:avLst/>
          </a:prstGeom>
          <a:solidFill>
            <a:srgbClr val="DDDDDD">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100">
                <a:solidFill>
                  <a:schemeClr val="bg1"/>
                </a:solidFill>
                <a:latin typeface="Arial Black" pitchFamily="34" charset="0"/>
                <a:ea typeface="MS PGothic" pitchFamily="34" charset="-128"/>
              </a:defRPr>
            </a:lvl1pPr>
            <a:lvl2pPr marL="742950" indent="-285750">
              <a:defRPr sz="1100">
                <a:solidFill>
                  <a:schemeClr val="bg1"/>
                </a:solidFill>
                <a:latin typeface="Arial Black" pitchFamily="34" charset="0"/>
                <a:ea typeface="MS PGothic" pitchFamily="34" charset="-128"/>
              </a:defRPr>
            </a:lvl2pPr>
            <a:lvl3pPr marL="1143000" indent="-228600">
              <a:defRPr sz="1100">
                <a:solidFill>
                  <a:schemeClr val="bg1"/>
                </a:solidFill>
                <a:latin typeface="Arial Black" pitchFamily="34" charset="0"/>
                <a:ea typeface="MS PGothic" pitchFamily="34" charset="-128"/>
              </a:defRPr>
            </a:lvl3pPr>
            <a:lvl4pPr marL="1600200" indent="-228600">
              <a:defRPr sz="1100">
                <a:solidFill>
                  <a:schemeClr val="bg1"/>
                </a:solidFill>
                <a:latin typeface="Arial Black" pitchFamily="34" charset="0"/>
                <a:ea typeface="MS PGothic" pitchFamily="34" charset="-128"/>
              </a:defRPr>
            </a:lvl4pPr>
            <a:lvl5pPr marL="2057400" indent="-228600">
              <a:defRPr sz="1100">
                <a:solidFill>
                  <a:schemeClr val="bg1"/>
                </a:solidFill>
                <a:latin typeface="Arial Black" pitchFamily="34" charset="0"/>
                <a:ea typeface="MS PGothic" pitchFamily="34" charset="-128"/>
              </a:defRPr>
            </a:lvl5pPr>
            <a:lvl6pPr marL="25146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6pPr>
            <a:lvl7pPr marL="29718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7pPr>
            <a:lvl8pPr marL="34290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8pPr>
            <a:lvl9pPr marL="38862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9pPr>
          </a:lstStyle>
          <a:p>
            <a:pPr eaLnBrk="0" fontAlgn="auto" hangingPunct="0">
              <a:spcBef>
                <a:spcPts val="0"/>
              </a:spcBef>
              <a:spcAft>
                <a:spcPts val="0"/>
              </a:spcAft>
              <a:defRPr/>
            </a:pPr>
            <a:endParaRPr lang="en-US" altLang="en-US" sz="1000" b="1">
              <a:solidFill>
                <a:srgbClr val="000000"/>
              </a:solidFill>
              <a:latin typeface="Arial" pitchFamily="34" charset="0"/>
            </a:endParaRPr>
          </a:p>
        </p:txBody>
      </p:sp>
      <p:sp>
        <p:nvSpPr>
          <p:cNvPr id="91140" name="Rectangle 4"/>
          <p:cNvSpPr>
            <a:spLocks noGrp="1" noChangeArrowheads="1"/>
          </p:cNvSpPr>
          <p:nvPr>
            <p:ph type="subTitle" idx="1"/>
          </p:nvPr>
        </p:nvSpPr>
        <p:spPr>
          <a:xfrm>
            <a:off x="1371600" y="2819400"/>
            <a:ext cx="6400800" cy="1371600"/>
          </a:xfrm>
        </p:spPr>
        <p:txBody>
          <a:bodyPr/>
          <a:lstStyle>
            <a:lvl1pPr marL="0" indent="0" algn="ctr">
              <a:buFont typeface="Arial Black" charset="0"/>
              <a:buNone/>
              <a:defRPr sz="2400">
                <a:solidFill>
                  <a:srgbClr val="80A52D"/>
                </a:solidFill>
                <a:effectLst>
                  <a:outerShdw blurRad="38100" dist="38100" dir="2700000" algn="tl">
                    <a:srgbClr val="DDDDDD"/>
                  </a:outerShdw>
                </a:effectLst>
              </a:defRPr>
            </a:lvl1pPr>
          </a:lstStyle>
          <a:p>
            <a:r>
              <a:rPr lang="en-US" smtClean="0"/>
              <a:t>Click to edit Master subtitle style</a:t>
            </a:r>
            <a:endParaRPr lang="en-US" dirty="0"/>
          </a:p>
        </p:txBody>
      </p:sp>
      <p:sp>
        <p:nvSpPr>
          <p:cNvPr id="91139" name="Rectangle 3"/>
          <p:cNvSpPr>
            <a:spLocks noGrp="1" noChangeArrowheads="1"/>
          </p:cNvSpPr>
          <p:nvPr>
            <p:ph type="ctrTitle"/>
          </p:nvPr>
        </p:nvSpPr>
        <p:spPr>
          <a:xfrm>
            <a:off x="685800" y="1371600"/>
            <a:ext cx="7772400" cy="1447800"/>
          </a:xfrm>
        </p:spPr>
        <p:txBody>
          <a:bodyPr/>
          <a:lstStyle>
            <a:lvl1pPr algn="ctr">
              <a:defRPr sz="3600">
                <a:solidFill>
                  <a:srgbClr val="333366"/>
                </a:solidFill>
              </a:defRPr>
            </a:lvl1pPr>
          </a:lstStyle>
          <a:p>
            <a:r>
              <a:rPr lang="en-US" smtClean="0"/>
              <a:t>Click to edit Master title style</a:t>
            </a:r>
            <a:endParaRPr lang="en-US" dirty="0"/>
          </a:p>
        </p:txBody>
      </p:sp>
      <p:sp>
        <p:nvSpPr>
          <p:cNvPr id="3" name="Text Placeholder 2"/>
          <p:cNvSpPr>
            <a:spLocks noGrp="1"/>
          </p:cNvSpPr>
          <p:nvPr>
            <p:ph type="body" sz="quarter" idx="10"/>
          </p:nvPr>
        </p:nvSpPr>
        <p:spPr>
          <a:xfrm>
            <a:off x="1371600" y="4191000"/>
            <a:ext cx="6400800" cy="762000"/>
          </a:xfrm>
        </p:spPr>
        <p:txBody>
          <a:bodyPr/>
          <a:lstStyle>
            <a:lvl1pPr marL="0" indent="0" algn="ctr">
              <a:buNone/>
              <a:defRPr sz="1600">
                <a:solidFill>
                  <a:schemeClr val="bg2">
                    <a:lumMod val="50000"/>
                  </a:schemeClr>
                </a:solidFill>
              </a:defRPr>
            </a:lvl1pPr>
            <a:lvl2pPr marL="457200" indent="0" algn="ctr">
              <a:buNone/>
              <a:defRPr sz="1600"/>
            </a:lvl2pPr>
            <a:lvl3pPr marL="914400" indent="0" algn="ctr">
              <a:buNone/>
              <a:defRPr sz="1600"/>
            </a:lvl3pPr>
          </a:lstStyle>
          <a:p>
            <a:pPr lvl="0"/>
            <a:r>
              <a:rPr lang="en-US" smtClean="0"/>
              <a:t>Click to edit Master text styles</a:t>
            </a:r>
          </a:p>
        </p:txBody>
      </p:sp>
      <p:pic>
        <p:nvPicPr>
          <p:cNvPr id="15"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152400"/>
            <a:ext cx="12954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J:\NIWAP\Templates\NIWAP Stationery Design\NIWAPlogos\NIWAP(red).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10000" y="292100"/>
            <a:ext cx="13716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mfitz\Downloads\NIJC logo 2013 for headers.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162800" y="228600"/>
            <a:ext cx="1591101" cy="68579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fontAlgn="base">
              <a:spcBef>
                <a:spcPct val="0"/>
              </a:spcBef>
              <a:spcAft>
                <a:spcPct val="0"/>
              </a:spcAft>
              <a:defRPr/>
            </a:pPr>
            <a:endParaRPr lang="en-US" smtClean="0">
              <a:solidFill>
                <a:srgbClr val="808080"/>
              </a:solidFill>
              <a:ea typeface="MS PGothic" pitchFamily="34" charset="-128"/>
            </a:endParaRPr>
          </a:p>
          <a:p>
            <a:pPr fontAlgn="base">
              <a:spcBef>
                <a:spcPct val="0"/>
              </a:spcBef>
              <a:spcAft>
                <a:spcPct val="0"/>
              </a:spcAft>
              <a:defRPr/>
            </a:pPr>
            <a:endParaRPr lang="en-US" smtClean="0">
              <a:solidFill>
                <a:srgbClr val="808080"/>
              </a:solidFill>
              <a:ea typeface="MS PGothic" pitchFamily="34" charset="-128"/>
            </a:endParaRPr>
          </a:p>
          <a:p>
            <a:pPr fontAlgn="base">
              <a:spcBef>
                <a:spcPct val="0"/>
              </a:spcBef>
              <a:spcAft>
                <a:spcPct val="0"/>
              </a:spcAft>
              <a:defRPr/>
            </a:pPr>
            <a:fld id="{C6B7939D-DC9B-4955-9E9D-7EE9FA6D106B}" type="slidenum">
              <a:rPr lang="en-US" smtClean="0">
                <a:solidFill>
                  <a:srgbClr val="808080"/>
                </a:solidFill>
                <a:ea typeface="MS PGothic" pitchFamily="34" charset="-128"/>
              </a:rPr>
              <a:pPr fontAlgn="base">
                <a:spcBef>
                  <a:spcPct val="0"/>
                </a:spcBef>
                <a:spcAft>
                  <a:spcPct val="0"/>
                </a:spcAft>
                <a:defRPr/>
              </a:pPr>
              <a:t>‹#›</a:t>
            </a:fld>
            <a:endParaRPr lang="en-US">
              <a:solidFill>
                <a:srgbClr val="808080"/>
              </a:solidFill>
              <a:ea typeface="MS PGothic" pitchFamily="34" charset="-128"/>
            </a:endParaRPr>
          </a:p>
        </p:txBody>
      </p:sp>
      <p:sp>
        <p:nvSpPr>
          <p:cNvPr id="19" name="TextBox 1"/>
          <p:cNvSpPr txBox="1">
            <a:spLocks noChangeArrowheads="1"/>
          </p:cNvSpPr>
          <p:nvPr userDrawn="1"/>
        </p:nvSpPr>
        <p:spPr bwMode="auto">
          <a:xfrm>
            <a:off x="4191000" y="6403975"/>
            <a:ext cx="4038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100">
                <a:solidFill>
                  <a:schemeClr val="bg1"/>
                </a:solidFill>
                <a:latin typeface="Arial Black" pitchFamily="34" charset="0"/>
                <a:ea typeface="MS PGothic" pitchFamily="34" charset="-128"/>
              </a:defRPr>
            </a:lvl1pPr>
            <a:lvl2pPr marL="742950" indent="-285750">
              <a:defRPr sz="1100">
                <a:solidFill>
                  <a:schemeClr val="bg1"/>
                </a:solidFill>
                <a:latin typeface="Arial Black" pitchFamily="34" charset="0"/>
                <a:ea typeface="MS PGothic" pitchFamily="34" charset="-128"/>
              </a:defRPr>
            </a:lvl2pPr>
            <a:lvl3pPr marL="1143000" indent="-228600">
              <a:defRPr sz="1100">
                <a:solidFill>
                  <a:schemeClr val="bg1"/>
                </a:solidFill>
                <a:latin typeface="Arial Black" pitchFamily="34" charset="0"/>
                <a:ea typeface="MS PGothic" pitchFamily="34" charset="-128"/>
              </a:defRPr>
            </a:lvl3pPr>
            <a:lvl4pPr marL="1600200" indent="-228600">
              <a:defRPr sz="1100">
                <a:solidFill>
                  <a:schemeClr val="bg1"/>
                </a:solidFill>
                <a:latin typeface="Arial Black" pitchFamily="34" charset="0"/>
                <a:ea typeface="MS PGothic" pitchFamily="34" charset="-128"/>
              </a:defRPr>
            </a:lvl4pPr>
            <a:lvl5pPr marL="2057400" indent="-228600">
              <a:defRPr sz="1100">
                <a:solidFill>
                  <a:schemeClr val="bg1"/>
                </a:solidFill>
                <a:latin typeface="Arial Black" pitchFamily="34" charset="0"/>
                <a:ea typeface="MS PGothic" pitchFamily="34" charset="-128"/>
              </a:defRPr>
            </a:lvl5pPr>
            <a:lvl6pPr marL="25146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6pPr>
            <a:lvl7pPr marL="29718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7pPr>
            <a:lvl8pPr marL="34290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8pPr>
            <a:lvl9pPr marL="38862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9pPr>
          </a:lstStyle>
          <a:p>
            <a:pPr algn="ctr" eaLnBrk="0" hangingPunct="0">
              <a:defRPr/>
            </a:pPr>
            <a:r>
              <a:rPr lang="en-US" sz="1000" dirty="0" smtClean="0">
                <a:solidFill>
                  <a:srgbClr val="9F4533"/>
                </a:solidFill>
                <a:latin typeface="Cambria" pitchFamily="18" charset="0"/>
                <a:cs typeface="+mn-cs"/>
              </a:rPr>
              <a:t>©</a:t>
            </a:r>
            <a:r>
              <a:rPr lang="en-US" sz="1000" b="1" dirty="0" smtClean="0">
                <a:solidFill>
                  <a:srgbClr val="9F4533"/>
                </a:solidFill>
                <a:latin typeface="Cambria" pitchFamily="18" charset="0"/>
                <a:cs typeface="+mn-cs"/>
              </a:rPr>
              <a:t> 2015 NIWAP American University Washington College of Law</a:t>
            </a:r>
            <a:endParaRPr lang="en-US" sz="1000" dirty="0" smtClean="0">
              <a:solidFill>
                <a:srgbClr val="9F4533"/>
              </a:solidFill>
              <a:latin typeface="Cambria" pitchFamily="18" charset="0"/>
              <a:cs typeface="+mn-cs"/>
            </a:endParaRPr>
          </a:p>
        </p:txBody>
      </p:sp>
    </p:spTree>
    <p:extLst>
      <p:ext uri="{BB962C8B-B14F-4D97-AF65-F5344CB8AC3E}">
        <p14:creationId xmlns:p14="http://schemas.microsoft.com/office/powerpoint/2010/main" val="803081796"/>
      </p:ext>
    </p:extLst>
  </p:cSld>
  <p:clrMapOvr>
    <a:masterClrMapping/>
  </p:clrMapOvr>
  <p:transition spd="med">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6"/>
          <p:cNvSpPr>
            <a:spLocks noChangeArrowheads="1"/>
          </p:cNvSpPr>
          <p:nvPr/>
        </p:nvSpPr>
        <p:spPr bwMode="auto">
          <a:xfrm>
            <a:off x="3124200" y="6400800"/>
            <a:ext cx="28956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bg1"/>
                </a:solidFill>
                <a:latin typeface="Arial Black" pitchFamily="34" charset="0"/>
                <a:ea typeface="MS PGothic" pitchFamily="34" charset="-128"/>
              </a:defRPr>
            </a:lvl1pPr>
            <a:lvl2pPr marL="742950" indent="-285750">
              <a:defRPr sz="1100">
                <a:solidFill>
                  <a:schemeClr val="bg1"/>
                </a:solidFill>
                <a:latin typeface="Arial Black" pitchFamily="34" charset="0"/>
                <a:ea typeface="MS PGothic" pitchFamily="34" charset="-128"/>
              </a:defRPr>
            </a:lvl2pPr>
            <a:lvl3pPr marL="1143000" indent="-228600">
              <a:defRPr sz="1100">
                <a:solidFill>
                  <a:schemeClr val="bg1"/>
                </a:solidFill>
                <a:latin typeface="Arial Black" pitchFamily="34" charset="0"/>
                <a:ea typeface="MS PGothic" pitchFamily="34" charset="-128"/>
              </a:defRPr>
            </a:lvl3pPr>
            <a:lvl4pPr marL="1600200" indent="-228600">
              <a:defRPr sz="1100">
                <a:solidFill>
                  <a:schemeClr val="bg1"/>
                </a:solidFill>
                <a:latin typeface="Arial Black" pitchFamily="34" charset="0"/>
                <a:ea typeface="MS PGothic" pitchFamily="34" charset="-128"/>
              </a:defRPr>
            </a:lvl4pPr>
            <a:lvl5pPr marL="2057400" indent="-228600">
              <a:defRPr sz="1100">
                <a:solidFill>
                  <a:schemeClr val="bg1"/>
                </a:solidFill>
                <a:latin typeface="Arial Black" pitchFamily="34" charset="0"/>
                <a:ea typeface="MS PGothic" pitchFamily="34" charset="-128"/>
              </a:defRPr>
            </a:lvl5pPr>
            <a:lvl6pPr marL="25146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6pPr>
            <a:lvl7pPr marL="29718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7pPr>
            <a:lvl8pPr marL="34290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8pPr>
            <a:lvl9pPr marL="38862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9pPr>
          </a:lstStyle>
          <a:p>
            <a:pPr algn="ctr">
              <a:defRPr/>
            </a:pPr>
            <a:endParaRPr lang="en-US" altLang="en-US" sz="1200" b="1">
              <a:solidFill>
                <a:srgbClr val="8CBB2F"/>
              </a:solidFill>
              <a:latin typeface="Arial" pitchFamily="34" charset="0"/>
              <a:cs typeface="+mn-cs"/>
            </a:endParaRPr>
          </a:p>
        </p:txBody>
      </p:sp>
      <p:sp>
        <p:nvSpPr>
          <p:cNvPr id="6" name="Rectangle 25"/>
          <p:cNvSpPr>
            <a:spLocks noChangeArrowheads="1"/>
          </p:cNvSpPr>
          <p:nvPr/>
        </p:nvSpPr>
        <p:spPr bwMode="auto">
          <a:xfrm>
            <a:off x="0" y="0"/>
            <a:ext cx="9144000" cy="1600200"/>
          </a:xfrm>
          <a:prstGeom prst="rect">
            <a:avLst/>
          </a:prstGeom>
          <a:gradFill rotWithShape="1">
            <a:gsLst>
              <a:gs pos="0">
                <a:srgbClr val="80A52D"/>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100">
                <a:solidFill>
                  <a:schemeClr val="bg1"/>
                </a:solidFill>
                <a:latin typeface="Arial Black" pitchFamily="34" charset="0"/>
                <a:ea typeface="MS PGothic" pitchFamily="34" charset="-128"/>
              </a:defRPr>
            </a:lvl1pPr>
            <a:lvl2pPr marL="742950" indent="-285750">
              <a:defRPr sz="1100">
                <a:solidFill>
                  <a:schemeClr val="bg1"/>
                </a:solidFill>
                <a:latin typeface="Arial Black" pitchFamily="34" charset="0"/>
                <a:ea typeface="MS PGothic" pitchFamily="34" charset="-128"/>
              </a:defRPr>
            </a:lvl2pPr>
            <a:lvl3pPr marL="1143000" indent="-228600">
              <a:defRPr sz="1100">
                <a:solidFill>
                  <a:schemeClr val="bg1"/>
                </a:solidFill>
                <a:latin typeface="Arial Black" pitchFamily="34" charset="0"/>
                <a:ea typeface="MS PGothic" pitchFamily="34" charset="-128"/>
              </a:defRPr>
            </a:lvl3pPr>
            <a:lvl4pPr marL="1600200" indent="-228600">
              <a:defRPr sz="1100">
                <a:solidFill>
                  <a:schemeClr val="bg1"/>
                </a:solidFill>
                <a:latin typeface="Arial Black" pitchFamily="34" charset="0"/>
                <a:ea typeface="MS PGothic" pitchFamily="34" charset="-128"/>
              </a:defRPr>
            </a:lvl4pPr>
            <a:lvl5pPr marL="2057400" indent="-228600">
              <a:defRPr sz="1100">
                <a:solidFill>
                  <a:schemeClr val="bg1"/>
                </a:solidFill>
                <a:latin typeface="Arial Black" pitchFamily="34" charset="0"/>
                <a:ea typeface="MS PGothic" pitchFamily="34" charset="-128"/>
              </a:defRPr>
            </a:lvl5pPr>
            <a:lvl6pPr marL="25146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6pPr>
            <a:lvl7pPr marL="29718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7pPr>
            <a:lvl8pPr marL="34290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8pPr>
            <a:lvl9pPr marL="38862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9pPr>
          </a:lstStyle>
          <a:p>
            <a:pPr algn="ctr" eaLnBrk="0" hangingPunct="0">
              <a:defRPr/>
            </a:pPr>
            <a:endParaRPr lang="en-US" altLang="en-US">
              <a:solidFill>
                <a:srgbClr val="FFFFFF"/>
              </a:solidFill>
              <a:cs typeface="+mn-cs"/>
            </a:endParaRPr>
          </a:p>
        </p:txBody>
      </p:sp>
      <p:sp>
        <p:nvSpPr>
          <p:cNvPr id="8" name="Rectangle 29"/>
          <p:cNvSpPr>
            <a:spLocks noChangeArrowheads="1"/>
          </p:cNvSpPr>
          <p:nvPr userDrawn="1"/>
        </p:nvSpPr>
        <p:spPr bwMode="auto">
          <a:xfrm>
            <a:off x="0" y="6324600"/>
            <a:ext cx="9144000" cy="76200"/>
          </a:xfrm>
          <a:prstGeom prst="rect">
            <a:avLst/>
          </a:prstGeom>
          <a:solidFill>
            <a:srgbClr val="DDDDDD">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100">
                <a:solidFill>
                  <a:schemeClr val="bg1"/>
                </a:solidFill>
                <a:latin typeface="Arial Black" pitchFamily="34" charset="0"/>
                <a:ea typeface="MS PGothic" pitchFamily="34" charset="-128"/>
              </a:defRPr>
            </a:lvl1pPr>
            <a:lvl2pPr marL="742950" indent="-285750">
              <a:defRPr sz="1100">
                <a:solidFill>
                  <a:schemeClr val="bg1"/>
                </a:solidFill>
                <a:latin typeface="Arial Black" pitchFamily="34" charset="0"/>
                <a:ea typeface="MS PGothic" pitchFamily="34" charset="-128"/>
              </a:defRPr>
            </a:lvl2pPr>
            <a:lvl3pPr marL="1143000" indent="-228600">
              <a:defRPr sz="1100">
                <a:solidFill>
                  <a:schemeClr val="bg1"/>
                </a:solidFill>
                <a:latin typeface="Arial Black" pitchFamily="34" charset="0"/>
                <a:ea typeface="MS PGothic" pitchFamily="34" charset="-128"/>
              </a:defRPr>
            </a:lvl3pPr>
            <a:lvl4pPr marL="1600200" indent="-228600">
              <a:defRPr sz="1100">
                <a:solidFill>
                  <a:schemeClr val="bg1"/>
                </a:solidFill>
                <a:latin typeface="Arial Black" pitchFamily="34" charset="0"/>
                <a:ea typeface="MS PGothic" pitchFamily="34" charset="-128"/>
              </a:defRPr>
            </a:lvl4pPr>
            <a:lvl5pPr marL="2057400" indent="-228600">
              <a:defRPr sz="1100">
                <a:solidFill>
                  <a:schemeClr val="bg1"/>
                </a:solidFill>
                <a:latin typeface="Arial Black" pitchFamily="34" charset="0"/>
                <a:ea typeface="MS PGothic" pitchFamily="34" charset="-128"/>
              </a:defRPr>
            </a:lvl5pPr>
            <a:lvl6pPr marL="25146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6pPr>
            <a:lvl7pPr marL="29718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7pPr>
            <a:lvl8pPr marL="34290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8pPr>
            <a:lvl9pPr marL="38862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9pPr>
          </a:lstStyle>
          <a:p>
            <a:pPr eaLnBrk="0" hangingPunct="0">
              <a:defRPr/>
            </a:pPr>
            <a:endParaRPr lang="en-US" altLang="en-US" sz="1000" b="1">
              <a:solidFill>
                <a:srgbClr val="000000"/>
              </a:solidFill>
              <a:latin typeface="Arial" pitchFamily="34" charset="0"/>
            </a:endParaRPr>
          </a:p>
        </p:txBody>
      </p:sp>
      <p:sp>
        <p:nvSpPr>
          <p:cNvPr id="91140" name="Rectangle 4"/>
          <p:cNvSpPr>
            <a:spLocks noGrp="1" noChangeArrowheads="1"/>
          </p:cNvSpPr>
          <p:nvPr>
            <p:ph type="subTitle" idx="1"/>
          </p:nvPr>
        </p:nvSpPr>
        <p:spPr>
          <a:xfrm>
            <a:off x="1371600" y="2819400"/>
            <a:ext cx="6400800" cy="1371600"/>
          </a:xfrm>
        </p:spPr>
        <p:txBody>
          <a:bodyPr/>
          <a:lstStyle>
            <a:lvl1pPr marL="0" indent="0" algn="ctr">
              <a:buFont typeface="Arial Black" charset="0"/>
              <a:buNone/>
              <a:defRPr sz="2400">
                <a:solidFill>
                  <a:srgbClr val="80A52D"/>
                </a:solidFill>
                <a:effectLst>
                  <a:outerShdw blurRad="38100" dist="38100" dir="2700000" algn="tl">
                    <a:srgbClr val="DDDDDD"/>
                  </a:outerShdw>
                </a:effectLst>
              </a:defRPr>
            </a:lvl1pPr>
          </a:lstStyle>
          <a:p>
            <a:r>
              <a:rPr lang="en-US" smtClean="0"/>
              <a:t>Click to edit Master subtitle style</a:t>
            </a:r>
            <a:endParaRPr lang="en-US" dirty="0"/>
          </a:p>
        </p:txBody>
      </p:sp>
      <p:sp>
        <p:nvSpPr>
          <p:cNvPr id="91139" name="Rectangle 3"/>
          <p:cNvSpPr>
            <a:spLocks noGrp="1" noChangeArrowheads="1"/>
          </p:cNvSpPr>
          <p:nvPr>
            <p:ph type="ctrTitle"/>
          </p:nvPr>
        </p:nvSpPr>
        <p:spPr>
          <a:xfrm>
            <a:off x="685800" y="1371600"/>
            <a:ext cx="7772400" cy="1447800"/>
          </a:xfrm>
        </p:spPr>
        <p:txBody>
          <a:bodyPr/>
          <a:lstStyle>
            <a:lvl1pPr algn="ctr">
              <a:defRPr sz="3600">
                <a:solidFill>
                  <a:srgbClr val="333366"/>
                </a:solidFill>
              </a:defRPr>
            </a:lvl1pPr>
          </a:lstStyle>
          <a:p>
            <a:r>
              <a:rPr lang="en-US" dirty="0" smtClean="0"/>
              <a:t>Click to edit Master title style</a:t>
            </a:r>
            <a:endParaRPr lang="en-US" dirty="0"/>
          </a:p>
        </p:txBody>
      </p:sp>
      <p:sp>
        <p:nvSpPr>
          <p:cNvPr id="3" name="Text Placeholder 2"/>
          <p:cNvSpPr>
            <a:spLocks noGrp="1"/>
          </p:cNvSpPr>
          <p:nvPr>
            <p:ph type="body" sz="quarter" idx="10"/>
          </p:nvPr>
        </p:nvSpPr>
        <p:spPr>
          <a:xfrm>
            <a:off x="1371600" y="4191000"/>
            <a:ext cx="6400800" cy="762000"/>
          </a:xfrm>
        </p:spPr>
        <p:txBody>
          <a:bodyPr/>
          <a:lstStyle>
            <a:lvl1pPr marL="0" indent="0" algn="ctr">
              <a:buNone/>
              <a:defRPr sz="1600">
                <a:solidFill>
                  <a:schemeClr val="bg2">
                    <a:lumMod val="50000"/>
                  </a:schemeClr>
                </a:solidFill>
              </a:defRPr>
            </a:lvl1pPr>
            <a:lvl2pPr marL="457200" indent="0" algn="ctr">
              <a:buNone/>
              <a:defRPr sz="1600"/>
            </a:lvl2pPr>
            <a:lvl3pPr marL="914400" indent="0" algn="ctr">
              <a:buNone/>
              <a:defRPr sz="1600"/>
            </a:lvl3pPr>
          </a:lstStyle>
          <a:p>
            <a:pPr lvl="0"/>
            <a:r>
              <a:rPr lang="en-US" smtClean="0"/>
              <a:t>Click to edit Master text styles</a:t>
            </a:r>
          </a:p>
        </p:txBody>
      </p:sp>
      <p:pic>
        <p:nvPicPr>
          <p:cNvPr id="16"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152400"/>
            <a:ext cx="12954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J:\NIWAP\Templates\NIWAP Stationery Design\NIWAPlogos\NIWAP(red).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10000" y="292100"/>
            <a:ext cx="13716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C:\Users\mfitz\Downloads\NIJC logo 2013 for headers.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162800" y="228600"/>
            <a:ext cx="1591101" cy="68579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1"/>
          </p:nvPr>
        </p:nvSpPr>
        <p:spPr/>
        <p:txBody>
          <a:bodyPr/>
          <a:lstStyle/>
          <a:p>
            <a:pPr fontAlgn="base">
              <a:spcBef>
                <a:spcPct val="0"/>
              </a:spcBef>
              <a:spcAft>
                <a:spcPct val="0"/>
              </a:spcAft>
              <a:defRPr/>
            </a:pPr>
            <a:endParaRPr lang="en-US" smtClean="0">
              <a:solidFill>
                <a:srgbClr val="808080"/>
              </a:solidFill>
              <a:ea typeface="MS PGothic" pitchFamily="34" charset="-128"/>
            </a:endParaRPr>
          </a:p>
          <a:p>
            <a:pPr fontAlgn="base">
              <a:spcBef>
                <a:spcPct val="0"/>
              </a:spcBef>
              <a:spcAft>
                <a:spcPct val="0"/>
              </a:spcAft>
              <a:defRPr/>
            </a:pPr>
            <a:endParaRPr lang="en-US" smtClean="0">
              <a:solidFill>
                <a:srgbClr val="808080"/>
              </a:solidFill>
              <a:ea typeface="MS PGothic" pitchFamily="34" charset="-128"/>
            </a:endParaRPr>
          </a:p>
          <a:p>
            <a:pPr fontAlgn="base">
              <a:spcBef>
                <a:spcPct val="0"/>
              </a:spcBef>
              <a:spcAft>
                <a:spcPct val="0"/>
              </a:spcAft>
              <a:defRPr/>
            </a:pPr>
            <a:fld id="{C6B7939D-DC9B-4955-9E9D-7EE9FA6D106B}" type="slidenum">
              <a:rPr lang="en-US" smtClean="0">
                <a:solidFill>
                  <a:srgbClr val="808080"/>
                </a:solidFill>
                <a:ea typeface="MS PGothic" pitchFamily="34" charset="-128"/>
              </a:rPr>
              <a:pPr fontAlgn="base">
                <a:spcBef>
                  <a:spcPct val="0"/>
                </a:spcBef>
                <a:spcAft>
                  <a:spcPct val="0"/>
                </a:spcAft>
                <a:defRPr/>
              </a:pPr>
              <a:t>‹#›</a:t>
            </a:fld>
            <a:endParaRPr lang="en-US">
              <a:solidFill>
                <a:srgbClr val="808080"/>
              </a:solidFill>
              <a:ea typeface="MS PGothic" pitchFamily="34" charset="-128"/>
            </a:endParaRPr>
          </a:p>
        </p:txBody>
      </p:sp>
    </p:spTree>
    <p:extLst>
      <p:ext uri="{BB962C8B-B14F-4D97-AF65-F5344CB8AC3E}">
        <p14:creationId xmlns:p14="http://schemas.microsoft.com/office/powerpoint/2010/main" val="1116649258"/>
      </p:ext>
    </p:extLst>
  </p:cSld>
  <p:clrMapOvr>
    <a:masterClrMapping/>
  </p:clrMapOvr>
  <p:transition spd="med">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 head">
    <p:spTree>
      <p:nvGrpSpPr>
        <p:cNvPr id="1" name=""/>
        <p:cNvGrpSpPr/>
        <p:nvPr/>
      </p:nvGrpSpPr>
      <p:grpSpPr>
        <a:xfrm>
          <a:off x="0" y="0"/>
          <a:ext cx="0" cy="0"/>
          <a:chOff x="0" y="0"/>
          <a:chExt cx="0" cy="0"/>
        </a:xfrm>
      </p:grpSpPr>
      <p:sp>
        <p:nvSpPr>
          <p:cNvPr id="4" name="Rectangle 6"/>
          <p:cNvSpPr>
            <a:spLocks noChangeArrowheads="1"/>
          </p:cNvSpPr>
          <p:nvPr/>
        </p:nvSpPr>
        <p:spPr bwMode="auto">
          <a:xfrm>
            <a:off x="3124200" y="6400800"/>
            <a:ext cx="28956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bg1"/>
                </a:solidFill>
                <a:latin typeface="Arial Black" pitchFamily="34" charset="0"/>
                <a:ea typeface="MS PGothic" pitchFamily="34" charset="-128"/>
              </a:defRPr>
            </a:lvl1pPr>
            <a:lvl2pPr marL="742950" indent="-285750">
              <a:defRPr sz="1100">
                <a:solidFill>
                  <a:schemeClr val="bg1"/>
                </a:solidFill>
                <a:latin typeface="Arial Black" pitchFamily="34" charset="0"/>
                <a:ea typeface="MS PGothic" pitchFamily="34" charset="-128"/>
              </a:defRPr>
            </a:lvl2pPr>
            <a:lvl3pPr marL="1143000" indent="-228600">
              <a:defRPr sz="1100">
                <a:solidFill>
                  <a:schemeClr val="bg1"/>
                </a:solidFill>
                <a:latin typeface="Arial Black" pitchFamily="34" charset="0"/>
                <a:ea typeface="MS PGothic" pitchFamily="34" charset="-128"/>
              </a:defRPr>
            </a:lvl3pPr>
            <a:lvl4pPr marL="1600200" indent="-228600">
              <a:defRPr sz="1100">
                <a:solidFill>
                  <a:schemeClr val="bg1"/>
                </a:solidFill>
                <a:latin typeface="Arial Black" pitchFamily="34" charset="0"/>
                <a:ea typeface="MS PGothic" pitchFamily="34" charset="-128"/>
              </a:defRPr>
            </a:lvl4pPr>
            <a:lvl5pPr marL="2057400" indent="-228600">
              <a:defRPr sz="1100">
                <a:solidFill>
                  <a:schemeClr val="bg1"/>
                </a:solidFill>
                <a:latin typeface="Arial Black" pitchFamily="34" charset="0"/>
                <a:ea typeface="MS PGothic" pitchFamily="34" charset="-128"/>
              </a:defRPr>
            </a:lvl5pPr>
            <a:lvl6pPr marL="25146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6pPr>
            <a:lvl7pPr marL="29718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7pPr>
            <a:lvl8pPr marL="34290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8pPr>
            <a:lvl9pPr marL="38862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9pPr>
          </a:lstStyle>
          <a:p>
            <a:pPr algn="ctr">
              <a:defRPr/>
            </a:pPr>
            <a:endParaRPr lang="en-US" altLang="en-US" sz="1200" b="1">
              <a:solidFill>
                <a:srgbClr val="8CBB2F"/>
              </a:solidFill>
              <a:latin typeface="Arial" pitchFamily="34" charset="0"/>
              <a:cs typeface="+mn-cs"/>
            </a:endParaRPr>
          </a:p>
        </p:txBody>
      </p:sp>
      <p:sp>
        <p:nvSpPr>
          <p:cNvPr id="5" name="Rectangle 25"/>
          <p:cNvSpPr>
            <a:spLocks noChangeArrowheads="1"/>
          </p:cNvSpPr>
          <p:nvPr/>
        </p:nvSpPr>
        <p:spPr bwMode="auto">
          <a:xfrm>
            <a:off x="0" y="0"/>
            <a:ext cx="9144000" cy="1600200"/>
          </a:xfrm>
          <a:prstGeom prst="rect">
            <a:avLst/>
          </a:prstGeom>
          <a:gradFill rotWithShape="1">
            <a:gsLst>
              <a:gs pos="0">
                <a:srgbClr val="80A52D"/>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100">
                <a:solidFill>
                  <a:schemeClr val="bg1"/>
                </a:solidFill>
                <a:latin typeface="Arial Black" pitchFamily="34" charset="0"/>
                <a:ea typeface="MS PGothic" pitchFamily="34" charset="-128"/>
              </a:defRPr>
            </a:lvl1pPr>
            <a:lvl2pPr marL="742950" indent="-285750">
              <a:defRPr sz="1100">
                <a:solidFill>
                  <a:schemeClr val="bg1"/>
                </a:solidFill>
                <a:latin typeface="Arial Black" pitchFamily="34" charset="0"/>
                <a:ea typeface="MS PGothic" pitchFamily="34" charset="-128"/>
              </a:defRPr>
            </a:lvl2pPr>
            <a:lvl3pPr marL="1143000" indent="-228600">
              <a:defRPr sz="1100">
                <a:solidFill>
                  <a:schemeClr val="bg1"/>
                </a:solidFill>
                <a:latin typeface="Arial Black" pitchFamily="34" charset="0"/>
                <a:ea typeface="MS PGothic" pitchFamily="34" charset="-128"/>
              </a:defRPr>
            </a:lvl3pPr>
            <a:lvl4pPr marL="1600200" indent="-228600">
              <a:defRPr sz="1100">
                <a:solidFill>
                  <a:schemeClr val="bg1"/>
                </a:solidFill>
                <a:latin typeface="Arial Black" pitchFamily="34" charset="0"/>
                <a:ea typeface="MS PGothic" pitchFamily="34" charset="-128"/>
              </a:defRPr>
            </a:lvl4pPr>
            <a:lvl5pPr marL="2057400" indent="-228600">
              <a:defRPr sz="1100">
                <a:solidFill>
                  <a:schemeClr val="bg1"/>
                </a:solidFill>
                <a:latin typeface="Arial Black" pitchFamily="34" charset="0"/>
                <a:ea typeface="MS PGothic" pitchFamily="34" charset="-128"/>
              </a:defRPr>
            </a:lvl5pPr>
            <a:lvl6pPr marL="25146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6pPr>
            <a:lvl7pPr marL="29718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7pPr>
            <a:lvl8pPr marL="34290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8pPr>
            <a:lvl9pPr marL="38862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9pPr>
          </a:lstStyle>
          <a:p>
            <a:pPr algn="ctr" eaLnBrk="0" hangingPunct="0">
              <a:defRPr/>
            </a:pPr>
            <a:endParaRPr lang="en-US" altLang="en-US">
              <a:solidFill>
                <a:srgbClr val="FFFFFF"/>
              </a:solidFill>
              <a:cs typeface="+mn-cs"/>
            </a:endParaRPr>
          </a:p>
        </p:txBody>
      </p:sp>
      <p:sp>
        <p:nvSpPr>
          <p:cNvPr id="7" name="Rectangle 29"/>
          <p:cNvSpPr>
            <a:spLocks noChangeArrowheads="1"/>
          </p:cNvSpPr>
          <p:nvPr userDrawn="1"/>
        </p:nvSpPr>
        <p:spPr bwMode="auto">
          <a:xfrm>
            <a:off x="0" y="6324600"/>
            <a:ext cx="9144000" cy="76200"/>
          </a:xfrm>
          <a:prstGeom prst="rect">
            <a:avLst/>
          </a:prstGeom>
          <a:solidFill>
            <a:srgbClr val="DDDDDD">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100">
                <a:solidFill>
                  <a:schemeClr val="bg1"/>
                </a:solidFill>
                <a:latin typeface="Arial Black" pitchFamily="34" charset="0"/>
                <a:ea typeface="MS PGothic" pitchFamily="34" charset="-128"/>
              </a:defRPr>
            </a:lvl1pPr>
            <a:lvl2pPr marL="742950" indent="-285750">
              <a:defRPr sz="1100">
                <a:solidFill>
                  <a:schemeClr val="bg1"/>
                </a:solidFill>
                <a:latin typeface="Arial Black" pitchFamily="34" charset="0"/>
                <a:ea typeface="MS PGothic" pitchFamily="34" charset="-128"/>
              </a:defRPr>
            </a:lvl2pPr>
            <a:lvl3pPr marL="1143000" indent="-228600">
              <a:defRPr sz="1100">
                <a:solidFill>
                  <a:schemeClr val="bg1"/>
                </a:solidFill>
                <a:latin typeface="Arial Black" pitchFamily="34" charset="0"/>
                <a:ea typeface="MS PGothic" pitchFamily="34" charset="-128"/>
              </a:defRPr>
            </a:lvl3pPr>
            <a:lvl4pPr marL="1600200" indent="-228600">
              <a:defRPr sz="1100">
                <a:solidFill>
                  <a:schemeClr val="bg1"/>
                </a:solidFill>
                <a:latin typeface="Arial Black" pitchFamily="34" charset="0"/>
                <a:ea typeface="MS PGothic" pitchFamily="34" charset="-128"/>
              </a:defRPr>
            </a:lvl4pPr>
            <a:lvl5pPr marL="2057400" indent="-228600">
              <a:defRPr sz="1100">
                <a:solidFill>
                  <a:schemeClr val="bg1"/>
                </a:solidFill>
                <a:latin typeface="Arial Black" pitchFamily="34" charset="0"/>
                <a:ea typeface="MS PGothic" pitchFamily="34" charset="-128"/>
              </a:defRPr>
            </a:lvl5pPr>
            <a:lvl6pPr marL="25146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6pPr>
            <a:lvl7pPr marL="29718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7pPr>
            <a:lvl8pPr marL="34290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8pPr>
            <a:lvl9pPr marL="38862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9pPr>
          </a:lstStyle>
          <a:p>
            <a:pPr eaLnBrk="0" hangingPunct="0">
              <a:defRPr/>
            </a:pPr>
            <a:endParaRPr lang="en-US" altLang="en-US" sz="1000" b="1">
              <a:solidFill>
                <a:srgbClr val="000000"/>
              </a:solidFill>
              <a:latin typeface="Arial" pitchFamily="34" charset="0"/>
            </a:endParaRPr>
          </a:p>
        </p:txBody>
      </p:sp>
      <p:sp>
        <p:nvSpPr>
          <p:cNvPr id="91140" name="Rectangle 4"/>
          <p:cNvSpPr>
            <a:spLocks noGrp="1" noChangeArrowheads="1"/>
          </p:cNvSpPr>
          <p:nvPr>
            <p:ph type="subTitle" idx="1"/>
          </p:nvPr>
        </p:nvSpPr>
        <p:spPr>
          <a:xfrm>
            <a:off x="1371600" y="3048000"/>
            <a:ext cx="6400800" cy="914400"/>
          </a:xfrm>
        </p:spPr>
        <p:txBody>
          <a:bodyPr/>
          <a:lstStyle>
            <a:lvl1pPr marL="0" indent="0" algn="ctr">
              <a:buFont typeface="Arial Black" charset="0"/>
              <a:buNone/>
              <a:defRPr sz="2800">
                <a:solidFill>
                  <a:srgbClr val="002060"/>
                </a:solidFill>
                <a:effectLst>
                  <a:outerShdw blurRad="38100" dist="38100" dir="2700000" algn="tl">
                    <a:srgbClr val="DDDDDD"/>
                  </a:outerShdw>
                </a:effectLst>
              </a:defRPr>
            </a:lvl1pPr>
          </a:lstStyle>
          <a:p>
            <a:r>
              <a:rPr lang="en-US" dirty="0" smtClean="0"/>
              <a:t>Click to edit Master subtitle style</a:t>
            </a:r>
            <a:endParaRPr lang="en-US" dirty="0"/>
          </a:p>
        </p:txBody>
      </p:sp>
      <p:sp>
        <p:nvSpPr>
          <p:cNvPr id="3" name="Text Placeholder 2"/>
          <p:cNvSpPr>
            <a:spLocks noGrp="1"/>
          </p:cNvSpPr>
          <p:nvPr>
            <p:ph type="body" sz="quarter" idx="10"/>
          </p:nvPr>
        </p:nvSpPr>
        <p:spPr>
          <a:xfrm>
            <a:off x="1371600" y="2286000"/>
            <a:ext cx="6400800" cy="609600"/>
          </a:xfrm>
        </p:spPr>
        <p:txBody>
          <a:bodyPr/>
          <a:lstStyle>
            <a:lvl1pPr marL="0" indent="0" algn="ctr">
              <a:buNone/>
              <a:defRPr sz="2400" i="1">
                <a:solidFill>
                  <a:srgbClr val="333366"/>
                </a:solidFill>
              </a:defRPr>
            </a:lvl1pPr>
            <a:lvl2pPr marL="457200" indent="0" algn="ctr">
              <a:buNone/>
              <a:defRPr/>
            </a:lvl2pPr>
            <a:lvl3pPr marL="914400" indent="0" algn="ctr">
              <a:buNone/>
              <a:defRPr/>
            </a:lvl3pPr>
            <a:lvl4pPr marL="1371600" indent="0" algn="ctr">
              <a:buNone/>
              <a:defRPr/>
            </a:lvl4pPr>
          </a:lstStyle>
          <a:p>
            <a:pPr lvl="0"/>
            <a:r>
              <a:rPr lang="en-US" dirty="0" smtClean="0"/>
              <a:t>Click to edit Master text styles</a:t>
            </a:r>
          </a:p>
        </p:txBody>
      </p:sp>
      <p:pic>
        <p:nvPicPr>
          <p:cNvPr id="13"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152400"/>
            <a:ext cx="12954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J:\NIWAP\Templates\NIWAP Stationery Design\NIWAPlogos\NIWAP(red).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10000" y="292100"/>
            <a:ext cx="13716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C:\Users\mfitz\Downloads\NIJC logo 2013 for headers.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162800" y="228600"/>
            <a:ext cx="1591101" cy="68579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fontAlgn="base">
              <a:spcBef>
                <a:spcPct val="0"/>
              </a:spcBef>
              <a:spcAft>
                <a:spcPct val="0"/>
              </a:spcAft>
              <a:defRPr/>
            </a:pPr>
            <a:endParaRPr lang="en-US" smtClean="0">
              <a:solidFill>
                <a:srgbClr val="808080"/>
              </a:solidFill>
              <a:ea typeface="MS PGothic" pitchFamily="34" charset="-128"/>
            </a:endParaRPr>
          </a:p>
          <a:p>
            <a:pPr fontAlgn="base">
              <a:spcBef>
                <a:spcPct val="0"/>
              </a:spcBef>
              <a:spcAft>
                <a:spcPct val="0"/>
              </a:spcAft>
              <a:defRPr/>
            </a:pPr>
            <a:endParaRPr lang="en-US" smtClean="0">
              <a:solidFill>
                <a:srgbClr val="808080"/>
              </a:solidFill>
              <a:ea typeface="MS PGothic" pitchFamily="34" charset="-128"/>
            </a:endParaRPr>
          </a:p>
          <a:p>
            <a:pPr fontAlgn="base">
              <a:spcBef>
                <a:spcPct val="0"/>
              </a:spcBef>
              <a:spcAft>
                <a:spcPct val="0"/>
              </a:spcAft>
              <a:defRPr/>
            </a:pPr>
            <a:fld id="{C6B7939D-DC9B-4955-9E9D-7EE9FA6D106B}" type="slidenum">
              <a:rPr lang="en-US" smtClean="0">
                <a:solidFill>
                  <a:srgbClr val="808080"/>
                </a:solidFill>
                <a:ea typeface="MS PGothic" pitchFamily="34" charset="-128"/>
              </a:rPr>
              <a:pPr fontAlgn="base">
                <a:spcBef>
                  <a:spcPct val="0"/>
                </a:spcBef>
                <a:spcAft>
                  <a:spcPct val="0"/>
                </a:spcAft>
                <a:defRPr/>
              </a:pPr>
              <a:t>‹#›</a:t>
            </a:fld>
            <a:endParaRPr lang="en-US">
              <a:solidFill>
                <a:srgbClr val="808080"/>
              </a:solidFill>
              <a:ea typeface="MS PGothic" pitchFamily="34" charset="-128"/>
            </a:endParaRPr>
          </a:p>
        </p:txBody>
      </p:sp>
      <p:sp>
        <p:nvSpPr>
          <p:cNvPr id="17" name="TextBox 1"/>
          <p:cNvSpPr txBox="1">
            <a:spLocks noChangeArrowheads="1"/>
          </p:cNvSpPr>
          <p:nvPr userDrawn="1"/>
        </p:nvSpPr>
        <p:spPr bwMode="auto">
          <a:xfrm>
            <a:off x="4191000" y="6403975"/>
            <a:ext cx="4038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100">
                <a:solidFill>
                  <a:schemeClr val="bg1"/>
                </a:solidFill>
                <a:latin typeface="Arial Black" pitchFamily="34" charset="0"/>
                <a:ea typeface="MS PGothic" pitchFamily="34" charset="-128"/>
              </a:defRPr>
            </a:lvl1pPr>
            <a:lvl2pPr marL="742950" indent="-285750">
              <a:defRPr sz="1100">
                <a:solidFill>
                  <a:schemeClr val="bg1"/>
                </a:solidFill>
                <a:latin typeface="Arial Black" pitchFamily="34" charset="0"/>
                <a:ea typeface="MS PGothic" pitchFamily="34" charset="-128"/>
              </a:defRPr>
            </a:lvl2pPr>
            <a:lvl3pPr marL="1143000" indent="-228600">
              <a:defRPr sz="1100">
                <a:solidFill>
                  <a:schemeClr val="bg1"/>
                </a:solidFill>
                <a:latin typeface="Arial Black" pitchFamily="34" charset="0"/>
                <a:ea typeface="MS PGothic" pitchFamily="34" charset="-128"/>
              </a:defRPr>
            </a:lvl3pPr>
            <a:lvl4pPr marL="1600200" indent="-228600">
              <a:defRPr sz="1100">
                <a:solidFill>
                  <a:schemeClr val="bg1"/>
                </a:solidFill>
                <a:latin typeface="Arial Black" pitchFamily="34" charset="0"/>
                <a:ea typeface="MS PGothic" pitchFamily="34" charset="-128"/>
              </a:defRPr>
            </a:lvl4pPr>
            <a:lvl5pPr marL="2057400" indent="-228600">
              <a:defRPr sz="1100">
                <a:solidFill>
                  <a:schemeClr val="bg1"/>
                </a:solidFill>
                <a:latin typeface="Arial Black" pitchFamily="34" charset="0"/>
                <a:ea typeface="MS PGothic" pitchFamily="34" charset="-128"/>
              </a:defRPr>
            </a:lvl5pPr>
            <a:lvl6pPr marL="25146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6pPr>
            <a:lvl7pPr marL="29718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7pPr>
            <a:lvl8pPr marL="34290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8pPr>
            <a:lvl9pPr marL="38862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9pPr>
          </a:lstStyle>
          <a:p>
            <a:pPr algn="ctr" eaLnBrk="0" hangingPunct="0">
              <a:defRPr/>
            </a:pPr>
            <a:r>
              <a:rPr lang="en-US" sz="1000" dirty="0" smtClean="0">
                <a:solidFill>
                  <a:srgbClr val="9F4533"/>
                </a:solidFill>
                <a:latin typeface="Cambria" pitchFamily="18" charset="0"/>
                <a:cs typeface="+mn-cs"/>
              </a:rPr>
              <a:t>©</a:t>
            </a:r>
            <a:r>
              <a:rPr lang="en-US" sz="1000" b="1" dirty="0" smtClean="0">
                <a:solidFill>
                  <a:srgbClr val="9F4533"/>
                </a:solidFill>
                <a:latin typeface="Cambria" pitchFamily="18" charset="0"/>
                <a:cs typeface="+mn-cs"/>
              </a:rPr>
              <a:t> 2015 NIWAP American University Washington College of Law</a:t>
            </a:r>
            <a:endParaRPr lang="en-US" sz="1000" dirty="0" smtClean="0">
              <a:solidFill>
                <a:srgbClr val="9F4533"/>
              </a:solidFill>
              <a:latin typeface="Cambria" pitchFamily="18" charset="0"/>
              <a:cs typeface="+mn-cs"/>
            </a:endParaRPr>
          </a:p>
        </p:txBody>
      </p:sp>
    </p:spTree>
    <p:extLst>
      <p:ext uri="{BB962C8B-B14F-4D97-AF65-F5344CB8AC3E}">
        <p14:creationId xmlns:p14="http://schemas.microsoft.com/office/powerpoint/2010/main" val="3230113126"/>
      </p:ext>
    </p:extLst>
  </p:cSld>
  <p:clrMapOvr>
    <a:masterClrMapping/>
  </p:clrMapOvr>
  <p:transition spd="med">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mtClean="0"/>
              <a:t>Click to edit Master title style</a:t>
            </a:r>
            <a:endParaRPr lang="en-US" dirty="0"/>
          </a:p>
        </p:txBody>
      </p:sp>
      <p:sp>
        <p:nvSpPr>
          <p:cNvPr id="3" name="Content Placeholder 2"/>
          <p:cNvSpPr>
            <a:spLocks noGrp="1"/>
          </p:cNvSpPr>
          <p:nvPr>
            <p:ph idx="1"/>
          </p:nvPr>
        </p:nvSpPr>
        <p:spPr/>
        <p:txBody>
          <a:bodyPr/>
          <a:lstStyle>
            <a:lvl2pPr>
              <a:buClr>
                <a:schemeClr val="bg2">
                  <a:lumMod val="75000"/>
                </a:schemeClr>
              </a:buCl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p>
            <a:pPr fontAlgn="base">
              <a:spcBef>
                <a:spcPct val="0"/>
              </a:spcBef>
              <a:spcAft>
                <a:spcPct val="0"/>
              </a:spcAft>
              <a:defRPr/>
            </a:pPr>
            <a:endParaRPr lang="en-US" smtClean="0">
              <a:solidFill>
                <a:srgbClr val="808080"/>
              </a:solidFill>
              <a:ea typeface="MS PGothic" pitchFamily="34" charset="-128"/>
            </a:endParaRPr>
          </a:p>
          <a:p>
            <a:pPr fontAlgn="base">
              <a:spcBef>
                <a:spcPct val="0"/>
              </a:spcBef>
              <a:spcAft>
                <a:spcPct val="0"/>
              </a:spcAft>
              <a:defRPr/>
            </a:pPr>
            <a:endParaRPr lang="en-US" smtClean="0">
              <a:solidFill>
                <a:srgbClr val="808080"/>
              </a:solidFill>
              <a:ea typeface="MS PGothic" pitchFamily="34" charset="-128"/>
            </a:endParaRPr>
          </a:p>
          <a:p>
            <a:pPr fontAlgn="base">
              <a:spcBef>
                <a:spcPct val="0"/>
              </a:spcBef>
              <a:spcAft>
                <a:spcPct val="0"/>
              </a:spcAft>
              <a:defRPr/>
            </a:pPr>
            <a:fld id="{C6B7939D-DC9B-4955-9E9D-7EE9FA6D106B}" type="slidenum">
              <a:rPr lang="en-US" smtClean="0">
                <a:solidFill>
                  <a:srgbClr val="808080"/>
                </a:solidFill>
                <a:ea typeface="MS PGothic" pitchFamily="34" charset="-128"/>
              </a:rPr>
              <a:pPr fontAlgn="base">
                <a:spcBef>
                  <a:spcPct val="0"/>
                </a:spcBef>
                <a:spcAft>
                  <a:spcPct val="0"/>
                </a:spcAft>
                <a:defRPr/>
              </a:pPr>
              <a:t>‹#›</a:t>
            </a:fld>
            <a:endParaRPr lang="en-US">
              <a:solidFill>
                <a:srgbClr val="808080"/>
              </a:solidFill>
              <a:ea typeface="MS PGothic" pitchFamily="34" charset="-128"/>
            </a:endParaRPr>
          </a:p>
        </p:txBody>
      </p:sp>
    </p:spTree>
    <p:extLst>
      <p:ext uri="{BB962C8B-B14F-4D97-AF65-F5344CB8AC3E}">
        <p14:creationId xmlns:p14="http://schemas.microsoft.com/office/powerpoint/2010/main" val="3388051048"/>
      </p:ext>
    </p:extLst>
  </p:cSld>
  <p:clrMapOvr>
    <a:masterClrMapping/>
  </p:clrMapOvr>
  <p:transition spd="med">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endParaRPr lang="en-US">
              <a:solidFill>
                <a:srgbClr val="808080"/>
              </a:solidFill>
            </a:endParaRPr>
          </a:p>
          <a:p>
            <a:pPr>
              <a:defRPr/>
            </a:pPr>
            <a:endParaRPr lang="en-US">
              <a:solidFill>
                <a:srgbClr val="808080"/>
              </a:solidFill>
            </a:endParaRPr>
          </a:p>
          <a:p>
            <a:pPr>
              <a:defRPr/>
            </a:pPr>
            <a:fld id="{63222B27-B15A-4EF4-A399-D472F523CA0A}" type="slidenum">
              <a:rPr lang="en-US">
                <a:solidFill>
                  <a:srgbClr val="808080"/>
                </a:solidFill>
              </a:rPr>
              <a:pPr>
                <a:defRPr/>
              </a:pPr>
              <a:t>‹#›</a:t>
            </a:fld>
            <a:endParaRPr lang="en-US">
              <a:solidFill>
                <a:srgbClr val="808080"/>
              </a:solidFill>
            </a:endParaRPr>
          </a:p>
        </p:txBody>
      </p:sp>
    </p:spTree>
    <p:extLst>
      <p:ext uri="{BB962C8B-B14F-4D97-AF65-F5344CB8AC3E}">
        <p14:creationId xmlns:p14="http://schemas.microsoft.com/office/powerpoint/2010/main" val="1258837009"/>
      </p:ext>
    </p:extLst>
  </p:cSld>
  <p:clrMapOvr>
    <a:masterClrMapping/>
  </p:clrMapOvr>
  <p:transition spd="med">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pPr fontAlgn="base">
              <a:spcBef>
                <a:spcPct val="0"/>
              </a:spcBef>
              <a:spcAft>
                <a:spcPct val="0"/>
              </a:spcAft>
              <a:defRPr/>
            </a:pPr>
            <a:endParaRPr lang="en-US" smtClean="0">
              <a:solidFill>
                <a:srgbClr val="808080"/>
              </a:solidFill>
              <a:ea typeface="MS PGothic" pitchFamily="34" charset="-128"/>
            </a:endParaRPr>
          </a:p>
          <a:p>
            <a:pPr fontAlgn="base">
              <a:spcBef>
                <a:spcPct val="0"/>
              </a:spcBef>
              <a:spcAft>
                <a:spcPct val="0"/>
              </a:spcAft>
              <a:defRPr/>
            </a:pPr>
            <a:endParaRPr lang="en-US" smtClean="0">
              <a:solidFill>
                <a:srgbClr val="808080"/>
              </a:solidFill>
              <a:ea typeface="MS PGothic" pitchFamily="34" charset="-128"/>
            </a:endParaRPr>
          </a:p>
          <a:p>
            <a:pPr fontAlgn="base">
              <a:spcBef>
                <a:spcPct val="0"/>
              </a:spcBef>
              <a:spcAft>
                <a:spcPct val="0"/>
              </a:spcAft>
              <a:defRPr/>
            </a:pPr>
            <a:fld id="{C6B7939D-DC9B-4955-9E9D-7EE9FA6D106B}" type="slidenum">
              <a:rPr lang="en-US" smtClean="0">
                <a:solidFill>
                  <a:srgbClr val="808080"/>
                </a:solidFill>
                <a:ea typeface="MS PGothic" pitchFamily="34" charset="-128"/>
              </a:rPr>
              <a:pPr fontAlgn="base">
                <a:spcBef>
                  <a:spcPct val="0"/>
                </a:spcBef>
                <a:spcAft>
                  <a:spcPct val="0"/>
                </a:spcAft>
                <a:defRPr/>
              </a:pPr>
              <a:t>‹#›</a:t>
            </a:fld>
            <a:endParaRPr lang="en-US">
              <a:solidFill>
                <a:srgbClr val="808080"/>
              </a:solidFill>
              <a:ea typeface="MS PGothic" pitchFamily="34" charset="-128"/>
            </a:endParaRPr>
          </a:p>
        </p:txBody>
      </p:sp>
    </p:spTree>
    <p:extLst>
      <p:ext uri="{BB962C8B-B14F-4D97-AF65-F5344CB8AC3E}">
        <p14:creationId xmlns:p14="http://schemas.microsoft.com/office/powerpoint/2010/main" val="116927802"/>
      </p:ext>
    </p:extLst>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scussion/Questio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lstStyle>
            <a:lvl1pPr>
              <a:defRPr i="0" cap="sm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71800"/>
            <a:ext cx="6400800" cy="1752600"/>
          </a:xfrm>
        </p:spPr>
        <p:txBody>
          <a:bodyPr/>
          <a:lstStyle>
            <a:lvl1pPr marL="0" indent="0" algn="ctr">
              <a:buNone/>
              <a:defRPr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smtClean="0"/>
              <a:t>Judicial Training Network</a:t>
            </a:r>
            <a:endParaRPr lang="en-US"/>
          </a:p>
        </p:txBody>
      </p:sp>
      <p:sp>
        <p:nvSpPr>
          <p:cNvPr id="5" name="Slide Number Placeholder 5"/>
          <p:cNvSpPr>
            <a:spLocks noGrp="1"/>
          </p:cNvSpPr>
          <p:nvPr>
            <p:ph type="sldNum" sz="quarter" idx="11"/>
          </p:nvPr>
        </p:nvSpPr>
        <p:spPr/>
        <p:txBody>
          <a:bodyPr/>
          <a:lstStyle>
            <a:lvl1pPr>
              <a:defRPr/>
            </a:lvl1pPr>
          </a:lstStyle>
          <a:p>
            <a:fld id="{7C4E1223-0FF4-49C8-9183-8C51F527E721}" type="slidenum">
              <a:rPr lang="en-US" altLang="en-US" smtClean="0"/>
              <a:pPr/>
              <a:t>‹#›</a:t>
            </a:fld>
            <a:endParaRPr lang="en-US" altLang="en-US" dirty="0"/>
          </a:p>
        </p:txBody>
      </p:sp>
    </p:spTree>
    <p:extLst>
      <p:ext uri="{BB962C8B-B14F-4D97-AF65-F5344CB8AC3E}">
        <p14:creationId xmlns:p14="http://schemas.microsoft.com/office/powerpoint/2010/main" val="2587122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18471"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18472"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pPr fontAlgn="base">
              <a:spcBef>
                <a:spcPct val="0"/>
              </a:spcBef>
              <a:spcAft>
                <a:spcPct val="0"/>
              </a:spcAft>
              <a:defRPr/>
            </a:pPr>
            <a:endParaRPr lang="en-US" smtClean="0">
              <a:solidFill>
                <a:srgbClr val="808080"/>
              </a:solidFill>
              <a:ea typeface="MS PGothic" pitchFamily="34" charset="-128"/>
            </a:endParaRPr>
          </a:p>
          <a:p>
            <a:pPr fontAlgn="base">
              <a:spcBef>
                <a:spcPct val="0"/>
              </a:spcBef>
              <a:spcAft>
                <a:spcPct val="0"/>
              </a:spcAft>
              <a:defRPr/>
            </a:pPr>
            <a:endParaRPr lang="en-US" smtClean="0">
              <a:solidFill>
                <a:srgbClr val="808080"/>
              </a:solidFill>
              <a:ea typeface="MS PGothic" pitchFamily="34" charset="-128"/>
            </a:endParaRPr>
          </a:p>
          <a:p>
            <a:pPr fontAlgn="base">
              <a:spcBef>
                <a:spcPct val="0"/>
              </a:spcBef>
              <a:spcAft>
                <a:spcPct val="0"/>
              </a:spcAft>
              <a:defRPr/>
            </a:pPr>
            <a:fld id="{C6B7939D-DC9B-4955-9E9D-7EE9FA6D106B}" type="slidenum">
              <a:rPr lang="en-US" smtClean="0">
                <a:solidFill>
                  <a:srgbClr val="808080"/>
                </a:solidFill>
                <a:ea typeface="MS PGothic" pitchFamily="34" charset="-128"/>
              </a:rPr>
              <a:pPr fontAlgn="base">
                <a:spcBef>
                  <a:spcPct val="0"/>
                </a:spcBef>
                <a:spcAft>
                  <a:spcPct val="0"/>
                </a:spcAft>
                <a:defRPr/>
              </a:pPr>
              <a:t>‹#›</a:t>
            </a:fld>
            <a:endParaRPr lang="en-US">
              <a:solidFill>
                <a:srgbClr val="808080"/>
              </a:solidFill>
              <a:ea typeface="MS PGothic" pitchFamily="34" charset="-128"/>
            </a:endParaRPr>
          </a:p>
        </p:txBody>
      </p:sp>
    </p:spTree>
    <p:extLst>
      <p:ext uri="{BB962C8B-B14F-4D97-AF65-F5344CB8AC3E}">
        <p14:creationId xmlns:p14="http://schemas.microsoft.com/office/powerpoint/2010/main" val="38245948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0"/>
          </p:nvPr>
        </p:nvSpPr>
        <p:spPr/>
        <p:txBody>
          <a:bodyPr/>
          <a:lstStyle/>
          <a:p>
            <a:pPr fontAlgn="base">
              <a:spcBef>
                <a:spcPct val="0"/>
              </a:spcBef>
              <a:spcAft>
                <a:spcPct val="0"/>
              </a:spcAft>
              <a:defRPr/>
            </a:pPr>
            <a:endParaRPr lang="en-US" smtClean="0">
              <a:solidFill>
                <a:srgbClr val="808080"/>
              </a:solidFill>
              <a:ea typeface="MS PGothic" pitchFamily="34" charset="-128"/>
            </a:endParaRPr>
          </a:p>
          <a:p>
            <a:pPr fontAlgn="base">
              <a:spcBef>
                <a:spcPct val="0"/>
              </a:spcBef>
              <a:spcAft>
                <a:spcPct val="0"/>
              </a:spcAft>
              <a:defRPr/>
            </a:pPr>
            <a:endParaRPr lang="en-US" smtClean="0">
              <a:solidFill>
                <a:srgbClr val="808080"/>
              </a:solidFill>
              <a:ea typeface="MS PGothic" pitchFamily="34" charset="-128"/>
            </a:endParaRPr>
          </a:p>
          <a:p>
            <a:pPr fontAlgn="base">
              <a:spcBef>
                <a:spcPct val="0"/>
              </a:spcBef>
              <a:spcAft>
                <a:spcPct val="0"/>
              </a:spcAft>
              <a:defRPr/>
            </a:pPr>
            <a:fld id="{C6B7939D-DC9B-4955-9E9D-7EE9FA6D106B}" type="slidenum">
              <a:rPr lang="en-US" smtClean="0">
                <a:solidFill>
                  <a:srgbClr val="808080"/>
                </a:solidFill>
                <a:ea typeface="MS PGothic" pitchFamily="34" charset="-128"/>
              </a:rPr>
              <a:pPr fontAlgn="base">
                <a:spcBef>
                  <a:spcPct val="0"/>
                </a:spcBef>
                <a:spcAft>
                  <a:spcPct val="0"/>
                </a:spcAft>
                <a:defRPr/>
              </a:pPr>
              <a:t>‹#›</a:t>
            </a:fld>
            <a:endParaRPr lang="en-US">
              <a:solidFill>
                <a:srgbClr val="808080"/>
              </a:solidFill>
              <a:ea typeface="MS PGothic" pitchFamily="34" charset="-128"/>
            </a:endParaRPr>
          </a:p>
        </p:txBody>
      </p:sp>
    </p:spTree>
    <p:extLst>
      <p:ext uri="{BB962C8B-B14F-4D97-AF65-F5344CB8AC3E}">
        <p14:creationId xmlns:p14="http://schemas.microsoft.com/office/powerpoint/2010/main" val="103539955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0"/>
          </p:nvPr>
        </p:nvSpPr>
        <p:spPr/>
        <p:txBody>
          <a:bodyPr/>
          <a:lstStyle/>
          <a:p>
            <a:pPr fontAlgn="base">
              <a:spcBef>
                <a:spcPct val="0"/>
              </a:spcBef>
              <a:spcAft>
                <a:spcPct val="0"/>
              </a:spcAft>
              <a:defRPr/>
            </a:pPr>
            <a:endParaRPr lang="en-US" smtClean="0">
              <a:solidFill>
                <a:srgbClr val="808080"/>
              </a:solidFill>
              <a:ea typeface="MS PGothic" pitchFamily="34" charset="-128"/>
            </a:endParaRPr>
          </a:p>
          <a:p>
            <a:pPr fontAlgn="base">
              <a:spcBef>
                <a:spcPct val="0"/>
              </a:spcBef>
              <a:spcAft>
                <a:spcPct val="0"/>
              </a:spcAft>
              <a:defRPr/>
            </a:pPr>
            <a:endParaRPr lang="en-US" smtClean="0">
              <a:solidFill>
                <a:srgbClr val="808080"/>
              </a:solidFill>
              <a:ea typeface="MS PGothic" pitchFamily="34" charset="-128"/>
            </a:endParaRPr>
          </a:p>
          <a:p>
            <a:pPr fontAlgn="base">
              <a:spcBef>
                <a:spcPct val="0"/>
              </a:spcBef>
              <a:spcAft>
                <a:spcPct val="0"/>
              </a:spcAft>
              <a:defRPr/>
            </a:pPr>
            <a:fld id="{C6B7939D-DC9B-4955-9E9D-7EE9FA6D106B}" type="slidenum">
              <a:rPr lang="en-US" smtClean="0">
                <a:solidFill>
                  <a:srgbClr val="808080"/>
                </a:solidFill>
                <a:ea typeface="MS PGothic" pitchFamily="34" charset="-128"/>
              </a:rPr>
              <a:pPr fontAlgn="base">
                <a:spcBef>
                  <a:spcPct val="0"/>
                </a:spcBef>
                <a:spcAft>
                  <a:spcPct val="0"/>
                </a:spcAft>
                <a:defRPr/>
              </a:pPr>
              <a:t>‹#›</a:t>
            </a:fld>
            <a:endParaRPr lang="en-US">
              <a:solidFill>
                <a:srgbClr val="808080"/>
              </a:solidFill>
              <a:ea typeface="MS PGothic" pitchFamily="34" charset="-128"/>
            </a:endParaRPr>
          </a:p>
        </p:txBody>
      </p:sp>
    </p:spTree>
    <p:extLst>
      <p:ext uri="{BB962C8B-B14F-4D97-AF65-F5344CB8AC3E}">
        <p14:creationId xmlns:p14="http://schemas.microsoft.com/office/powerpoint/2010/main" val="31214481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2667000" y="6356350"/>
            <a:ext cx="3810000" cy="365125"/>
          </a:xfrm>
        </p:spPr>
        <p:txBody>
          <a:bodyPr/>
          <a:lstStyle>
            <a:lvl1pPr>
              <a:defRPr dirty="0" smtClean="0">
                <a:solidFill>
                  <a:schemeClr val="bg1"/>
                </a:solidFill>
              </a:defRPr>
            </a:lvl1pPr>
          </a:lstStyle>
          <a:p>
            <a:pPr>
              <a:defRPr/>
            </a:pPr>
            <a:r>
              <a:rPr lang="en-US" smtClean="0"/>
              <a:t>Judicial Training Network</a:t>
            </a:r>
            <a:endParaRPr lang="en-US"/>
          </a:p>
        </p:txBody>
      </p:sp>
      <p:sp>
        <p:nvSpPr>
          <p:cNvPr id="5" name="Slide Number Placeholder 5"/>
          <p:cNvSpPr>
            <a:spLocks noGrp="1"/>
          </p:cNvSpPr>
          <p:nvPr>
            <p:ph type="sldNum" sz="quarter" idx="11"/>
          </p:nvPr>
        </p:nvSpPr>
        <p:spPr/>
        <p:txBody>
          <a:bodyPr/>
          <a:lstStyle>
            <a:lvl1pPr>
              <a:defRPr/>
            </a:lvl1pPr>
          </a:lstStyle>
          <a:p>
            <a:fld id="{6A63AC35-3821-42BC-BDAE-2B923C128E1A}" type="slidenum">
              <a:rPr lang="en-US" altLang="en-US" smtClean="0"/>
              <a:pPr/>
              <a:t>‹#›</a:t>
            </a:fld>
            <a:endParaRPr lang="en-US" altLang="en-US" dirty="0"/>
          </a:p>
        </p:txBody>
      </p:sp>
    </p:spTree>
    <p:extLst>
      <p:ext uri="{BB962C8B-B14F-4D97-AF65-F5344CB8AC3E}">
        <p14:creationId xmlns:p14="http://schemas.microsoft.com/office/powerpoint/2010/main" val="13580850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smtClean="0"/>
              <a:t>Judicial Training Network</a:t>
            </a:r>
            <a:endParaRPr lang="en-US"/>
          </a:p>
        </p:txBody>
      </p:sp>
      <p:sp>
        <p:nvSpPr>
          <p:cNvPr id="5" name="Slide Number Placeholder 5"/>
          <p:cNvSpPr>
            <a:spLocks noGrp="1"/>
          </p:cNvSpPr>
          <p:nvPr>
            <p:ph type="sldNum" sz="quarter" idx="11"/>
          </p:nvPr>
        </p:nvSpPr>
        <p:spPr/>
        <p:txBody>
          <a:bodyPr/>
          <a:lstStyle>
            <a:lvl1pPr>
              <a:defRPr/>
            </a:lvl1pPr>
          </a:lstStyle>
          <a:p>
            <a:fld id="{6237224E-C997-4B22-927C-C432D6D08463}" type="slidenum">
              <a:rPr lang="en-US" altLang="en-US" smtClean="0"/>
              <a:pPr/>
              <a:t>‹#›</a:t>
            </a:fld>
            <a:endParaRPr lang="en-US" altLang="en-US" dirty="0"/>
          </a:p>
        </p:txBody>
      </p:sp>
    </p:spTree>
    <p:extLst>
      <p:ext uri="{BB962C8B-B14F-4D97-AF65-F5344CB8AC3E}">
        <p14:creationId xmlns:p14="http://schemas.microsoft.com/office/powerpoint/2010/main" val="974554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smtClean="0"/>
              <a:t>Judicial Training Network</a:t>
            </a:r>
            <a:endParaRPr lang="en-US"/>
          </a:p>
        </p:txBody>
      </p:sp>
      <p:sp>
        <p:nvSpPr>
          <p:cNvPr id="6" name="Slide Number Placeholder 5"/>
          <p:cNvSpPr>
            <a:spLocks noGrp="1"/>
          </p:cNvSpPr>
          <p:nvPr>
            <p:ph type="sldNum" sz="quarter" idx="11"/>
          </p:nvPr>
        </p:nvSpPr>
        <p:spPr/>
        <p:txBody>
          <a:bodyPr/>
          <a:lstStyle>
            <a:lvl1pPr>
              <a:defRPr/>
            </a:lvl1pPr>
          </a:lstStyle>
          <a:p>
            <a:fld id="{3E027408-AB3A-49A3-8E4E-9A021760F2FD}" type="slidenum">
              <a:rPr lang="en-US" altLang="en-US" smtClean="0"/>
              <a:pPr/>
              <a:t>‹#›</a:t>
            </a:fld>
            <a:endParaRPr lang="en-US" altLang="en-US" dirty="0"/>
          </a:p>
        </p:txBody>
      </p:sp>
    </p:spTree>
    <p:extLst>
      <p:ext uri="{BB962C8B-B14F-4D97-AF65-F5344CB8AC3E}">
        <p14:creationId xmlns:p14="http://schemas.microsoft.com/office/powerpoint/2010/main" val="3461281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r>
              <a:rPr lang="en-US" smtClean="0"/>
              <a:t>Judicial Training Network</a:t>
            </a:r>
            <a:endParaRPr lang="en-US"/>
          </a:p>
        </p:txBody>
      </p:sp>
      <p:sp>
        <p:nvSpPr>
          <p:cNvPr id="8" name="Slide Number Placeholder 5"/>
          <p:cNvSpPr>
            <a:spLocks noGrp="1"/>
          </p:cNvSpPr>
          <p:nvPr>
            <p:ph type="sldNum" sz="quarter" idx="11"/>
          </p:nvPr>
        </p:nvSpPr>
        <p:spPr/>
        <p:txBody>
          <a:bodyPr/>
          <a:lstStyle>
            <a:lvl1pPr>
              <a:defRPr/>
            </a:lvl1pPr>
          </a:lstStyle>
          <a:p>
            <a:fld id="{0CE73224-425F-4004-9F34-FE96275900D8}" type="slidenum">
              <a:rPr lang="en-US" altLang="en-US" smtClean="0"/>
              <a:pPr/>
              <a:t>‹#›</a:t>
            </a:fld>
            <a:endParaRPr lang="en-US" altLang="en-US" dirty="0"/>
          </a:p>
        </p:txBody>
      </p:sp>
    </p:spTree>
    <p:extLst>
      <p:ext uri="{BB962C8B-B14F-4D97-AF65-F5344CB8AC3E}">
        <p14:creationId xmlns:p14="http://schemas.microsoft.com/office/powerpoint/2010/main" val="556108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smtClean="0"/>
              <a:t>Judicial Training Network</a:t>
            </a:r>
            <a:endParaRPr lang="en-US"/>
          </a:p>
        </p:txBody>
      </p:sp>
      <p:sp>
        <p:nvSpPr>
          <p:cNvPr id="4" name="Slide Number Placeholder 5"/>
          <p:cNvSpPr>
            <a:spLocks noGrp="1"/>
          </p:cNvSpPr>
          <p:nvPr>
            <p:ph type="sldNum" sz="quarter" idx="11"/>
          </p:nvPr>
        </p:nvSpPr>
        <p:spPr/>
        <p:txBody>
          <a:bodyPr/>
          <a:lstStyle>
            <a:lvl1pPr>
              <a:defRPr/>
            </a:lvl1pPr>
          </a:lstStyle>
          <a:p>
            <a:fld id="{2EB4CD03-2422-4F8F-9BD4-52FFE132A43D}" type="slidenum">
              <a:rPr lang="en-US" altLang="en-US" smtClean="0"/>
              <a:pPr/>
              <a:t>‹#›</a:t>
            </a:fld>
            <a:endParaRPr lang="en-US" altLang="en-US" dirty="0"/>
          </a:p>
        </p:txBody>
      </p:sp>
    </p:spTree>
    <p:extLst>
      <p:ext uri="{BB962C8B-B14F-4D97-AF65-F5344CB8AC3E}">
        <p14:creationId xmlns:p14="http://schemas.microsoft.com/office/powerpoint/2010/main" val="220787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smtClean="0"/>
              <a:t>Judicial Training Network</a:t>
            </a:r>
            <a:endParaRPr lang="en-US"/>
          </a:p>
        </p:txBody>
      </p:sp>
      <p:sp>
        <p:nvSpPr>
          <p:cNvPr id="3" name="Slide Number Placeholder 5"/>
          <p:cNvSpPr>
            <a:spLocks noGrp="1"/>
          </p:cNvSpPr>
          <p:nvPr>
            <p:ph type="sldNum" sz="quarter" idx="11"/>
          </p:nvPr>
        </p:nvSpPr>
        <p:spPr/>
        <p:txBody>
          <a:bodyPr/>
          <a:lstStyle>
            <a:lvl1pPr>
              <a:defRPr/>
            </a:lvl1pPr>
          </a:lstStyle>
          <a:p>
            <a:fld id="{128E32AC-CE08-487E-84FE-97DC12229735}" type="slidenum">
              <a:rPr lang="en-US" altLang="en-US" smtClean="0"/>
              <a:pPr/>
              <a:t>‹#›</a:t>
            </a:fld>
            <a:endParaRPr lang="en-US" altLang="en-US" dirty="0"/>
          </a:p>
        </p:txBody>
      </p:sp>
    </p:spTree>
    <p:extLst>
      <p:ext uri="{BB962C8B-B14F-4D97-AF65-F5344CB8AC3E}">
        <p14:creationId xmlns:p14="http://schemas.microsoft.com/office/powerpoint/2010/main" val="618410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Judicial Training Network</a:t>
            </a:r>
            <a:endParaRPr lang="en-US"/>
          </a:p>
        </p:txBody>
      </p:sp>
      <p:sp>
        <p:nvSpPr>
          <p:cNvPr id="6" name="Slide Number Placeholder 5"/>
          <p:cNvSpPr>
            <a:spLocks noGrp="1"/>
          </p:cNvSpPr>
          <p:nvPr>
            <p:ph type="sldNum" sz="quarter" idx="11"/>
          </p:nvPr>
        </p:nvSpPr>
        <p:spPr/>
        <p:txBody>
          <a:bodyPr/>
          <a:lstStyle>
            <a:lvl1pPr>
              <a:defRPr/>
            </a:lvl1pPr>
          </a:lstStyle>
          <a:p>
            <a:fld id="{6A3B247B-1B05-4552-A1BD-808F5B3CFF5B}" type="datetime1">
              <a:rPr lang="en-US" altLang="en-US"/>
              <a:pPr/>
              <a:t>8/14/2019</a:t>
            </a:fld>
            <a:r>
              <a:rPr lang="en-US" altLang="en-US"/>
              <a:t> … </a:t>
            </a:r>
            <a:fld id="{67D5ECCD-22B3-4DF2-A00B-7AB9DE911703}" type="slidenum">
              <a:rPr lang="en-US" altLang="en-US"/>
              <a:pPr/>
              <a:t>‹#›</a:t>
            </a:fld>
            <a:endParaRPr lang="en-US" altLang="en-US"/>
          </a:p>
        </p:txBody>
      </p:sp>
    </p:spTree>
    <p:extLst>
      <p:ext uri="{BB962C8B-B14F-4D97-AF65-F5344CB8AC3E}">
        <p14:creationId xmlns:p14="http://schemas.microsoft.com/office/powerpoint/2010/main" val="1829525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2.pn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457200" y="1600200"/>
            <a:ext cx="822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bg1"/>
                </a:solidFill>
                <a:latin typeface="Cambria" pitchFamily="18" charset="0"/>
                <a:cs typeface="+mn-cs"/>
              </a:defRPr>
            </a:lvl1pPr>
          </a:lstStyle>
          <a:p>
            <a:pPr>
              <a:defRPr/>
            </a:pPr>
            <a:r>
              <a:rPr lang="en-US" smtClean="0"/>
              <a:t>Judicial Training Network</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latin typeface="Cambria" panose="02040503050406030204" pitchFamily="18" charset="0"/>
              </a:defRPr>
            </a:lvl1pPr>
          </a:lstStyle>
          <a:p>
            <a:fld id="{26042F84-1A5A-494B-963F-484EB674E7D6}"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89"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901" r:id="rId13"/>
  </p:sldLayoutIdLst>
  <p:timing>
    <p:tnLst>
      <p:par>
        <p:cTn id="1" dur="indefinite" restart="never" nodeType="tmRoot"/>
      </p:par>
    </p:tnLst>
  </p:timing>
  <p:hf hdr="0" dt="0"/>
  <p:txStyles>
    <p:titleStyle>
      <a:lvl1pPr algn="ctr" rtl="0" fontAlgn="base">
        <a:spcBef>
          <a:spcPct val="0"/>
        </a:spcBef>
        <a:spcAft>
          <a:spcPct val="0"/>
        </a:spcAft>
        <a:defRPr sz="4400" kern="1200">
          <a:solidFill>
            <a:srgbClr val="B21F28"/>
          </a:solidFill>
          <a:effectLst>
            <a:outerShdw blurRad="50800" dist="50800" dir="5400000" algn="ctr" rotWithShape="0">
              <a:schemeClr val="bg1">
                <a:lumMod val="75000"/>
                <a:alpha val="98000"/>
              </a:schemeClr>
            </a:outerShdw>
          </a:effectLst>
          <a:latin typeface="Cambria" pitchFamily="18" charset="0"/>
          <a:ea typeface="+mj-ea"/>
          <a:cs typeface="+mj-cs"/>
        </a:defRPr>
      </a:lvl1pPr>
      <a:lvl2pPr algn="ctr" rtl="0" fontAlgn="base">
        <a:spcBef>
          <a:spcPct val="0"/>
        </a:spcBef>
        <a:spcAft>
          <a:spcPct val="0"/>
        </a:spcAft>
        <a:defRPr sz="4400">
          <a:solidFill>
            <a:srgbClr val="B21F28"/>
          </a:solidFill>
          <a:latin typeface="Cambria" panose="02040503050406030204" pitchFamily="18" charset="0"/>
        </a:defRPr>
      </a:lvl2pPr>
      <a:lvl3pPr algn="ctr" rtl="0" fontAlgn="base">
        <a:spcBef>
          <a:spcPct val="0"/>
        </a:spcBef>
        <a:spcAft>
          <a:spcPct val="0"/>
        </a:spcAft>
        <a:defRPr sz="4400">
          <a:solidFill>
            <a:srgbClr val="B21F28"/>
          </a:solidFill>
          <a:latin typeface="Cambria" panose="02040503050406030204" pitchFamily="18" charset="0"/>
        </a:defRPr>
      </a:lvl3pPr>
      <a:lvl4pPr algn="ctr" rtl="0" fontAlgn="base">
        <a:spcBef>
          <a:spcPct val="0"/>
        </a:spcBef>
        <a:spcAft>
          <a:spcPct val="0"/>
        </a:spcAft>
        <a:defRPr sz="4400">
          <a:solidFill>
            <a:srgbClr val="B21F28"/>
          </a:solidFill>
          <a:latin typeface="Cambria" panose="02040503050406030204" pitchFamily="18" charset="0"/>
        </a:defRPr>
      </a:lvl4pPr>
      <a:lvl5pPr algn="ctr" rtl="0" fontAlgn="base">
        <a:spcBef>
          <a:spcPct val="0"/>
        </a:spcBef>
        <a:spcAft>
          <a:spcPct val="0"/>
        </a:spcAft>
        <a:defRPr sz="4400">
          <a:solidFill>
            <a:srgbClr val="B21F28"/>
          </a:solidFill>
          <a:latin typeface="Cambria" panose="02040503050406030204" pitchFamily="18" charset="0"/>
        </a:defRPr>
      </a:lvl5pPr>
      <a:lvl6pPr marL="457200" algn="ctr" rtl="0" fontAlgn="base">
        <a:spcBef>
          <a:spcPct val="0"/>
        </a:spcBef>
        <a:spcAft>
          <a:spcPct val="0"/>
        </a:spcAft>
        <a:defRPr sz="4400">
          <a:solidFill>
            <a:srgbClr val="B21F28"/>
          </a:solidFill>
          <a:latin typeface="Cambria" panose="02040503050406030204" pitchFamily="18" charset="0"/>
        </a:defRPr>
      </a:lvl6pPr>
      <a:lvl7pPr marL="914400" algn="ctr" rtl="0" fontAlgn="base">
        <a:spcBef>
          <a:spcPct val="0"/>
        </a:spcBef>
        <a:spcAft>
          <a:spcPct val="0"/>
        </a:spcAft>
        <a:defRPr sz="4400">
          <a:solidFill>
            <a:srgbClr val="B21F28"/>
          </a:solidFill>
          <a:latin typeface="Cambria" panose="02040503050406030204" pitchFamily="18" charset="0"/>
        </a:defRPr>
      </a:lvl7pPr>
      <a:lvl8pPr marL="1371600" algn="ctr" rtl="0" fontAlgn="base">
        <a:spcBef>
          <a:spcPct val="0"/>
        </a:spcBef>
        <a:spcAft>
          <a:spcPct val="0"/>
        </a:spcAft>
        <a:defRPr sz="4400">
          <a:solidFill>
            <a:srgbClr val="B21F28"/>
          </a:solidFill>
          <a:latin typeface="Cambria" panose="02040503050406030204" pitchFamily="18" charset="0"/>
        </a:defRPr>
      </a:lvl8pPr>
      <a:lvl9pPr marL="1828800" algn="ctr" rtl="0" fontAlgn="base">
        <a:spcBef>
          <a:spcPct val="0"/>
        </a:spcBef>
        <a:spcAft>
          <a:spcPct val="0"/>
        </a:spcAft>
        <a:defRPr sz="4400">
          <a:solidFill>
            <a:srgbClr val="B21F28"/>
          </a:solidFill>
          <a:latin typeface="Cambria" panose="02040503050406030204" pitchFamily="18"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Cambria" pitchFamily="18" charset="0"/>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Cambria" pitchFamily="18" charset="0"/>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Cambria" pitchFamily="18" charset="0"/>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Cambria" pitchFamily="18" charset="0"/>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57200" y="10668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a:t>
            </a:r>
          </a:p>
        </p:txBody>
      </p:sp>
      <p:sp>
        <p:nvSpPr>
          <p:cNvPr id="1027" name="Rectangle 4"/>
          <p:cNvSpPr>
            <a:spLocks noGrp="1" noChangeArrowheads="1"/>
          </p:cNvSpPr>
          <p:nvPr>
            <p:ph type="body" idx="1"/>
          </p:nvPr>
        </p:nvSpPr>
        <p:spPr bwMode="auto">
          <a:xfrm>
            <a:off x="457200" y="18288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p:txBody>
      </p:sp>
      <p:sp>
        <p:nvSpPr>
          <p:cNvPr id="90122" name="Rectangle 10"/>
          <p:cNvSpPr>
            <a:spLocks noGrp="1" noChangeArrowheads="1"/>
          </p:cNvSpPr>
          <p:nvPr>
            <p:ph type="sldNum" sz="quarter" idx="4"/>
          </p:nvPr>
        </p:nvSpPr>
        <p:spPr bwMode="auto">
          <a:xfrm>
            <a:off x="8229600" y="6172200"/>
            <a:ext cx="457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900" b="1">
                <a:solidFill>
                  <a:schemeClr val="bg2"/>
                </a:solidFill>
                <a:latin typeface="Arial" pitchFamily="34" charset="0"/>
              </a:defRPr>
            </a:lvl1pPr>
          </a:lstStyle>
          <a:p>
            <a:pPr>
              <a:defRPr/>
            </a:pPr>
            <a:endParaRPr lang="en-US">
              <a:solidFill>
                <a:srgbClr val="808080"/>
              </a:solidFill>
              <a:ea typeface="MS PGothic" pitchFamily="34" charset="-128"/>
              <a:cs typeface="+mn-cs"/>
            </a:endParaRPr>
          </a:p>
          <a:p>
            <a:pPr>
              <a:defRPr/>
            </a:pPr>
            <a:endParaRPr lang="en-US">
              <a:solidFill>
                <a:srgbClr val="808080"/>
              </a:solidFill>
              <a:ea typeface="MS PGothic" pitchFamily="34" charset="-128"/>
              <a:cs typeface="+mn-cs"/>
            </a:endParaRPr>
          </a:p>
          <a:p>
            <a:pPr>
              <a:defRPr/>
            </a:pPr>
            <a:fld id="{C6B7939D-DC9B-4955-9E9D-7EE9FA6D106B}" type="slidenum">
              <a:rPr lang="en-US">
                <a:solidFill>
                  <a:srgbClr val="808080"/>
                </a:solidFill>
                <a:ea typeface="MS PGothic" pitchFamily="34" charset="-128"/>
                <a:cs typeface="+mn-cs"/>
              </a:rPr>
              <a:pPr>
                <a:defRPr/>
              </a:pPr>
              <a:t>‹#›</a:t>
            </a:fld>
            <a:endParaRPr lang="en-US">
              <a:solidFill>
                <a:srgbClr val="808080"/>
              </a:solidFill>
              <a:ea typeface="MS PGothic" pitchFamily="34" charset="-128"/>
              <a:cs typeface="+mn-cs"/>
            </a:endParaRPr>
          </a:p>
        </p:txBody>
      </p:sp>
      <p:sp>
        <p:nvSpPr>
          <p:cNvPr id="1030" name="Rectangle 22"/>
          <p:cNvSpPr>
            <a:spLocks noChangeArrowheads="1"/>
          </p:cNvSpPr>
          <p:nvPr/>
        </p:nvSpPr>
        <p:spPr bwMode="auto">
          <a:xfrm>
            <a:off x="0" y="6324600"/>
            <a:ext cx="9144000" cy="76200"/>
          </a:xfrm>
          <a:prstGeom prst="rect">
            <a:avLst/>
          </a:prstGeom>
          <a:solidFill>
            <a:srgbClr val="DDDDDD">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100">
                <a:solidFill>
                  <a:schemeClr val="bg1"/>
                </a:solidFill>
                <a:latin typeface="Arial Black" pitchFamily="34" charset="0"/>
                <a:ea typeface="MS PGothic" pitchFamily="34" charset="-128"/>
              </a:defRPr>
            </a:lvl1pPr>
            <a:lvl2pPr marL="742950" indent="-285750">
              <a:defRPr sz="1100">
                <a:solidFill>
                  <a:schemeClr val="bg1"/>
                </a:solidFill>
                <a:latin typeface="Arial Black" pitchFamily="34" charset="0"/>
                <a:ea typeface="MS PGothic" pitchFamily="34" charset="-128"/>
              </a:defRPr>
            </a:lvl2pPr>
            <a:lvl3pPr marL="1143000" indent="-228600">
              <a:defRPr sz="1100">
                <a:solidFill>
                  <a:schemeClr val="bg1"/>
                </a:solidFill>
                <a:latin typeface="Arial Black" pitchFamily="34" charset="0"/>
                <a:ea typeface="MS PGothic" pitchFamily="34" charset="-128"/>
              </a:defRPr>
            </a:lvl3pPr>
            <a:lvl4pPr marL="1600200" indent="-228600">
              <a:defRPr sz="1100">
                <a:solidFill>
                  <a:schemeClr val="bg1"/>
                </a:solidFill>
                <a:latin typeface="Arial Black" pitchFamily="34" charset="0"/>
                <a:ea typeface="MS PGothic" pitchFamily="34" charset="-128"/>
              </a:defRPr>
            </a:lvl4pPr>
            <a:lvl5pPr marL="2057400" indent="-228600">
              <a:defRPr sz="1100">
                <a:solidFill>
                  <a:schemeClr val="bg1"/>
                </a:solidFill>
                <a:latin typeface="Arial Black" pitchFamily="34" charset="0"/>
                <a:ea typeface="MS PGothic" pitchFamily="34" charset="-128"/>
              </a:defRPr>
            </a:lvl5pPr>
            <a:lvl6pPr marL="25146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6pPr>
            <a:lvl7pPr marL="29718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7pPr>
            <a:lvl8pPr marL="34290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8pPr>
            <a:lvl9pPr marL="38862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9pPr>
          </a:lstStyle>
          <a:p>
            <a:pPr eaLnBrk="0" hangingPunct="0">
              <a:defRPr/>
            </a:pPr>
            <a:endParaRPr lang="en-US" altLang="en-US" sz="1000" b="1">
              <a:solidFill>
                <a:srgbClr val="000000"/>
              </a:solidFill>
              <a:latin typeface="Arial" pitchFamily="34" charset="0"/>
            </a:endParaRPr>
          </a:p>
        </p:txBody>
      </p:sp>
      <p:sp>
        <p:nvSpPr>
          <p:cNvPr id="1031" name="Rectangle 23"/>
          <p:cNvSpPr>
            <a:spLocks noChangeArrowheads="1"/>
          </p:cNvSpPr>
          <p:nvPr/>
        </p:nvSpPr>
        <p:spPr bwMode="auto">
          <a:xfrm>
            <a:off x="0" y="0"/>
            <a:ext cx="9144000" cy="304800"/>
          </a:xfrm>
          <a:prstGeom prst="rect">
            <a:avLst/>
          </a:prstGeom>
          <a:gradFill rotWithShape="1">
            <a:gsLst>
              <a:gs pos="0">
                <a:srgbClr val="80A52D"/>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100">
                <a:solidFill>
                  <a:schemeClr val="bg1"/>
                </a:solidFill>
                <a:latin typeface="Arial Black" pitchFamily="34" charset="0"/>
                <a:ea typeface="MS PGothic" pitchFamily="34" charset="-128"/>
              </a:defRPr>
            </a:lvl1pPr>
            <a:lvl2pPr marL="742950" indent="-285750">
              <a:defRPr sz="1100">
                <a:solidFill>
                  <a:schemeClr val="bg1"/>
                </a:solidFill>
                <a:latin typeface="Arial Black" pitchFamily="34" charset="0"/>
                <a:ea typeface="MS PGothic" pitchFamily="34" charset="-128"/>
              </a:defRPr>
            </a:lvl2pPr>
            <a:lvl3pPr marL="1143000" indent="-228600">
              <a:defRPr sz="1100">
                <a:solidFill>
                  <a:schemeClr val="bg1"/>
                </a:solidFill>
                <a:latin typeface="Arial Black" pitchFamily="34" charset="0"/>
                <a:ea typeface="MS PGothic" pitchFamily="34" charset="-128"/>
              </a:defRPr>
            </a:lvl3pPr>
            <a:lvl4pPr marL="1600200" indent="-228600">
              <a:defRPr sz="1100">
                <a:solidFill>
                  <a:schemeClr val="bg1"/>
                </a:solidFill>
                <a:latin typeface="Arial Black" pitchFamily="34" charset="0"/>
                <a:ea typeface="MS PGothic" pitchFamily="34" charset="-128"/>
              </a:defRPr>
            </a:lvl4pPr>
            <a:lvl5pPr marL="2057400" indent="-228600">
              <a:defRPr sz="1100">
                <a:solidFill>
                  <a:schemeClr val="bg1"/>
                </a:solidFill>
                <a:latin typeface="Arial Black" pitchFamily="34" charset="0"/>
                <a:ea typeface="MS PGothic" pitchFamily="34" charset="-128"/>
              </a:defRPr>
            </a:lvl5pPr>
            <a:lvl6pPr marL="25146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6pPr>
            <a:lvl7pPr marL="29718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7pPr>
            <a:lvl8pPr marL="34290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8pPr>
            <a:lvl9pPr marL="38862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9pPr>
          </a:lstStyle>
          <a:p>
            <a:pPr algn="ctr" eaLnBrk="0" hangingPunct="0">
              <a:defRPr/>
            </a:pPr>
            <a:endParaRPr lang="en-US" altLang="en-US">
              <a:solidFill>
                <a:srgbClr val="FFFFFF"/>
              </a:solidFill>
              <a:cs typeface="+mn-cs"/>
            </a:endParaRPr>
          </a:p>
        </p:txBody>
      </p:sp>
      <p:pic>
        <p:nvPicPr>
          <p:cNvPr id="1033"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1000" y="152400"/>
            <a:ext cx="12954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4" descr="J:\NIWAP\Templates\NIWAP Stationery Design\NIWAPlogos\NIWAP(red).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10000" y="292100"/>
            <a:ext cx="13716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
          <p:cNvSpPr txBox="1">
            <a:spLocks noChangeArrowheads="1"/>
          </p:cNvSpPr>
          <p:nvPr/>
        </p:nvSpPr>
        <p:spPr bwMode="auto">
          <a:xfrm>
            <a:off x="4191000" y="6403975"/>
            <a:ext cx="4038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100">
                <a:solidFill>
                  <a:schemeClr val="bg1"/>
                </a:solidFill>
                <a:latin typeface="Arial Black" pitchFamily="34" charset="0"/>
                <a:ea typeface="MS PGothic" pitchFamily="34" charset="-128"/>
              </a:defRPr>
            </a:lvl1pPr>
            <a:lvl2pPr marL="742950" indent="-285750">
              <a:defRPr sz="1100">
                <a:solidFill>
                  <a:schemeClr val="bg1"/>
                </a:solidFill>
                <a:latin typeface="Arial Black" pitchFamily="34" charset="0"/>
                <a:ea typeface="MS PGothic" pitchFamily="34" charset="-128"/>
              </a:defRPr>
            </a:lvl2pPr>
            <a:lvl3pPr marL="1143000" indent="-228600">
              <a:defRPr sz="1100">
                <a:solidFill>
                  <a:schemeClr val="bg1"/>
                </a:solidFill>
                <a:latin typeface="Arial Black" pitchFamily="34" charset="0"/>
                <a:ea typeface="MS PGothic" pitchFamily="34" charset="-128"/>
              </a:defRPr>
            </a:lvl3pPr>
            <a:lvl4pPr marL="1600200" indent="-228600">
              <a:defRPr sz="1100">
                <a:solidFill>
                  <a:schemeClr val="bg1"/>
                </a:solidFill>
                <a:latin typeface="Arial Black" pitchFamily="34" charset="0"/>
                <a:ea typeface="MS PGothic" pitchFamily="34" charset="-128"/>
              </a:defRPr>
            </a:lvl4pPr>
            <a:lvl5pPr marL="2057400" indent="-228600">
              <a:defRPr sz="1100">
                <a:solidFill>
                  <a:schemeClr val="bg1"/>
                </a:solidFill>
                <a:latin typeface="Arial Black" pitchFamily="34" charset="0"/>
                <a:ea typeface="MS PGothic" pitchFamily="34" charset="-128"/>
              </a:defRPr>
            </a:lvl5pPr>
            <a:lvl6pPr marL="25146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6pPr>
            <a:lvl7pPr marL="29718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7pPr>
            <a:lvl8pPr marL="34290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8pPr>
            <a:lvl9pPr marL="3886200" indent="-228600" algn="ctr" eaLnBrk="0" fontAlgn="base" hangingPunct="0">
              <a:spcBef>
                <a:spcPct val="0"/>
              </a:spcBef>
              <a:spcAft>
                <a:spcPct val="0"/>
              </a:spcAft>
              <a:defRPr sz="1100">
                <a:solidFill>
                  <a:schemeClr val="bg1"/>
                </a:solidFill>
                <a:latin typeface="Arial Black" pitchFamily="34" charset="0"/>
                <a:ea typeface="MS PGothic" pitchFamily="34" charset="-128"/>
              </a:defRPr>
            </a:lvl9pPr>
          </a:lstStyle>
          <a:p>
            <a:pPr algn="ctr" eaLnBrk="0" hangingPunct="0">
              <a:defRPr/>
            </a:pPr>
            <a:r>
              <a:rPr lang="en-US" sz="1000" dirty="0" smtClean="0">
                <a:solidFill>
                  <a:srgbClr val="9F4533"/>
                </a:solidFill>
                <a:latin typeface="Cambria" pitchFamily="18" charset="0"/>
                <a:cs typeface="+mn-cs"/>
              </a:rPr>
              <a:t>©</a:t>
            </a:r>
            <a:r>
              <a:rPr lang="en-US" sz="1000" b="1" dirty="0" smtClean="0">
                <a:solidFill>
                  <a:srgbClr val="9F4533"/>
                </a:solidFill>
                <a:latin typeface="Cambria" pitchFamily="18" charset="0"/>
                <a:cs typeface="+mn-cs"/>
              </a:rPr>
              <a:t> 2015 NIWAP American University Washington College of Law</a:t>
            </a:r>
            <a:endParaRPr lang="en-US" sz="1000" dirty="0" smtClean="0">
              <a:solidFill>
                <a:srgbClr val="9F4533"/>
              </a:solidFill>
              <a:latin typeface="Cambria" pitchFamily="18" charset="0"/>
              <a:cs typeface="+mn-cs"/>
            </a:endParaRPr>
          </a:p>
        </p:txBody>
      </p:sp>
      <p:pic>
        <p:nvPicPr>
          <p:cNvPr id="2" name="Picture 2" descr="C:\Users\mfitz\Downloads\NIJC logo 2013 for headers.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162800" y="228600"/>
            <a:ext cx="1591101" cy="685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235747"/>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Lst>
  <p:transition spd="med">
    <p:wipe dir="r"/>
  </p:transition>
  <p:timing>
    <p:tnLst>
      <p:par>
        <p:cTn id="1" dur="indefinite" restart="never" nodeType="tmRoot"/>
      </p:par>
    </p:tnLst>
  </p:timing>
  <p:hf hdr="0" dt="0"/>
  <p:txStyles>
    <p:titleStyle>
      <a:lvl1pPr algn="l" rtl="0" eaLnBrk="0" fontAlgn="base" hangingPunct="0">
        <a:spcBef>
          <a:spcPct val="0"/>
        </a:spcBef>
        <a:spcAft>
          <a:spcPct val="0"/>
        </a:spcAft>
        <a:defRPr sz="2400">
          <a:solidFill>
            <a:schemeClr val="bg2"/>
          </a:solidFill>
          <a:latin typeface="+mj-lt"/>
          <a:ea typeface="MS PGothic" pitchFamily="34" charset="-128"/>
          <a:cs typeface="ＭＳ Ｐゴシック" charset="-128"/>
        </a:defRPr>
      </a:lvl1pPr>
      <a:lvl2pPr algn="l" rtl="0" eaLnBrk="0" fontAlgn="base" hangingPunct="0">
        <a:spcBef>
          <a:spcPct val="0"/>
        </a:spcBef>
        <a:spcAft>
          <a:spcPct val="0"/>
        </a:spcAft>
        <a:defRPr sz="2400">
          <a:solidFill>
            <a:schemeClr val="bg2"/>
          </a:solidFill>
          <a:latin typeface="Arial Black" charset="0"/>
          <a:ea typeface="MS PGothic" pitchFamily="34" charset="-128"/>
          <a:cs typeface="ＭＳ Ｐゴシック" charset="-128"/>
        </a:defRPr>
      </a:lvl2pPr>
      <a:lvl3pPr algn="l" rtl="0" eaLnBrk="0" fontAlgn="base" hangingPunct="0">
        <a:spcBef>
          <a:spcPct val="0"/>
        </a:spcBef>
        <a:spcAft>
          <a:spcPct val="0"/>
        </a:spcAft>
        <a:defRPr sz="2400">
          <a:solidFill>
            <a:schemeClr val="bg2"/>
          </a:solidFill>
          <a:latin typeface="Arial Black" charset="0"/>
          <a:ea typeface="MS PGothic" pitchFamily="34" charset="-128"/>
          <a:cs typeface="ＭＳ Ｐゴシック" charset="-128"/>
        </a:defRPr>
      </a:lvl3pPr>
      <a:lvl4pPr algn="l" rtl="0" eaLnBrk="0" fontAlgn="base" hangingPunct="0">
        <a:spcBef>
          <a:spcPct val="0"/>
        </a:spcBef>
        <a:spcAft>
          <a:spcPct val="0"/>
        </a:spcAft>
        <a:defRPr sz="2400">
          <a:solidFill>
            <a:schemeClr val="bg2"/>
          </a:solidFill>
          <a:latin typeface="Arial Black" charset="0"/>
          <a:ea typeface="MS PGothic" pitchFamily="34" charset="-128"/>
          <a:cs typeface="ＭＳ Ｐゴシック" charset="-128"/>
        </a:defRPr>
      </a:lvl4pPr>
      <a:lvl5pPr algn="l" rtl="0" eaLnBrk="0" fontAlgn="base" hangingPunct="0">
        <a:spcBef>
          <a:spcPct val="0"/>
        </a:spcBef>
        <a:spcAft>
          <a:spcPct val="0"/>
        </a:spcAft>
        <a:defRPr sz="2400">
          <a:solidFill>
            <a:schemeClr val="bg2"/>
          </a:solidFill>
          <a:latin typeface="Arial Black" charset="0"/>
          <a:ea typeface="MS PGothic" pitchFamily="34" charset="-128"/>
          <a:cs typeface="ＭＳ Ｐゴシック" charset="-128"/>
        </a:defRPr>
      </a:lvl5pPr>
      <a:lvl6pPr marL="457200" algn="l" rtl="0" eaLnBrk="1" fontAlgn="base" hangingPunct="1">
        <a:spcBef>
          <a:spcPct val="0"/>
        </a:spcBef>
        <a:spcAft>
          <a:spcPct val="0"/>
        </a:spcAft>
        <a:defRPr sz="2400">
          <a:solidFill>
            <a:schemeClr val="bg2"/>
          </a:solidFill>
          <a:latin typeface="Arial Black" charset="0"/>
        </a:defRPr>
      </a:lvl6pPr>
      <a:lvl7pPr marL="914400" algn="l" rtl="0" eaLnBrk="1" fontAlgn="base" hangingPunct="1">
        <a:spcBef>
          <a:spcPct val="0"/>
        </a:spcBef>
        <a:spcAft>
          <a:spcPct val="0"/>
        </a:spcAft>
        <a:defRPr sz="2400">
          <a:solidFill>
            <a:schemeClr val="bg2"/>
          </a:solidFill>
          <a:latin typeface="Arial Black" charset="0"/>
        </a:defRPr>
      </a:lvl7pPr>
      <a:lvl8pPr marL="1371600" algn="l" rtl="0" eaLnBrk="1" fontAlgn="base" hangingPunct="1">
        <a:spcBef>
          <a:spcPct val="0"/>
        </a:spcBef>
        <a:spcAft>
          <a:spcPct val="0"/>
        </a:spcAft>
        <a:defRPr sz="2400">
          <a:solidFill>
            <a:schemeClr val="bg2"/>
          </a:solidFill>
          <a:latin typeface="Arial Black" charset="0"/>
        </a:defRPr>
      </a:lvl8pPr>
      <a:lvl9pPr marL="1828800" algn="l" rtl="0" eaLnBrk="1" fontAlgn="base" hangingPunct="1">
        <a:spcBef>
          <a:spcPct val="0"/>
        </a:spcBef>
        <a:spcAft>
          <a:spcPct val="0"/>
        </a:spcAft>
        <a:defRPr sz="2400">
          <a:solidFill>
            <a:schemeClr val="bg2"/>
          </a:solidFill>
          <a:latin typeface="Arial Black" charset="0"/>
        </a:defRPr>
      </a:lvl9pPr>
    </p:titleStyle>
    <p:bodyStyle>
      <a:lvl1pPr marL="342900" indent="-342900" algn="l" rtl="0" eaLnBrk="0" fontAlgn="base" hangingPunct="0">
        <a:spcBef>
          <a:spcPct val="20000"/>
        </a:spcBef>
        <a:spcAft>
          <a:spcPct val="0"/>
        </a:spcAft>
        <a:buClr>
          <a:srgbClr val="80A52D"/>
        </a:buClr>
        <a:buSzPct val="115000"/>
        <a:buFont typeface="Arial Black" pitchFamily="34" charset="0"/>
        <a:buChar char="●"/>
        <a:defRPr sz="2000" b="1">
          <a:solidFill>
            <a:srgbClr val="333366"/>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rgbClr val="333366"/>
        </a:buClr>
        <a:buSzPct val="115000"/>
        <a:buFont typeface="Wingdings" pitchFamily="2" charset="2"/>
        <a:buChar char="§"/>
        <a:defRPr b="1">
          <a:solidFill>
            <a:srgbClr val="5F5F5F"/>
          </a:solidFill>
          <a:latin typeface="+mn-lt"/>
          <a:ea typeface="MS PGothic" pitchFamily="34" charset="-128"/>
        </a:defRPr>
      </a:lvl2pPr>
      <a:lvl3pPr marL="1143000" indent="-228600" algn="l" rtl="0" eaLnBrk="0" fontAlgn="base" hangingPunct="0">
        <a:spcBef>
          <a:spcPct val="20000"/>
        </a:spcBef>
        <a:spcAft>
          <a:spcPct val="0"/>
        </a:spcAft>
        <a:buClr>
          <a:srgbClr val="80A52D"/>
        </a:buClr>
        <a:buSzPct val="120000"/>
        <a:buFont typeface="Arial Narrow" pitchFamily="34" charset="0"/>
        <a:buChar char="●"/>
        <a:defRPr sz="1600" b="1">
          <a:solidFill>
            <a:srgbClr val="80A52D"/>
          </a:solidFill>
          <a:latin typeface="+mn-lt"/>
          <a:ea typeface="MS PGothic" pitchFamily="34" charset="-128"/>
        </a:defRPr>
      </a:lvl3pPr>
      <a:lvl4pPr marL="1600200" indent="-228600" algn="l" rtl="0" eaLnBrk="0" fontAlgn="base" hangingPunct="0">
        <a:spcBef>
          <a:spcPct val="20000"/>
        </a:spcBef>
        <a:spcAft>
          <a:spcPct val="0"/>
        </a:spcAft>
        <a:buClr>
          <a:schemeClr val="bg2"/>
        </a:buClr>
        <a:buSzPct val="150000"/>
        <a:buFont typeface="Arial" charset="0"/>
        <a:buChar char="▪"/>
        <a:defRPr sz="1600">
          <a:solidFill>
            <a:schemeClr val="bg2"/>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rgbClr val="666699"/>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rgbClr val="666699"/>
          </a:solidFill>
          <a:latin typeface="+mn-lt"/>
          <a:ea typeface="ＭＳ Ｐゴシック" charset="-128"/>
        </a:defRPr>
      </a:lvl6pPr>
      <a:lvl7pPr marL="2971800" indent="-228600" algn="l" rtl="0" eaLnBrk="1" fontAlgn="base" hangingPunct="1">
        <a:spcBef>
          <a:spcPct val="20000"/>
        </a:spcBef>
        <a:spcAft>
          <a:spcPct val="0"/>
        </a:spcAft>
        <a:buChar char="»"/>
        <a:defRPr sz="2000">
          <a:solidFill>
            <a:srgbClr val="666699"/>
          </a:solidFill>
          <a:latin typeface="+mn-lt"/>
          <a:ea typeface="ＭＳ Ｐゴシック" charset="-128"/>
        </a:defRPr>
      </a:lvl7pPr>
      <a:lvl8pPr marL="3429000" indent="-228600" algn="l" rtl="0" eaLnBrk="1" fontAlgn="base" hangingPunct="1">
        <a:spcBef>
          <a:spcPct val="20000"/>
        </a:spcBef>
        <a:spcAft>
          <a:spcPct val="0"/>
        </a:spcAft>
        <a:buChar char="»"/>
        <a:defRPr sz="2000">
          <a:solidFill>
            <a:srgbClr val="666699"/>
          </a:solidFill>
          <a:latin typeface="+mn-lt"/>
          <a:ea typeface="ＭＳ Ｐゴシック" charset="-128"/>
        </a:defRPr>
      </a:lvl8pPr>
      <a:lvl9pPr marL="3886200" indent="-228600" algn="l" rtl="0" eaLnBrk="1" fontAlgn="base" hangingPunct="1">
        <a:spcBef>
          <a:spcPct val="20000"/>
        </a:spcBef>
        <a:spcAft>
          <a:spcPct val="0"/>
        </a:spcAft>
        <a:buChar char="»"/>
        <a:defRPr sz="2000">
          <a:solidFill>
            <a:srgbClr val="666699"/>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www.migrationpolicy.org/data/state-profiles/state/demographics/FL" TargetMode="Externa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niwaplibrary.wcl.american.edu/all-state-public-benefits-charts/" TargetMode="External"/><Relationship Id="rId2" Type="http://schemas.openxmlformats.org/officeDocument/2006/relationships/hyperlink" Target="http://map.niwap.org/" TargetMode="Externa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niwaplibrary.wcl.american.edu/pubs/co-occurencedvchildabuse/"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migrationpolicy.org/data/state-profiles/state/demographics/FL"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hyperlink" Target="https://www.ice.gov/removal-statistics/2017" TargetMode="External"/><Relationship Id="rId2" Type="http://schemas.openxmlformats.org/officeDocument/2006/relationships/hyperlink" Target="https://www.ice.gov/doclib/about/offices/ero/pdf/2013-ice-immigration-removals.pdf" TargetMode="Externa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hyperlink" Target="http://niwaplibrary.wcl.american.edu/FLFCC-2019/"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 Id="rId6" Type="http://schemas.openxmlformats.org/officeDocument/2006/relationships/hyperlink" Target="http://www.niwaplibrary.wcl.american.edu/" TargetMode="External"/><Relationship Id="rId5" Type="http://schemas.openxmlformats.org/officeDocument/2006/relationships/hyperlink" Target="mailto:info@niwap.org" TargetMode="External"/><Relationship Id="rId4" Type="http://schemas.openxmlformats.org/officeDocument/2006/relationships/hyperlink" Target="http://niwaplibrary.wcl.american.edu/sji-jtn-materia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2666999"/>
          </a:xfrm>
        </p:spPr>
        <p:txBody>
          <a:bodyPr>
            <a:noAutofit/>
          </a:bodyPr>
          <a:lstStyle/>
          <a:p>
            <a:r>
              <a:rPr lang="en-US" b="1" dirty="0" smtClean="0">
                <a:effectLst/>
              </a:rPr>
              <a:t>Immigrant Crime Victims and Immigrant Children</a:t>
            </a:r>
            <a:endParaRPr lang="en-US" dirty="0">
              <a:effectLst/>
            </a:endParaRPr>
          </a:p>
        </p:txBody>
      </p:sp>
      <p:sp>
        <p:nvSpPr>
          <p:cNvPr id="3" name="Subtitle 2"/>
          <p:cNvSpPr>
            <a:spLocks noGrp="1"/>
          </p:cNvSpPr>
          <p:nvPr>
            <p:ph type="subTitle" idx="1"/>
          </p:nvPr>
        </p:nvSpPr>
        <p:spPr>
          <a:xfrm>
            <a:off x="533400" y="3352800"/>
            <a:ext cx="7848600" cy="2362200"/>
          </a:xfrm>
        </p:spPr>
        <p:txBody>
          <a:bodyPr/>
          <a:lstStyle/>
          <a:p>
            <a:r>
              <a:rPr lang="en-US" sz="2800" dirty="0" smtClean="0">
                <a:solidFill>
                  <a:schemeClr val="tx1"/>
                </a:solidFill>
              </a:rPr>
              <a:t>Judge Rosemary Collins (Ret.) and Leslye E. Orloff</a:t>
            </a:r>
          </a:p>
          <a:p>
            <a:r>
              <a:rPr lang="en-US" sz="2800" dirty="0" smtClean="0">
                <a:solidFill>
                  <a:schemeClr val="tx1"/>
                </a:solidFill>
              </a:rPr>
              <a:t>Florida Association of Family and Conciliation Courts</a:t>
            </a:r>
            <a:endParaRPr lang="en-US" sz="2800" dirty="0" smtClean="0">
              <a:solidFill>
                <a:schemeClr val="tx1"/>
              </a:solidFill>
            </a:endParaRPr>
          </a:p>
          <a:p>
            <a:r>
              <a:rPr lang="en-US" sz="2400" dirty="0" smtClean="0">
                <a:solidFill>
                  <a:schemeClr val="tx1"/>
                </a:solidFill>
              </a:rPr>
              <a:t>Orlando, Florida</a:t>
            </a:r>
            <a:endParaRPr lang="en-US" sz="2400" dirty="0" smtClean="0">
              <a:solidFill>
                <a:schemeClr val="tx1"/>
              </a:solidFill>
            </a:endParaRPr>
          </a:p>
          <a:p>
            <a:r>
              <a:rPr lang="en-US" sz="2400" dirty="0" smtClean="0">
                <a:solidFill>
                  <a:schemeClr val="tx1"/>
                </a:solidFill>
              </a:rPr>
              <a:t>September </a:t>
            </a:r>
            <a:r>
              <a:rPr lang="en-US" sz="2400" dirty="0" smtClean="0">
                <a:solidFill>
                  <a:schemeClr val="tx1"/>
                </a:solidFill>
              </a:rPr>
              <a:t>25</a:t>
            </a:r>
            <a:r>
              <a:rPr lang="en-US" sz="2400" dirty="0" smtClean="0">
                <a:solidFill>
                  <a:schemeClr val="tx1"/>
                </a:solidFill>
              </a:rPr>
              <a:t>,  </a:t>
            </a:r>
            <a:r>
              <a:rPr lang="en-US" sz="2400" dirty="0" smtClean="0">
                <a:solidFill>
                  <a:schemeClr val="tx1"/>
                </a:solidFill>
              </a:rPr>
              <a:t>2019</a:t>
            </a:r>
            <a:endParaRPr lang="en-US" sz="2400" dirty="0">
              <a:solidFill>
                <a:schemeClr val="tx1"/>
              </a:solidFill>
            </a:endParaRPr>
          </a:p>
        </p:txBody>
      </p:sp>
      <p:sp>
        <p:nvSpPr>
          <p:cNvPr id="4" name="Footer Placeholder 3"/>
          <p:cNvSpPr>
            <a:spLocks noGrp="1"/>
          </p:cNvSpPr>
          <p:nvPr>
            <p:ph type="ftr" sz="quarter" idx="10"/>
          </p:nvPr>
        </p:nvSpPr>
        <p:spPr/>
        <p:txBody>
          <a:bodyPr/>
          <a:lstStyle/>
          <a:p>
            <a:pPr>
              <a:defRPr/>
            </a:pPr>
            <a:r>
              <a:rPr lang="en-US" smtClean="0"/>
              <a:t>Judicial Training Network</a:t>
            </a:r>
            <a:endParaRPr lang="en-US"/>
          </a:p>
        </p:txBody>
      </p:sp>
      <p:sp>
        <p:nvSpPr>
          <p:cNvPr id="5" name="Slide Number Placeholder 4"/>
          <p:cNvSpPr>
            <a:spLocks noGrp="1"/>
          </p:cNvSpPr>
          <p:nvPr>
            <p:ph type="sldNum" sz="quarter" idx="11"/>
          </p:nvPr>
        </p:nvSpPr>
        <p:spPr/>
        <p:txBody>
          <a:bodyPr/>
          <a:lstStyle/>
          <a:p>
            <a:fld id="{398F3730-EADA-46D5-A220-2FCA85626ECC}" type="slidenum">
              <a:rPr lang="en-US" altLang="en-US" smtClean="0"/>
              <a:pPr/>
              <a:t>1</a:t>
            </a:fld>
            <a:endParaRPr lang="en-US" altLang="en-US" dirty="0"/>
          </a:p>
        </p:txBody>
      </p:sp>
    </p:spTree>
    <p:extLst>
      <p:ext uri="{BB962C8B-B14F-4D97-AF65-F5344CB8AC3E}">
        <p14:creationId xmlns:p14="http://schemas.microsoft.com/office/powerpoint/2010/main" val="4018441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p:cNvSpPr>
          <p:nvPr>
            <p:ph type="title"/>
          </p:nvPr>
        </p:nvSpPr>
        <p:spPr/>
        <p:txBody>
          <a:bodyPr>
            <a:normAutofit fontScale="90000"/>
          </a:bodyPr>
          <a:lstStyle/>
          <a:p>
            <a:pPr>
              <a:defRPr/>
            </a:pPr>
            <a:r>
              <a:rPr lang="en-US" b="1" dirty="0" smtClean="0">
                <a:effectLst/>
              </a:rPr>
              <a:t>Connection Between Abuse and Control Over Immigration Status</a:t>
            </a:r>
            <a:endParaRPr lang="en-US" b="1" dirty="0">
              <a:effectLst/>
            </a:endParaRPr>
          </a:p>
        </p:txBody>
      </p:sp>
      <p:sp>
        <p:nvSpPr>
          <p:cNvPr id="26627" name="Rectangle 3"/>
          <p:cNvSpPr>
            <a:spLocks noGrp="1"/>
          </p:cNvSpPr>
          <p:nvPr>
            <p:ph idx="1"/>
          </p:nvPr>
        </p:nvSpPr>
        <p:spPr/>
        <p:txBody>
          <a:bodyPr/>
          <a:lstStyle/>
          <a:p>
            <a:r>
              <a:rPr lang="en-US" altLang="en-US" dirty="0" smtClean="0">
                <a:cs typeface="Arial" panose="020B0604020202020204" pitchFamily="34" charset="0"/>
              </a:rPr>
              <a:t>Abuse rates among immigrant women </a:t>
            </a:r>
          </a:p>
          <a:p>
            <a:pPr lvl="1"/>
            <a:r>
              <a:rPr lang="en-US" altLang="en-US" dirty="0" smtClean="0">
                <a:cs typeface="Arial" panose="020B0604020202020204" pitchFamily="34" charset="0"/>
              </a:rPr>
              <a:t>Lifetime as high as 49.8%</a:t>
            </a:r>
          </a:p>
          <a:p>
            <a:pPr lvl="1"/>
            <a:r>
              <a:rPr lang="en-US" altLang="en-US" dirty="0" smtClean="0">
                <a:cs typeface="Arial" panose="020B0604020202020204" pitchFamily="34" charset="0"/>
              </a:rPr>
              <a:t>Those married to citizens and lawful permanent residents – 50.8%</a:t>
            </a:r>
          </a:p>
          <a:p>
            <a:pPr lvl="1"/>
            <a:r>
              <a:rPr lang="en-US" altLang="en-US" dirty="0" smtClean="0">
                <a:cs typeface="Arial" panose="020B0604020202020204" pitchFamily="34" charset="0"/>
              </a:rPr>
              <a:t>U.S. citizen spouse/former spouse abuse rate rises to 59.5%</a:t>
            </a:r>
          </a:p>
          <a:p>
            <a:r>
              <a:rPr lang="en-US" altLang="en-US" dirty="0" smtClean="0">
                <a:cs typeface="Arial" panose="020B0604020202020204" pitchFamily="34" charset="0"/>
              </a:rPr>
              <a:t>Almost three times the national average</a:t>
            </a:r>
          </a:p>
        </p:txBody>
      </p:sp>
      <p:sp>
        <p:nvSpPr>
          <p:cNvPr id="26629"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106">
                <a:solidFill>
                  <a:schemeClr val="tx1"/>
                </a:solidFill>
                <a:latin typeface="Cambria" pitchFamily="18" charset="0"/>
              </a:defRPr>
            </a:lvl1pPr>
            <a:lvl2pPr marL="721137" indent="-277360">
              <a:spcBef>
                <a:spcPct val="20000"/>
              </a:spcBef>
              <a:buFont typeface="Arial" pitchFamily="34" charset="0"/>
              <a:buChar char="–"/>
              <a:defRPr sz="2718">
                <a:solidFill>
                  <a:schemeClr val="tx1"/>
                </a:solidFill>
                <a:latin typeface="Cambria" pitchFamily="18" charset="0"/>
              </a:defRPr>
            </a:lvl2pPr>
            <a:lvl3pPr marL="1109442" indent="-221888">
              <a:spcBef>
                <a:spcPct val="20000"/>
              </a:spcBef>
              <a:buFont typeface="Arial" pitchFamily="34" charset="0"/>
              <a:buChar char="•"/>
              <a:defRPr sz="2330">
                <a:solidFill>
                  <a:schemeClr val="tx1"/>
                </a:solidFill>
                <a:latin typeface="Cambria" pitchFamily="18" charset="0"/>
              </a:defRPr>
            </a:lvl3pPr>
            <a:lvl4pPr marL="1553218" indent="-221888">
              <a:spcBef>
                <a:spcPct val="20000"/>
              </a:spcBef>
              <a:buFont typeface="Arial" pitchFamily="34" charset="0"/>
              <a:buChar char="–"/>
              <a:defRPr sz="1941">
                <a:solidFill>
                  <a:schemeClr val="tx1"/>
                </a:solidFill>
                <a:latin typeface="Cambria" pitchFamily="18" charset="0"/>
              </a:defRPr>
            </a:lvl4pPr>
            <a:lvl5pPr marL="1996995" indent="-221888">
              <a:spcBef>
                <a:spcPct val="20000"/>
              </a:spcBef>
              <a:buFont typeface="Arial" pitchFamily="34" charset="0"/>
              <a:buChar char="»"/>
              <a:defRPr sz="1941">
                <a:solidFill>
                  <a:schemeClr val="tx1"/>
                </a:solidFill>
                <a:latin typeface="Cambria" pitchFamily="18" charset="0"/>
              </a:defRPr>
            </a:lvl5pPr>
            <a:lvl6pPr marL="2440771" indent="-221888" eaLnBrk="0" fontAlgn="base" hangingPunct="0">
              <a:spcBef>
                <a:spcPct val="20000"/>
              </a:spcBef>
              <a:spcAft>
                <a:spcPct val="0"/>
              </a:spcAft>
              <a:buFont typeface="Arial" pitchFamily="34" charset="0"/>
              <a:buChar char="»"/>
              <a:defRPr sz="1941">
                <a:solidFill>
                  <a:schemeClr val="tx1"/>
                </a:solidFill>
                <a:latin typeface="Cambria" pitchFamily="18" charset="0"/>
              </a:defRPr>
            </a:lvl6pPr>
            <a:lvl7pPr marL="2884548" indent="-221888" eaLnBrk="0" fontAlgn="base" hangingPunct="0">
              <a:spcBef>
                <a:spcPct val="20000"/>
              </a:spcBef>
              <a:spcAft>
                <a:spcPct val="0"/>
              </a:spcAft>
              <a:buFont typeface="Arial" pitchFamily="34" charset="0"/>
              <a:buChar char="»"/>
              <a:defRPr sz="1941">
                <a:solidFill>
                  <a:schemeClr val="tx1"/>
                </a:solidFill>
                <a:latin typeface="Cambria" pitchFamily="18" charset="0"/>
              </a:defRPr>
            </a:lvl7pPr>
            <a:lvl8pPr marL="3328325" indent="-221888" eaLnBrk="0" fontAlgn="base" hangingPunct="0">
              <a:spcBef>
                <a:spcPct val="20000"/>
              </a:spcBef>
              <a:spcAft>
                <a:spcPct val="0"/>
              </a:spcAft>
              <a:buFont typeface="Arial" pitchFamily="34" charset="0"/>
              <a:buChar char="»"/>
              <a:defRPr sz="1941">
                <a:solidFill>
                  <a:schemeClr val="tx1"/>
                </a:solidFill>
                <a:latin typeface="Cambria" pitchFamily="18" charset="0"/>
              </a:defRPr>
            </a:lvl8pPr>
            <a:lvl9pPr marL="3772101" indent="-221888" eaLnBrk="0" fontAlgn="base" hangingPunct="0">
              <a:spcBef>
                <a:spcPct val="20000"/>
              </a:spcBef>
              <a:spcAft>
                <a:spcPct val="0"/>
              </a:spcAft>
              <a:buFont typeface="Arial" pitchFamily="34" charset="0"/>
              <a:buChar char="»"/>
              <a:defRPr sz="1941">
                <a:solidFill>
                  <a:schemeClr val="tx1"/>
                </a:solidFill>
                <a:latin typeface="Cambria" pitchFamily="18" charset="0"/>
              </a:defRPr>
            </a:lvl9pPr>
          </a:lstStyle>
          <a:p>
            <a:pPr>
              <a:spcBef>
                <a:spcPct val="0"/>
              </a:spcBef>
              <a:buFontTx/>
              <a:buNone/>
            </a:pPr>
            <a:fld id="{1B0EA11C-7E4D-4A2A-86D3-3B98F5C4064D}" type="slidenum">
              <a:rPr lang="en-US" altLang="en-US" sz="1165">
                <a:solidFill>
                  <a:srgbClr val="FFFFFF"/>
                </a:solidFill>
              </a:rPr>
              <a:pPr>
                <a:spcBef>
                  <a:spcPct val="0"/>
                </a:spcBef>
                <a:buFontTx/>
                <a:buNone/>
              </a:pPr>
              <a:t>10</a:t>
            </a:fld>
            <a:endParaRPr lang="en-US" altLang="en-US" sz="1165">
              <a:solidFill>
                <a:srgbClr val="FFFFFF"/>
              </a:solidFill>
            </a:endParaRPr>
          </a:p>
        </p:txBody>
      </p:sp>
      <p:sp>
        <p:nvSpPr>
          <p:cNvPr id="26630" name="TextBox 2"/>
          <p:cNvSpPr txBox="1">
            <a:spLocks noChangeArrowheads="1"/>
          </p:cNvSpPr>
          <p:nvPr/>
        </p:nvSpPr>
        <p:spPr bwMode="auto">
          <a:xfrm>
            <a:off x="575143" y="5130054"/>
            <a:ext cx="79906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600" dirty="0">
                <a:latin typeface="Cambria" panose="02040503050406030204" pitchFamily="18" charset="0"/>
              </a:rPr>
              <a:t>Hass, G. A., Ammar, N., </a:t>
            </a:r>
            <a:r>
              <a:rPr lang="en-US" altLang="en-US" sz="1600" dirty="0" err="1">
                <a:latin typeface="Cambria" panose="02040503050406030204" pitchFamily="18" charset="0"/>
              </a:rPr>
              <a:t>Orloff</a:t>
            </a:r>
            <a:r>
              <a:rPr lang="en-US" altLang="en-US" sz="1600" dirty="0">
                <a:latin typeface="Cambria" panose="02040503050406030204" pitchFamily="18" charset="0"/>
              </a:rPr>
              <a:t>, L. (2006). Battered Immigrants and U.S. Citizen Spouses</a:t>
            </a:r>
          </a:p>
        </p:txBody>
      </p:sp>
    </p:spTree>
    <p:extLst>
      <p:ext uri="{BB962C8B-B14F-4D97-AF65-F5344CB8AC3E}">
        <p14:creationId xmlns:p14="http://schemas.microsoft.com/office/powerpoint/2010/main" val="3865381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1026"/>
          <p:cNvSpPr>
            <a:spLocks noGrp="1" noChangeArrowheads="1"/>
          </p:cNvSpPr>
          <p:nvPr>
            <p:ph type="title"/>
          </p:nvPr>
        </p:nvSpPr>
        <p:spPr>
          <a:xfrm>
            <a:off x="356347" y="618565"/>
            <a:ext cx="8431306" cy="887506"/>
          </a:xfrm>
        </p:spPr>
        <p:txBody>
          <a:bodyPr>
            <a:noAutofit/>
          </a:bodyPr>
          <a:lstStyle/>
          <a:p>
            <a:pPr>
              <a:defRPr/>
            </a:pPr>
            <a:r>
              <a:rPr lang="en-US" altLang="en-US" sz="3688" b="1" dirty="0">
                <a:effectLst/>
              </a:rPr>
              <a:t>Sexual Assault Rates Among </a:t>
            </a:r>
            <a:br>
              <a:rPr lang="en-US" altLang="en-US" sz="3688" b="1" dirty="0">
                <a:effectLst/>
              </a:rPr>
            </a:br>
            <a:r>
              <a:rPr lang="en-US" altLang="en-US" sz="3688" b="1" dirty="0">
                <a:effectLst/>
              </a:rPr>
              <a:t>Immigrant Women</a:t>
            </a:r>
          </a:p>
        </p:txBody>
      </p:sp>
      <p:sp>
        <p:nvSpPr>
          <p:cNvPr id="569347" name="Rectangle 1027"/>
          <p:cNvSpPr>
            <a:spLocks noGrp="1" noChangeArrowheads="1"/>
          </p:cNvSpPr>
          <p:nvPr>
            <p:ph type="body" idx="1"/>
          </p:nvPr>
        </p:nvSpPr>
        <p:spPr>
          <a:xfrm>
            <a:off x="578224" y="2017059"/>
            <a:ext cx="7987553" cy="4002741"/>
          </a:xfrm>
        </p:spPr>
        <p:txBody>
          <a:bodyPr>
            <a:normAutofit/>
          </a:bodyPr>
          <a:lstStyle/>
          <a:p>
            <a:pPr>
              <a:lnSpc>
                <a:spcPct val="120000"/>
              </a:lnSpc>
              <a:buFont typeface="Arial" charset="0"/>
              <a:buChar char="•"/>
              <a:defRPr/>
            </a:pPr>
            <a:r>
              <a:rPr lang="en-US" sz="3397" dirty="0">
                <a:cs typeface="Arial" panose="020B0604020202020204" pitchFamily="34" charset="0"/>
              </a:rPr>
              <a:t>High school aged immigrant girls </a:t>
            </a:r>
          </a:p>
          <a:p>
            <a:pPr lvl="1">
              <a:lnSpc>
                <a:spcPct val="120000"/>
              </a:lnSpc>
              <a:buFont typeface="Arial" charset="0"/>
              <a:buChar char="–"/>
              <a:defRPr/>
            </a:pPr>
            <a:r>
              <a:rPr lang="en-US" sz="3009" dirty="0">
                <a:cs typeface="Arial" panose="020B0604020202020204" pitchFamily="34" charset="0"/>
              </a:rPr>
              <a:t>Twice as likely to have suffered sexual assault as their non-immigrant peers, including recurring sexual assault</a:t>
            </a:r>
          </a:p>
          <a:p>
            <a:pPr lvl="1">
              <a:lnSpc>
                <a:spcPct val="120000"/>
              </a:lnSpc>
              <a:buFont typeface="Arial" charset="0"/>
              <a:buChar char="–"/>
              <a:defRPr/>
            </a:pPr>
            <a:r>
              <a:rPr lang="en-US" sz="1941" dirty="0">
                <a:cs typeface="Arial" panose="020B0604020202020204" pitchFamily="34" charset="0"/>
              </a:rPr>
              <a:t>Decker, M., Raj, A. and Silverman, J., Sexual Violence Against Adolescent Girls: Influences of Immigration and Acculturation, 13 Violence Against Women 498, 503 (2007).</a:t>
            </a:r>
          </a:p>
          <a:p>
            <a:pPr lvl="1">
              <a:buFont typeface="Arial" charset="0"/>
              <a:buChar char="–"/>
              <a:defRPr/>
            </a:pPr>
            <a:endParaRPr lang="en-US" altLang="en-US" sz="3009" dirty="0"/>
          </a:p>
        </p:txBody>
      </p:sp>
      <p:sp>
        <p:nvSpPr>
          <p:cNvPr id="2867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106">
                <a:solidFill>
                  <a:schemeClr val="tx1"/>
                </a:solidFill>
                <a:latin typeface="Cambria" pitchFamily="18" charset="0"/>
              </a:defRPr>
            </a:lvl1pPr>
            <a:lvl2pPr marL="721137" indent="-277360">
              <a:spcBef>
                <a:spcPct val="20000"/>
              </a:spcBef>
              <a:buFont typeface="Arial" pitchFamily="34" charset="0"/>
              <a:buChar char="–"/>
              <a:defRPr sz="2718">
                <a:solidFill>
                  <a:schemeClr val="tx1"/>
                </a:solidFill>
                <a:latin typeface="Cambria" pitchFamily="18" charset="0"/>
              </a:defRPr>
            </a:lvl2pPr>
            <a:lvl3pPr marL="1109442" indent="-221888">
              <a:spcBef>
                <a:spcPct val="20000"/>
              </a:spcBef>
              <a:buFont typeface="Arial" pitchFamily="34" charset="0"/>
              <a:buChar char="•"/>
              <a:defRPr sz="2330">
                <a:solidFill>
                  <a:schemeClr val="tx1"/>
                </a:solidFill>
                <a:latin typeface="Cambria" pitchFamily="18" charset="0"/>
              </a:defRPr>
            </a:lvl3pPr>
            <a:lvl4pPr marL="1553218" indent="-221888">
              <a:spcBef>
                <a:spcPct val="20000"/>
              </a:spcBef>
              <a:buFont typeface="Arial" pitchFamily="34" charset="0"/>
              <a:buChar char="–"/>
              <a:defRPr sz="1941">
                <a:solidFill>
                  <a:schemeClr val="tx1"/>
                </a:solidFill>
                <a:latin typeface="Cambria" pitchFamily="18" charset="0"/>
              </a:defRPr>
            </a:lvl4pPr>
            <a:lvl5pPr marL="1996995" indent="-221888">
              <a:spcBef>
                <a:spcPct val="20000"/>
              </a:spcBef>
              <a:buFont typeface="Arial" pitchFamily="34" charset="0"/>
              <a:buChar char="»"/>
              <a:defRPr sz="1941">
                <a:solidFill>
                  <a:schemeClr val="tx1"/>
                </a:solidFill>
                <a:latin typeface="Cambria" pitchFamily="18" charset="0"/>
              </a:defRPr>
            </a:lvl5pPr>
            <a:lvl6pPr marL="2440771" indent="-221888" eaLnBrk="0" fontAlgn="base" hangingPunct="0">
              <a:spcBef>
                <a:spcPct val="20000"/>
              </a:spcBef>
              <a:spcAft>
                <a:spcPct val="0"/>
              </a:spcAft>
              <a:buFont typeface="Arial" pitchFamily="34" charset="0"/>
              <a:buChar char="»"/>
              <a:defRPr sz="1941">
                <a:solidFill>
                  <a:schemeClr val="tx1"/>
                </a:solidFill>
                <a:latin typeface="Cambria" pitchFamily="18" charset="0"/>
              </a:defRPr>
            </a:lvl6pPr>
            <a:lvl7pPr marL="2884548" indent="-221888" eaLnBrk="0" fontAlgn="base" hangingPunct="0">
              <a:spcBef>
                <a:spcPct val="20000"/>
              </a:spcBef>
              <a:spcAft>
                <a:spcPct val="0"/>
              </a:spcAft>
              <a:buFont typeface="Arial" pitchFamily="34" charset="0"/>
              <a:buChar char="»"/>
              <a:defRPr sz="1941">
                <a:solidFill>
                  <a:schemeClr val="tx1"/>
                </a:solidFill>
                <a:latin typeface="Cambria" pitchFamily="18" charset="0"/>
              </a:defRPr>
            </a:lvl7pPr>
            <a:lvl8pPr marL="3328325" indent="-221888" eaLnBrk="0" fontAlgn="base" hangingPunct="0">
              <a:spcBef>
                <a:spcPct val="20000"/>
              </a:spcBef>
              <a:spcAft>
                <a:spcPct val="0"/>
              </a:spcAft>
              <a:buFont typeface="Arial" pitchFamily="34" charset="0"/>
              <a:buChar char="»"/>
              <a:defRPr sz="1941">
                <a:solidFill>
                  <a:schemeClr val="tx1"/>
                </a:solidFill>
                <a:latin typeface="Cambria" pitchFamily="18" charset="0"/>
              </a:defRPr>
            </a:lvl8pPr>
            <a:lvl9pPr marL="3772101" indent="-221888" eaLnBrk="0" fontAlgn="base" hangingPunct="0">
              <a:spcBef>
                <a:spcPct val="20000"/>
              </a:spcBef>
              <a:spcAft>
                <a:spcPct val="0"/>
              </a:spcAft>
              <a:buFont typeface="Arial" pitchFamily="34" charset="0"/>
              <a:buChar char="»"/>
              <a:defRPr sz="1941">
                <a:solidFill>
                  <a:schemeClr val="tx1"/>
                </a:solidFill>
                <a:latin typeface="Cambria" pitchFamily="18" charset="0"/>
              </a:defRPr>
            </a:lvl9pPr>
          </a:lstStyle>
          <a:p>
            <a:pPr>
              <a:spcBef>
                <a:spcPct val="0"/>
              </a:spcBef>
              <a:buFontTx/>
              <a:buNone/>
            </a:pPr>
            <a:fld id="{242C17D9-97B4-4544-80CB-388030324EAE}" type="slidenum">
              <a:rPr lang="en-US" altLang="en-US" sz="1165">
                <a:solidFill>
                  <a:srgbClr val="FFFFFF"/>
                </a:solidFill>
              </a:rPr>
              <a:pPr>
                <a:spcBef>
                  <a:spcPct val="0"/>
                </a:spcBef>
                <a:buFontTx/>
                <a:buNone/>
              </a:pPr>
              <a:t>11</a:t>
            </a:fld>
            <a:endParaRPr lang="en-US" altLang="en-US" sz="1165">
              <a:solidFill>
                <a:srgbClr val="FFFFFF"/>
              </a:solidFill>
            </a:endParaRPr>
          </a:p>
        </p:txBody>
      </p:sp>
    </p:spTree>
    <p:extLst>
      <p:ext uri="{BB962C8B-B14F-4D97-AF65-F5344CB8AC3E}">
        <p14:creationId xmlns:p14="http://schemas.microsoft.com/office/powerpoint/2010/main" val="3856597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Grp="1"/>
          </p:cNvSpPr>
          <p:nvPr>
            <p:ph type="title"/>
          </p:nvPr>
        </p:nvSpPr>
        <p:spPr/>
        <p:txBody>
          <a:bodyPr>
            <a:normAutofit/>
          </a:bodyPr>
          <a:lstStyle/>
          <a:p>
            <a:pPr>
              <a:defRPr/>
            </a:pPr>
            <a:r>
              <a:rPr lang="en-US" b="1" dirty="0" smtClean="0">
                <a:effectLst/>
              </a:rPr>
              <a:t>Immigration Related Abuse</a:t>
            </a:r>
            <a:endParaRPr lang="en-US" b="1" dirty="0">
              <a:effectLst/>
            </a:endParaRPr>
          </a:p>
        </p:txBody>
      </p:sp>
      <p:sp>
        <p:nvSpPr>
          <p:cNvPr id="33795" name="Rectangle 3"/>
          <p:cNvSpPr>
            <a:spLocks noGrp="1"/>
          </p:cNvSpPr>
          <p:nvPr>
            <p:ph type="body" idx="1"/>
          </p:nvPr>
        </p:nvSpPr>
        <p:spPr>
          <a:xfrm>
            <a:off x="578224" y="1506070"/>
            <a:ext cx="7987553" cy="4289612"/>
          </a:xfrm>
        </p:spPr>
        <p:txBody>
          <a:bodyPr/>
          <a:lstStyle/>
          <a:p>
            <a:pPr>
              <a:defRPr/>
            </a:pPr>
            <a:r>
              <a:rPr lang="en-US" altLang="en-US" sz="2912" dirty="0">
                <a:cs typeface="Arial" panose="020B0604020202020204" pitchFamily="34" charset="0"/>
              </a:rPr>
              <a:t>10 times higher in relationships with physical/sexual abuse as opposed to psychological abuse*</a:t>
            </a:r>
          </a:p>
          <a:p>
            <a:pPr>
              <a:defRPr/>
            </a:pPr>
            <a:r>
              <a:rPr lang="en-US" altLang="en-US" sz="2912" dirty="0">
                <a:cs typeface="Arial" panose="020B0604020202020204" pitchFamily="34" charset="0"/>
              </a:rPr>
              <a:t>May predict abuse escalation</a:t>
            </a:r>
          </a:p>
          <a:p>
            <a:pPr>
              <a:defRPr/>
            </a:pPr>
            <a:r>
              <a:rPr lang="en-US" altLang="en-US" sz="2912" dirty="0">
                <a:cs typeface="Arial" panose="020B0604020202020204" pitchFamily="34" charset="0"/>
              </a:rPr>
              <a:t>Corroborates existence of physical and sexual abuse</a:t>
            </a:r>
          </a:p>
          <a:p>
            <a:pPr marL="443777" lvl="1" indent="0">
              <a:buNone/>
              <a:defRPr/>
            </a:pPr>
            <a:endParaRPr lang="en-US" altLang="en-US" sz="3106" dirty="0"/>
          </a:p>
        </p:txBody>
      </p:sp>
      <p:sp>
        <p:nvSpPr>
          <p:cNvPr id="29701"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106">
                <a:solidFill>
                  <a:schemeClr val="tx1"/>
                </a:solidFill>
                <a:latin typeface="Cambria" pitchFamily="18" charset="0"/>
              </a:defRPr>
            </a:lvl1pPr>
            <a:lvl2pPr marL="721137" indent="-277360">
              <a:spcBef>
                <a:spcPct val="20000"/>
              </a:spcBef>
              <a:buFont typeface="Arial" pitchFamily="34" charset="0"/>
              <a:buChar char="–"/>
              <a:defRPr sz="2718">
                <a:solidFill>
                  <a:schemeClr val="tx1"/>
                </a:solidFill>
                <a:latin typeface="Cambria" pitchFamily="18" charset="0"/>
              </a:defRPr>
            </a:lvl2pPr>
            <a:lvl3pPr marL="1109442" indent="-221888">
              <a:spcBef>
                <a:spcPct val="20000"/>
              </a:spcBef>
              <a:buFont typeface="Arial" pitchFamily="34" charset="0"/>
              <a:buChar char="•"/>
              <a:defRPr sz="2330">
                <a:solidFill>
                  <a:schemeClr val="tx1"/>
                </a:solidFill>
                <a:latin typeface="Cambria" pitchFamily="18" charset="0"/>
              </a:defRPr>
            </a:lvl3pPr>
            <a:lvl4pPr marL="1553218" indent="-221888">
              <a:spcBef>
                <a:spcPct val="20000"/>
              </a:spcBef>
              <a:buFont typeface="Arial" pitchFamily="34" charset="0"/>
              <a:buChar char="–"/>
              <a:defRPr sz="1941">
                <a:solidFill>
                  <a:schemeClr val="tx1"/>
                </a:solidFill>
                <a:latin typeface="Cambria" pitchFamily="18" charset="0"/>
              </a:defRPr>
            </a:lvl4pPr>
            <a:lvl5pPr marL="1996995" indent="-221888">
              <a:spcBef>
                <a:spcPct val="20000"/>
              </a:spcBef>
              <a:buFont typeface="Arial" pitchFamily="34" charset="0"/>
              <a:buChar char="»"/>
              <a:defRPr sz="1941">
                <a:solidFill>
                  <a:schemeClr val="tx1"/>
                </a:solidFill>
                <a:latin typeface="Cambria" pitchFamily="18" charset="0"/>
              </a:defRPr>
            </a:lvl5pPr>
            <a:lvl6pPr marL="2440771" indent="-221888" eaLnBrk="0" fontAlgn="base" hangingPunct="0">
              <a:spcBef>
                <a:spcPct val="20000"/>
              </a:spcBef>
              <a:spcAft>
                <a:spcPct val="0"/>
              </a:spcAft>
              <a:buFont typeface="Arial" pitchFamily="34" charset="0"/>
              <a:buChar char="»"/>
              <a:defRPr sz="1941">
                <a:solidFill>
                  <a:schemeClr val="tx1"/>
                </a:solidFill>
                <a:latin typeface="Cambria" pitchFamily="18" charset="0"/>
              </a:defRPr>
            </a:lvl6pPr>
            <a:lvl7pPr marL="2884548" indent="-221888" eaLnBrk="0" fontAlgn="base" hangingPunct="0">
              <a:spcBef>
                <a:spcPct val="20000"/>
              </a:spcBef>
              <a:spcAft>
                <a:spcPct val="0"/>
              </a:spcAft>
              <a:buFont typeface="Arial" pitchFamily="34" charset="0"/>
              <a:buChar char="»"/>
              <a:defRPr sz="1941">
                <a:solidFill>
                  <a:schemeClr val="tx1"/>
                </a:solidFill>
                <a:latin typeface="Cambria" pitchFamily="18" charset="0"/>
              </a:defRPr>
            </a:lvl7pPr>
            <a:lvl8pPr marL="3328325" indent="-221888" eaLnBrk="0" fontAlgn="base" hangingPunct="0">
              <a:spcBef>
                <a:spcPct val="20000"/>
              </a:spcBef>
              <a:spcAft>
                <a:spcPct val="0"/>
              </a:spcAft>
              <a:buFont typeface="Arial" pitchFamily="34" charset="0"/>
              <a:buChar char="»"/>
              <a:defRPr sz="1941">
                <a:solidFill>
                  <a:schemeClr val="tx1"/>
                </a:solidFill>
                <a:latin typeface="Cambria" pitchFamily="18" charset="0"/>
              </a:defRPr>
            </a:lvl8pPr>
            <a:lvl9pPr marL="3772101" indent="-221888" eaLnBrk="0" fontAlgn="base" hangingPunct="0">
              <a:spcBef>
                <a:spcPct val="20000"/>
              </a:spcBef>
              <a:spcAft>
                <a:spcPct val="0"/>
              </a:spcAft>
              <a:buFont typeface="Arial" pitchFamily="34" charset="0"/>
              <a:buChar char="»"/>
              <a:defRPr sz="1941">
                <a:solidFill>
                  <a:schemeClr val="tx1"/>
                </a:solidFill>
                <a:latin typeface="Cambria" pitchFamily="18" charset="0"/>
              </a:defRPr>
            </a:lvl9pPr>
          </a:lstStyle>
          <a:p>
            <a:pPr>
              <a:spcBef>
                <a:spcPct val="0"/>
              </a:spcBef>
              <a:buFontTx/>
              <a:buNone/>
            </a:pPr>
            <a:fld id="{DEF55DA7-569B-4C15-8AAE-4CFF088DC061}" type="slidenum">
              <a:rPr lang="en-US" altLang="en-US" sz="1165">
                <a:solidFill>
                  <a:schemeClr val="bg1"/>
                </a:solidFill>
              </a:rPr>
              <a:pPr>
                <a:spcBef>
                  <a:spcPct val="0"/>
                </a:spcBef>
                <a:buFontTx/>
                <a:buNone/>
              </a:pPr>
              <a:t>12</a:t>
            </a:fld>
            <a:endParaRPr lang="en-US" altLang="en-US" sz="1165">
              <a:solidFill>
                <a:schemeClr val="bg1"/>
              </a:solidFill>
            </a:endParaRPr>
          </a:p>
        </p:txBody>
      </p:sp>
      <p:sp>
        <p:nvSpPr>
          <p:cNvPr id="29702" name="TextBox 2"/>
          <p:cNvSpPr txBox="1">
            <a:spLocks noChangeArrowheads="1"/>
          </p:cNvSpPr>
          <p:nvPr/>
        </p:nvSpPr>
        <p:spPr bwMode="auto">
          <a:xfrm>
            <a:off x="365592" y="4612342"/>
            <a:ext cx="8496020" cy="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mbria" pitchFamily="18" charset="0"/>
              </a:defRPr>
            </a:lvl1pPr>
            <a:lvl2pPr marL="742950" indent="-285750">
              <a:spcBef>
                <a:spcPct val="20000"/>
              </a:spcBef>
              <a:buFont typeface="Arial" pitchFamily="34" charset="0"/>
              <a:buChar char="–"/>
              <a:defRPr sz="2800">
                <a:solidFill>
                  <a:schemeClr val="tx1"/>
                </a:solidFill>
                <a:latin typeface="Cambria" pitchFamily="18" charset="0"/>
              </a:defRPr>
            </a:lvl2pPr>
            <a:lvl3pPr marL="1143000" indent="-228600">
              <a:spcBef>
                <a:spcPct val="20000"/>
              </a:spcBef>
              <a:buFont typeface="Arial" pitchFamily="34" charset="0"/>
              <a:buChar char="•"/>
              <a:defRPr sz="2400">
                <a:solidFill>
                  <a:schemeClr val="tx1"/>
                </a:solidFill>
                <a:latin typeface="Cambria" pitchFamily="18" charset="0"/>
              </a:defRPr>
            </a:lvl3pPr>
            <a:lvl4pPr marL="1600200" indent="-228600">
              <a:spcBef>
                <a:spcPct val="20000"/>
              </a:spcBef>
              <a:buFont typeface="Arial" pitchFamily="34" charset="0"/>
              <a:buChar char="–"/>
              <a:defRPr sz="2000">
                <a:solidFill>
                  <a:schemeClr val="tx1"/>
                </a:solidFill>
                <a:latin typeface="Cambria" pitchFamily="18" charset="0"/>
              </a:defRPr>
            </a:lvl4pPr>
            <a:lvl5pPr marL="2057400" indent="-228600">
              <a:spcBef>
                <a:spcPct val="20000"/>
              </a:spcBef>
              <a:buFont typeface="Arial" pitchFamily="34" charset="0"/>
              <a:buChar char="»"/>
              <a:defRPr sz="2000">
                <a:solidFill>
                  <a:schemeClr val="tx1"/>
                </a:solidFill>
                <a:latin typeface="Cambria"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mbria"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mbria"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mbria"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mbria" pitchFamily="18" charset="0"/>
              </a:defRPr>
            </a:lvl9pPr>
          </a:lstStyle>
          <a:p>
            <a:pPr>
              <a:spcBef>
                <a:spcPct val="0"/>
              </a:spcBef>
              <a:buFontTx/>
              <a:buNone/>
            </a:pPr>
            <a:r>
              <a:rPr lang="en-US" altLang="en-US" sz="1747" dirty="0"/>
              <a:t>*Mary Ann Dutton, </a:t>
            </a:r>
            <a:r>
              <a:rPr lang="en-US" altLang="en-US" sz="1747" dirty="0" err="1"/>
              <a:t>Leslye</a:t>
            </a:r>
            <a:r>
              <a:rPr lang="en-US" altLang="en-US" sz="1747" dirty="0"/>
              <a:t> </a:t>
            </a:r>
            <a:r>
              <a:rPr lang="en-US" altLang="en-US" sz="1747" dirty="0" err="1"/>
              <a:t>Orloff</a:t>
            </a:r>
            <a:r>
              <a:rPr lang="en-US" altLang="en-US" sz="1747" dirty="0"/>
              <a:t>, and Giselle Hass, Characteristics of Help-Seeking Behaviors, Resources and Service Needs of Battered Immigrant Latinas: Legal and Policy Implications (Summer 2000)</a:t>
            </a:r>
          </a:p>
        </p:txBody>
      </p:sp>
    </p:spTree>
    <p:extLst>
      <p:ext uri="{BB962C8B-B14F-4D97-AF65-F5344CB8AC3E}">
        <p14:creationId xmlns:p14="http://schemas.microsoft.com/office/powerpoint/2010/main" val="2297828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224" y="322729"/>
            <a:ext cx="7987553" cy="591671"/>
          </a:xfrm>
        </p:spPr>
        <p:txBody>
          <a:bodyPr wrap="square" numCol="1" anchorCtr="0" compatLnSpc="1">
            <a:prstTxWarp prst="textNoShape">
              <a:avLst/>
            </a:prstTxWarp>
            <a:noAutofit/>
          </a:bodyPr>
          <a:lstStyle/>
          <a:p>
            <a:pPr>
              <a:defRPr/>
            </a:pPr>
            <a:r>
              <a:rPr lang="en-US" altLang="en-US" sz="3106" dirty="0">
                <a:effectLst/>
                <a:latin typeface="Cambria" charset="0"/>
              </a:rPr>
              <a:t>When Victims are Subject to Immigration Enforcement the Cause is… (2013 and 2017)</a:t>
            </a:r>
          </a:p>
        </p:txBody>
      </p:sp>
      <p:sp>
        <p:nvSpPr>
          <p:cNvPr id="53251" name="Content Placeholder 2"/>
          <p:cNvSpPr>
            <a:spLocks noGrp="1"/>
          </p:cNvSpPr>
          <p:nvPr>
            <p:ph idx="1"/>
          </p:nvPr>
        </p:nvSpPr>
        <p:spPr>
          <a:xfrm>
            <a:off x="194682" y="1186151"/>
            <a:ext cx="8519816" cy="4757449"/>
          </a:xfrm>
        </p:spPr>
        <p:txBody>
          <a:bodyPr>
            <a:normAutofit/>
          </a:bodyPr>
          <a:lstStyle/>
          <a:p>
            <a:r>
              <a:rPr lang="en-US" altLang="en-US" dirty="0" smtClean="0">
                <a:ea typeface="ＭＳ Ｐゴシック" panose="020B0600070205080204" pitchFamily="34" charset="-128"/>
              </a:rPr>
              <a:t>Perpetrators actively reporting for removal victims with pending immigration cases	</a:t>
            </a:r>
          </a:p>
          <a:p>
            <a:pPr lvl="1"/>
            <a:r>
              <a:rPr lang="en-US" altLang="en-US" dirty="0" smtClean="0">
                <a:ea typeface="ＭＳ Ｐゴシック" panose="020B0600070205080204" pitchFamily="34" charset="-128"/>
              </a:rPr>
              <a:t>VAWA self-petitioners 38.3%; U visa 25%</a:t>
            </a:r>
          </a:p>
          <a:p>
            <a:r>
              <a:rPr lang="en-US" altLang="en-US" dirty="0" smtClean="0">
                <a:ea typeface="ＭＳ Ｐゴシック" panose="020B0600070205080204" pitchFamily="34" charset="-128"/>
              </a:rPr>
              <a:t>Perpetrators got the victim arrested for domestic violence</a:t>
            </a:r>
          </a:p>
          <a:p>
            <a:pPr lvl="1"/>
            <a:r>
              <a:rPr lang="en-US" altLang="en-US" dirty="0" smtClean="0">
                <a:ea typeface="ＭＳ Ｐゴシック" panose="020B0600070205080204" pitchFamily="34" charset="-128"/>
              </a:rPr>
              <a:t>VAWA self-petitioners 15.4% (2013)-17% (2017);  U visa 7.5%(2013)-36% (2017)</a:t>
            </a:r>
          </a:p>
          <a:p>
            <a:pPr marL="443777" lvl="1" indent="0">
              <a:buNone/>
            </a:pPr>
            <a:r>
              <a:rPr lang="en-US" sz="1456" dirty="0">
                <a:cs typeface="Arial" panose="020B0604020202020204" pitchFamily="34" charset="0"/>
              </a:rPr>
              <a:t>Krisztina E. Szabo, David Stauffer, Benish Anver, </a:t>
            </a:r>
            <a:r>
              <a:rPr lang="en-US" sz="1456" i="1" dirty="0">
                <a:cs typeface="Arial" panose="020B0604020202020204" pitchFamily="34" charset="0"/>
              </a:rPr>
              <a:t>Authorization For VAWA Self-Petitioners and U Visa Applicants</a:t>
            </a:r>
            <a:r>
              <a:rPr lang="en-US" sz="1456" dirty="0">
                <a:cs typeface="Arial" panose="020B0604020202020204" pitchFamily="34" charset="0"/>
              </a:rPr>
              <a:t>, NIWAP (Feb. 12, 2014) and Rodrigues et al. Promoting Access to Justice for Immigrant and Limited English Proficient Crime </a:t>
            </a:r>
            <a:r>
              <a:rPr lang="en-US" sz="1456" dirty="0" err="1">
                <a:cs typeface="Arial" panose="020B0604020202020204" pitchFamily="34" charset="0"/>
              </a:rPr>
              <a:t>Victimsin</a:t>
            </a:r>
            <a:r>
              <a:rPr lang="en-US" sz="1456" dirty="0">
                <a:cs typeface="Arial" panose="020B0604020202020204" pitchFamily="34" charset="0"/>
              </a:rPr>
              <a:t> an Age of Increased Immigration Enforcement: Initial Report from a 2017 National Survey (May 3, 2018)</a:t>
            </a:r>
          </a:p>
          <a:p>
            <a:pPr marL="443777" lvl="1" indent="0">
              <a:buNone/>
            </a:pPr>
            <a:endParaRPr lang="en-US" sz="1844" dirty="0">
              <a:latin typeface="Arial" panose="020B0604020202020204" pitchFamily="34" charset="0"/>
              <a:ea typeface="ＭＳ Ｐゴシック" charset="0"/>
              <a:cs typeface="Arial" panose="020B0604020202020204" pitchFamily="34" charset="0"/>
            </a:endParaRPr>
          </a:p>
          <a:p>
            <a:pPr lvl="1"/>
            <a:endParaRPr lang="en-US" altLang="en-US" dirty="0" smtClean="0">
              <a:ea typeface="ＭＳ Ｐゴシック" panose="020B0600070205080204" pitchFamily="34" charset="-128"/>
            </a:endParaRPr>
          </a:p>
          <a:p>
            <a:pPr lvl="1"/>
            <a:endParaRPr lang="en-US" altLang="en-US" dirty="0" smtClean="0">
              <a:ea typeface="ＭＳ Ｐゴシック" panose="020B0600070205080204" pitchFamily="34" charset="-128"/>
            </a:endParaRPr>
          </a:p>
          <a:p>
            <a:pPr>
              <a:buFont typeface="Arial" panose="020B0604020202020204" pitchFamily="34" charset="0"/>
              <a:buNone/>
            </a:pPr>
            <a:endParaRPr lang="en-US" altLang="en-US" dirty="0" smtClean="0">
              <a:ea typeface="ＭＳ Ｐゴシック" panose="020B0600070205080204" pitchFamily="34" charset="-128"/>
            </a:endParaRPr>
          </a:p>
        </p:txBody>
      </p:sp>
      <p:sp>
        <p:nvSpPr>
          <p:cNvPr id="5" name="Slide Number Placeholder 4"/>
          <p:cNvSpPr>
            <a:spLocks noGrp="1"/>
          </p:cNvSpPr>
          <p:nvPr>
            <p:ph type="sldNum" sz="quarter" idx="11"/>
          </p:nvPr>
        </p:nvSpPr>
        <p:spPr/>
        <p:txBody>
          <a:bodyPr/>
          <a:lstStyle/>
          <a:p>
            <a:fld id="{6A63AC35-3821-42BC-BDAE-2B923C128E1A}" type="slidenum">
              <a:rPr lang="en-US" altLang="en-US" smtClean="0"/>
              <a:pPr/>
              <a:t>13</a:t>
            </a:fld>
            <a:endParaRPr lang="en-US" altLang="en-US" dirty="0"/>
          </a:p>
        </p:txBody>
      </p:sp>
    </p:spTree>
    <p:extLst>
      <p:ext uri="{BB962C8B-B14F-4D97-AF65-F5344CB8AC3E}">
        <p14:creationId xmlns:p14="http://schemas.microsoft.com/office/powerpoint/2010/main" val="694845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p:cNvSpPr>
          <p:nvPr>
            <p:ph type="title" idx="4294967295"/>
          </p:nvPr>
        </p:nvSpPr>
        <p:spPr>
          <a:xfrm>
            <a:off x="152400" y="795518"/>
            <a:ext cx="8991600" cy="570378"/>
          </a:xfrm>
          <a:prstGeom prst="rect">
            <a:avLst/>
          </a:prstGeom>
        </p:spPr>
        <p:txBody>
          <a:bodyPr vert="horz" lIns="80673" tIns="40337" rIns="80673" bIns="40337" rtlCol="0" anchor="ctr">
            <a:normAutofit fontScale="90000"/>
          </a:bodyPr>
          <a:lstStyle/>
          <a:p>
            <a:pPr algn="l"/>
            <a:r>
              <a:rPr lang="en-US" sz="2471" dirty="0">
                <a:solidFill>
                  <a:schemeClr val="tx1"/>
                </a:solidFill>
                <a:effectLst/>
                <a:ea typeface="ＭＳ Ｐゴシック"/>
                <a:cs typeface="Arial" charset="0"/>
              </a:rPr>
              <a:t>Congress enacted VAWA self-petitioning (</a:t>
            </a:r>
            <a:r>
              <a:rPr lang="en-US" sz="2471" dirty="0" smtClean="0">
                <a:solidFill>
                  <a:schemeClr val="tx1"/>
                </a:solidFill>
                <a:effectLst/>
                <a:ea typeface="ＭＳ Ｐゴシック"/>
                <a:cs typeface="Arial" charset="0"/>
              </a:rPr>
              <a:t>1994), the </a:t>
            </a:r>
            <a:r>
              <a:rPr lang="en-US" sz="2471" dirty="0">
                <a:solidFill>
                  <a:schemeClr val="tx1"/>
                </a:solidFill>
                <a:effectLst/>
                <a:ea typeface="ＭＳ Ｐゴシック"/>
                <a:cs typeface="Arial" charset="0"/>
              </a:rPr>
              <a:t>U  and T visas (2000) </a:t>
            </a:r>
            <a:r>
              <a:rPr lang="en-US" sz="2471" dirty="0" smtClean="0">
                <a:solidFill>
                  <a:schemeClr val="tx1"/>
                </a:solidFill>
                <a:effectLst/>
                <a:ea typeface="ＭＳ Ｐゴシック"/>
                <a:cs typeface="Arial" charset="0"/>
              </a:rPr>
              <a:t>&amp; Special Immigrant Juvenile Status  (SIJS) (1990,2008) to</a:t>
            </a:r>
            <a:r>
              <a:rPr lang="en-US" sz="2471" dirty="0">
                <a:solidFill>
                  <a:schemeClr val="tx1"/>
                </a:solidFill>
                <a:effectLst/>
                <a:ea typeface="ＭＳ Ｐゴシック"/>
                <a:cs typeface="Arial" charset="0"/>
              </a:rPr>
              <a:t>:</a:t>
            </a:r>
          </a:p>
        </p:txBody>
      </p:sp>
      <p:sp>
        <p:nvSpPr>
          <p:cNvPr id="23556" name="Rectangle 3"/>
          <p:cNvSpPr>
            <a:spLocks noGrp="1"/>
          </p:cNvSpPr>
          <p:nvPr>
            <p:ph idx="4294967295"/>
          </p:nvPr>
        </p:nvSpPr>
        <p:spPr>
          <a:xfrm>
            <a:off x="152400" y="1365895"/>
            <a:ext cx="8991600" cy="3507022"/>
          </a:xfrm>
        </p:spPr>
        <p:txBody>
          <a:bodyPr/>
          <a:lstStyle/>
          <a:p>
            <a:r>
              <a:rPr lang="en-US" sz="2400" dirty="0">
                <a:ea typeface="ＭＳ Ｐゴシック"/>
                <a:cs typeface="Arial" charset="0"/>
              </a:rPr>
              <a:t>Improve community policing and community </a:t>
            </a:r>
            <a:r>
              <a:rPr lang="en-US" sz="2400" dirty="0" smtClean="0">
                <a:ea typeface="ＭＳ Ｐゴシック"/>
                <a:cs typeface="Arial" charset="0"/>
              </a:rPr>
              <a:t>relationships </a:t>
            </a:r>
            <a:endParaRPr lang="en-US" sz="2400" dirty="0">
              <a:ea typeface="ＭＳ Ｐゴシック"/>
              <a:cs typeface="Arial" charset="0"/>
            </a:endParaRPr>
          </a:p>
          <a:p>
            <a:r>
              <a:rPr lang="en-US" sz="2400" dirty="0">
                <a:ea typeface="ＭＳ Ｐゴシック"/>
                <a:cs typeface="Arial" charset="0"/>
              </a:rPr>
              <a:t>Increase prosecution of perpetrators of crimes against immigrant victims </a:t>
            </a:r>
            <a:endParaRPr lang="en-US" sz="2400" dirty="0" smtClean="0">
              <a:ea typeface="ＭＳ Ｐゴシック"/>
              <a:cs typeface="Arial" charset="0"/>
            </a:endParaRPr>
          </a:p>
          <a:p>
            <a:r>
              <a:rPr lang="en-US" sz="2400" dirty="0" smtClean="0">
                <a:ea typeface="ＭＳ Ｐゴシック"/>
                <a:cs typeface="Arial" charset="0"/>
              </a:rPr>
              <a:t>Allow </a:t>
            </a:r>
            <a:r>
              <a:rPr lang="en-US" sz="2400" dirty="0">
                <a:ea typeface="ＭＳ Ｐゴシック"/>
                <a:cs typeface="Arial" charset="0"/>
              </a:rPr>
              <a:t>victims to report crimes </a:t>
            </a:r>
            <a:r>
              <a:rPr lang="en-US" sz="2400" dirty="0" smtClean="0">
                <a:ea typeface="ＭＳ Ｐゴシック"/>
                <a:cs typeface="Arial" charset="0"/>
              </a:rPr>
              <a:t>and seek help from police, prosecutors, and courts without </a:t>
            </a:r>
            <a:r>
              <a:rPr lang="en-US" sz="2400" dirty="0">
                <a:ea typeface="ＭＳ Ｐゴシック"/>
                <a:cs typeface="Arial" charset="0"/>
              </a:rPr>
              <a:t>fear of </a:t>
            </a:r>
            <a:r>
              <a:rPr lang="en-US" sz="2400" dirty="0" smtClean="0">
                <a:ea typeface="ＭＳ Ｐゴシック"/>
                <a:cs typeface="Arial" charset="0"/>
              </a:rPr>
              <a:t>deportation</a:t>
            </a:r>
          </a:p>
          <a:p>
            <a:r>
              <a:rPr lang="en-US" sz="2400" dirty="0" smtClean="0">
                <a:ea typeface="ＭＳ Ｐゴシック"/>
                <a:cs typeface="Arial" charset="0"/>
              </a:rPr>
              <a:t>Improve access to justice in family/criminal/civil courts for immigrant victims of</a:t>
            </a:r>
          </a:p>
          <a:p>
            <a:pPr lvl="1"/>
            <a:r>
              <a:rPr lang="en-US" sz="2000" dirty="0" smtClean="0">
                <a:ea typeface="ＭＳ Ｐゴシック"/>
                <a:cs typeface="Arial" charset="0"/>
              </a:rPr>
              <a:t> domestic &amp; sexual violence, stalking, human trafficking and child/elder abuse </a:t>
            </a:r>
          </a:p>
          <a:p>
            <a:r>
              <a:rPr lang="en-US" sz="2400" dirty="0" smtClean="0">
                <a:ea typeface="ＭＳ Ｐゴシック"/>
                <a:cs typeface="Arial" charset="0"/>
              </a:rPr>
              <a:t>Enhance </a:t>
            </a:r>
            <a:r>
              <a:rPr lang="en-US" sz="2400" dirty="0">
                <a:ea typeface="ＭＳ Ｐゴシック"/>
                <a:cs typeface="Arial" charset="0"/>
              </a:rPr>
              <a:t>victim safety</a:t>
            </a:r>
          </a:p>
          <a:p>
            <a:r>
              <a:rPr lang="en-US" sz="2400" dirty="0">
                <a:ea typeface="ＭＳ Ｐゴシック"/>
                <a:cs typeface="Arial" charset="0"/>
              </a:rPr>
              <a:t>Keep communities safe</a:t>
            </a:r>
          </a:p>
          <a:p>
            <a:pPr algn="l">
              <a:buFontTx/>
              <a:buChar char="•"/>
            </a:pPr>
            <a:endParaRPr lang="en-US" sz="2294" i="1" dirty="0">
              <a:latin typeface="Arial" charset="0"/>
              <a:ea typeface="ＭＳ Ｐゴシック"/>
              <a:cs typeface="Arial" charset="0"/>
            </a:endParaRPr>
          </a:p>
        </p:txBody>
      </p:sp>
      <p:sp>
        <p:nvSpPr>
          <p:cNvPr id="8" name="Rectangle 7"/>
          <p:cNvSpPr/>
          <p:nvPr/>
        </p:nvSpPr>
        <p:spPr>
          <a:xfrm>
            <a:off x="1147202" y="53801"/>
            <a:ext cx="6849596" cy="570378"/>
          </a:xfrm>
          <a:prstGeom prst="rect">
            <a:avLst/>
          </a:prstGeom>
        </p:spPr>
        <p:txBody>
          <a:bodyPr lIns="80673" tIns="40337" rIns="80673" bIns="40337">
            <a:spAutoFit/>
          </a:bodyPr>
          <a:lstStyle/>
          <a:p>
            <a:pPr algn="ctr">
              <a:defRPr/>
            </a:pPr>
            <a:r>
              <a:rPr lang="en-US" sz="3177" dirty="0">
                <a:solidFill>
                  <a:srgbClr val="C00000"/>
                </a:solidFill>
                <a:effectLst>
                  <a:outerShdw blurRad="38100" dist="38100" dir="2700000" algn="tl">
                    <a:srgbClr val="000000">
                      <a:alpha val="43137"/>
                    </a:srgbClr>
                  </a:outerShdw>
                </a:effectLst>
                <a:latin typeface="Cambria" pitchFamily="18" charset="0"/>
                <a:cs typeface="Arial" charset="0"/>
              </a:rPr>
              <a:t>Purpose of Crime Victim Protections</a:t>
            </a:r>
            <a:endParaRPr lang="en-US" sz="2118" dirty="0">
              <a:solidFill>
                <a:srgbClr val="C00000"/>
              </a:solidFill>
              <a:latin typeface="Cambria" pitchFamily="18" charset="0"/>
            </a:endParaRPr>
          </a:p>
        </p:txBody>
      </p:sp>
      <p:sp>
        <p:nvSpPr>
          <p:cNvPr id="2" name="TextBox 1"/>
          <p:cNvSpPr txBox="1"/>
          <p:nvPr/>
        </p:nvSpPr>
        <p:spPr>
          <a:xfrm>
            <a:off x="2341085" y="6211572"/>
            <a:ext cx="5152006" cy="445378"/>
          </a:xfrm>
          <a:prstGeom prst="rect">
            <a:avLst/>
          </a:prstGeom>
          <a:noFill/>
        </p:spPr>
        <p:txBody>
          <a:bodyPr wrap="square" rtlCol="0">
            <a:spAutoFit/>
          </a:bodyPr>
          <a:lstStyle/>
          <a:p>
            <a:pPr algn="ctr" fontAlgn="auto">
              <a:spcBef>
                <a:spcPts val="0"/>
              </a:spcBef>
              <a:spcAft>
                <a:spcPts val="0"/>
              </a:spcAft>
              <a:defRPr/>
            </a:pPr>
            <a:r>
              <a:rPr lang="en-US" sz="1147">
                <a:solidFill>
                  <a:srgbClr val="FFFFFF"/>
                </a:solidFill>
                <a:latin typeface="Cambria" pitchFamily="18" charset="0"/>
                <a:cs typeface="+mn-cs"/>
              </a:rPr>
              <a:t>National Immigrant Women's Advocacy Project at the American University Washington College of Law</a:t>
            </a:r>
            <a:endParaRPr lang="en-US" sz="1147" dirty="0">
              <a:solidFill>
                <a:srgbClr val="FFFFFF"/>
              </a:solidFill>
              <a:latin typeface="Cambria" pitchFamily="18" charset="0"/>
              <a:cs typeface="+mn-cs"/>
            </a:endParaRPr>
          </a:p>
        </p:txBody>
      </p:sp>
      <p:sp>
        <p:nvSpPr>
          <p:cNvPr id="3" name="Footer Placeholder 2"/>
          <p:cNvSpPr>
            <a:spLocks noGrp="1"/>
          </p:cNvSpPr>
          <p:nvPr>
            <p:ph type="ftr" sz="quarter" idx="10"/>
          </p:nvPr>
        </p:nvSpPr>
        <p:spPr/>
        <p:txBody>
          <a:bodyPr/>
          <a:lstStyle/>
          <a:p>
            <a:pPr>
              <a:defRPr/>
            </a:pPr>
            <a:r>
              <a:rPr lang="en-US" smtClean="0"/>
              <a:t>Judicial Training Network</a:t>
            </a:r>
            <a:endParaRPr lang="en-US"/>
          </a:p>
        </p:txBody>
      </p:sp>
      <p:sp>
        <p:nvSpPr>
          <p:cNvPr id="4" name="Slide Number Placeholder 3"/>
          <p:cNvSpPr>
            <a:spLocks noGrp="1"/>
          </p:cNvSpPr>
          <p:nvPr>
            <p:ph type="sldNum" sz="quarter" idx="11"/>
          </p:nvPr>
        </p:nvSpPr>
        <p:spPr/>
        <p:txBody>
          <a:bodyPr/>
          <a:lstStyle/>
          <a:p>
            <a:fld id="{128E32AC-CE08-487E-84FE-97DC12229735}" type="slidenum">
              <a:rPr lang="en-US" altLang="en-US" smtClean="0"/>
              <a:pPr/>
              <a:t>14</a:t>
            </a:fld>
            <a:endParaRPr lang="en-US" altLang="en-US" dirty="0"/>
          </a:p>
        </p:txBody>
      </p:sp>
    </p:spTree>
    <p:extLst>
      <p:ext uri="{BB962C8B-B14F-4D97-AF65-F5344CB8AC3E}">
        <p14:creationId xmlns:p14="http://schemas.microsoft.com/office/powerpoint/2010/main" val="2702003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224" y="174812"/>
            <a:ext cx="7987553" cy="1109382"/>
          </a:xfrm>
        </p:spPr>
        <p:txBody>
          <a:bodyPr>
            <a:noAutofit/>
          </a:bodyPr>
          <a:lstStyle/>
          <a:p>
            <a:r>
              <a:rPr lang="pt-BR" sz="3106" b="1" dirty="0">
                <a:effectLst/>
              </a:rPr>
              <a:t>Immigration Relief Available for Immigrant Victims of ---</a:t>
            </a:r>
            <a:endParaRPr lang="en-US" sz="3106" b="1" dirty="0">
              <a:effectLst/>
            </a:endParaRPr>
          </a:p>
        </p:txBody>
      </p:sp>
      <p:sp>
        <p:nvSpPr>
          <p:cNvPr id="6" name="Content Placeholder 5"/>
          <p:cNvSpPr>
            <a:spLocks noGrp="1"/>
          </p:cNvSpPr>
          <p:nvPr>
            <p:ph sz="half" idx="1"/>
          </p:nvPr>
        </p:nvSpPr>
        <p:spPr>
          <a:xfrm>
            <a:off x="323066" y="1396611"/>
            <a:ext cx="2810435" cy="3697941"/>
          </a:xfrm>
        </p:spPr>
        <p:txBody>
          <a:bodyPr/>
          <a:lstStyle/>
          <a:p>
            <a:pPr marL="177511" indent="-177511"/>
            <a:r>
              <a:rPr lang="en-US" sz="1747" dirty="0"/>
              <a:t>Domestic violence</a:t>
            </a:r>
          </a:p>
          <a:p>
            <a:pPr marL="388305" lvl="2" indent="0">
              <a:buNone/>
            </a:pPr>
            <a:r>
              <a:rPr lang="en-US" sz="1747" dirty="0"/>
              <a:t>-- Child abuse</a:t>
            </a:r>
          </a:p>
          <a:p>
            <a:pPr marL="177511" indent="-177511"/>
            <a:r>
              <a:rPr lang="en-US" sz="1747" dirty="0"/>
              <a:t>Sexual assault</a:t>
            </a:r>
          </a:p>
          <a:p>
            <a:pPr marL="177511" indent="-177511"/>
            <a:r>
              <a:rPr lang="en-US" sz="1747" dirty="0"/>
              <a:t>Rape</a:t>
            </a:r>
          </a:p>
          <a:p>
            <a:pPr marL="177511" indent="-177511"/>
            <a:r>
              <a:rPr lang="en-US" sz="1747" dirty="0"/>
              <a:t>Incest</a:t>
            </a:r>
          </a:p>
          <a:p>
            <a:pPr marL="177511" indent="-177511"/>
            <a:r>
              <a:rPr lang="en-US" sz="1747" dirty="0"/>
              <a:t>Prostitution</a:t>
            </a:r>
          </a:p>
          <a:p>
            <a:pPr marL="177511" indent="-177511"/>
            <a:r>
              <a:rPr lang="en-US" sz="1747" dirty="0"/>
              <a:t>Torture</a:t>
            </a:r>
          </a:p>
          <a:p>
            <a:pPr marL="177511" indent="-177511"/>
            <a:r>
              <a:rPr lang="en-US" sz="1747" dirty="0"/>
              <a:t>Felonious assault</a:t>
            </a:r>
          </a:p>
          <a:p>
            <a:pPr marL="177511" indent="-177511"/>
            <a:r>
              <a:rPr lang="en-US" sz="1747" dirty="0"/>
              <a:t>Manslaughter</a:t>
            </a:r>
          </a:p>
          <a:p>
            <a:pPr marL="177511" indent="-177511"/>
            <a:r>
              <a:rPr lang="en-US" sz="1747" dirty="0"/>
              <a:t>Murder</a:t>
            </a:r>
          </a:p>
          <a:p>
            <a:pPr marL="177511" indent="-177511"/>
            <a:r>
              <a:rPr lang="en-US" sz="1747" dirty="0"/>
              <a:t>Female genital mutilation</a:t>
            </a:r>
          </a:p>
          <a:p>
            <a:endParaRPr lang="en-US" sz="1747" dirty="0"/>
          </a:p>
        </p:txBody>
      </p:sp>
      <p:sp>
        <p:nvSpPr>
          <p:cNvPr id="7" name="Content Placeholder 6"/>
          <p:cNvSpPr>
            <a:spLocks noGrp="1"/>
          </p:cNvSpPr>
          <p:nvPr>
            <p:ph sz="half" idx="2"/>
          </p:nvPr>
        </p:nvSpPr>
        <p:spPr>
          <a:xfrm>
            <a:off x="3240741" y="1396611"/>
            <a:ext cx="3254188" cy="4399071"/>
          </a:xfrm>
        </p:spPr>
        <p:txBody>
          <a:bodyPr/>
          <a:lstStyle/>
          <a:p>
            <a:pPr marL="177511" indent="-177511"/>
            <a:r>
              <a:rPr lang="en-US" sz="1747" dirty="0"/>
              <a:t>Kidnapping</a:t>
            </a:r>
          </a:p>
          <a:p>
            <a:pPr marL="177511" indent="-177511"/>
            <a:r>
              <a:rPr lang="en-US" sz="1747" dirty="0"/>
              <a:t>Abduction</a:t>
            </a:r>
          </a:p>
          <a:p>
            <a:pPr marL="177511" indent="-177511"/>
            <a:r>
              <a:rPr lang="en-US" sz="1747" dirty="0"/>
              <a:t>Trafficking</a:t>
            </a:r>
          </a:p>
          <a:p>
            <a:pPr marL="177511" indent="-177511"/>
            <a:r>
              <a:rPr lang="en-US" sz="1747" dirty="0"/>
              <a:t>Involuntary servitude       </a:t>
            </a:r>
          </a:p>
          <a:p>
            <a:pPr marL="177511" indent="-177511"/>
            <a:r>
              <a:rPr lang="en-US" sz="1747" dirty="0"/>
              <a:t>Slave trade</a:t>
            </a:r>
          </a:p>
          <a:p>
            <a:pPr marL="177511" indent="-177511"/>
            <a:r>
              <a:rPr lang="en-US" sz="1747" dirty="0"/>
              <a:t>Being held hostage</a:t>
            </a:r>
          </a:p>
          <a:p>
            <a:pPr marL="177511" indent="-177511"/>
            <a:r>
              <a:rPr lang="en-US" sz="1747" dirty="0"/>
              <a:t>Fraud Foreign Labor Contracting</a:t>
            </a:r>
          </a:p>
          <a:p>
            <a:pPr marL="177511" indent="-177511"/>
            <a:r>
              <a:rPr lang="en-US" sz="1747" dirty="0"/>
              <a:t>Peonage</a:t>
            </a:r>
          </a:p>
          <a:p>
            <a:pPr marL="177511" indent="-177511"/>
            <a:r>
              <a:rPr lang="en-US" sz="1747" dirty="0"/>
              <a:t>False Imprisonment</a:t>
            </a:r>
          </a:p>
          <a:p>
            <a:pPr marL="177511" indent="-177511"/>
            <a:r>
              <a:rPr lang="en-US" sz="1747" dirty="0"/>
              <a:t>Blackmail</a:t>
            </a:r>
          </a:p>
          <a:p>
            <a:endParaRPr lang="en-US" sz="1747" dirty="0"/>
          </a:p>
          <a:p>
            <a:endParaRPr lang="en-US" sz="1747" dirty="0"/>
          </a:p>
        </p:txBody>
      </p:sp>
      <p:sp>
        <p:nvSpPr>
          <p:cNvPr id="5" name="Slide Number Placeholder 4"/>
          <p:cNvSpPr>
            <a:spLocks noGrp="1"/>
          </p:cNvSpPr>
          <p:nvPr>
            <p:ph type="sldNum" sz="quarter" idx="11"/>
          </p:nvPr>
        </p:nvSpPr>
        <p:spPr/>
        <p:txBody>
          <a:bodyPr/>
          <a:lstStyle/>
          <a:p>
            <a:fld id="{6A63AC35-3821-42BC-BDAE-2B923C128E1A}" type="slidenum">
              <a:rPr lang="en-US" altLang="en-US" smtClean="0"/>
              <a:pPr/>
              <a:t>15</a:t>
            </a:fld>
            <a:endParaRPr lang="en-US" altLang="en-US" dirty="0"/>
          </a:p>
        </p:txBody>
      </p:sp>
      <p:sp>
        <p:nvSpPr>
          <p:cNvPr id="10" name="Rectangle 9"/>
          <p:cNvSpPr/>
          <p:nvPr/>
        </p:nvSpPr>
        <p:spPr>
          <a:xfrm>
            <a:off x="2944906" y="4982136"/>
            <a:ext cx="5842747" cy="689676"/>
          </a:xfrm>
          <a:prstGeom prst="rect">
            <a:avLst/>
          </a:prstGeom>
        </p:spPr>
        <p:txBody>
          <a:bodyPr wrap="square">
            <a:spAutoFit/>
          </a:bodyPr>
          <a:lstStyle/>
          <a:p>
            <a:pPr marL="295645" indent="-295645" algn="ctr" defTabSz="397872">
              <a:spcBef>
                <a:spcPts val="610"/>
              </a:spcBef>
              <a:tabLst>
                <a:tab pos="395108" algn="l"/>
                <a:tab pos="792979" algn="l"/>
                <a:tab pos="1190856" algn="l"/>
                <a:tab pos="1588726" algn="l"/>
                <a:tab pos="1986602" algn="l"/>
                <a:tab pos="2384472" algn="l"/>
                <a:tab pos="2782346" algn="l"/>
                <a:tab pos="3180220" algn="l"/>
                <a:tab pos="3578092" algn="l"/>
                <a:tab pos="3975965" algn="l"/>
                <a:tab pos="4373838" algn="l"/>
                <a:tab pos="4771710" algn="l"/>
                <a:tab pos="5169583" algn="l"/>
                <a:tab pos="5567455" algn="l"/>
                <a:tab pos="5965328" algn="l"/>
                <a:tab pos="6363202" algn="l"/>
                <a:tab pos="6761076" algn="l"/>
                <a:tab pos="7158946" algn="l"/>
                <a:tab pos="7556822" algn="l"/>
                <a:tab pos="7954692" algn="l"/>
              </a:tabLst>
              <a:defRPr/>
            </a:pPr>
            <a:r>
              <a:rPr lang="en-GB" sz="1941" b="1" dirty="0">
                <a:solidFill>
                  <a:srgbClr val="FF0000"/>
                </a:solidFill>
                <a:latin typeface="Cambria" pitchFamily="18" charset="0"/>
                <a:cs typeface="Arial" charset="0"/>
              </a:rPr>
              <a:t>Attempt, conspiracy or solicitation to commit any of these crimes or any similar activity</a:t>
            </a:r>
          </a:p>
        </p:txBody>
      </p:sp>
      <p:sp>
        <p:nvSpPr>
          <p:cNvPr id="11" name="Content Placeholder 6"/>
          <p:cNvSpPr txBox="1">
            <a:spLocks/>
          </p:cNvSpPr>
          <p:nvPr/>
        </p:nvSpPr>
        <p:spPr bwMode="auto">
          <a:xfrm>
            <a:off x="5829300" y="1396612"/>
            <a:ext cx="2884394" cy="405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751" tIns="44375" rIns="88751" bIns="44375" numCol="1" anchor="t" anchorCtr="0" compatLnSpc="1">
            <a:prstTxWarp prst="textNoShape">
              <a:avLst/>
            </a:prstTxWarp>
          </a:bodyPr>
          <a:lstStyle>
            <a:lvl1pPr marL="342900" indent="-342900" algn="l" rtl="0" fontAlgn="base">
              <a:spcBef>
                <a:spcPct val="20000"/>
              </a:spcBef>
              <a:spcAft>
                <a:spcPct val="0"/>
              </a:spcAft>
              <a:buFont typeface="Arial" panose="020B0604020202020204" pitchFamily="34" charset="0"/>
              <a:buChar char="•"/>
              <a:defRPr sz="2800" kern="1200">
                <a:solidFill>
                  <a:schemeClr val="tx1"/>
                </a:solidFill>
                <a:latin typeface="Cambria" pitchFamily="18" charset="0"/>
                <a:ea typeface="+mn-ea"/>
                <a:cs typeface="+mn-cs"/>
              </a:defRPr>
            </a:lvl1pPr>
            <a:lvl2pPr marL="742950" indent="-285750" algn="l" rtl="0" fontAlgn="base">
              <a:spcBef>
                <a:spcPct val="20000"/>
              </a:spcBef>
              <a:spcAft>
                <a:spcPct val="0"/>
              </a:spcAft>
              <a:buFont typeface="Arial" panose="020B0604020202020204" pitchFamily="34" charset="0"/>
              <a:buChar char="–"/>
              <a:defRPr sz="2400" kern="1200">
                <a:solidFill>
                  <a:schemeClr val="tx1"/>
                </a:solidFill>
                <a:latin typeface="Cambria" pitchFamily="18" charset="0"/>
                <a:ea typeface="+mn-ea"/>
                <a:cs typeface="+mn-cs"/>
              </a:defRPr>
            </a:lvl2pPr>
            <a:lvl3pPr marL="1143000" indent="-228600" algn="l" rtl="0" fontAlgn="base">
              <a:spcBef>
                <a:spcPct val="20000"/>
              </a:spcBef>
              <a:spcAft>
                <a:spcPct val="0"/>
              </a:spcAft>
              <a:buFont typeface="Arial" panose="020B0604020202020204" pitchFamily="34" charset="0"/>
              <a:buChar char="•"/>
              <a:defRPr sz="2000" kern="1200">
                <a:solidFill>
                  <a:schemeClr val="tx1"/>
                </a:solidFill>
                <a:latin typeface="Cambria" pitchFamily="18" charset="0"/>
                <a:ea typeface="+mn-ea"/>
                <a:cs typeface="+mn-cs"/>
              </a:defRPr>
            </a:lvl3pPr>
            <a:lvl4pPr marL="1600200" indent="-228600" algn="l" rtl="0" fontAlgn="base">
              <a:spcBef>
                <a:spcPct val="20000"/>
              </a:spcBef>
              <a:spcAft>
                <a:spcPct val="0"/>
              </a:spcAft>
              <a:buFont typeface="Arial" panose="020B0604020202020204" pitchFamily="34" charset="0"/>
              <a:buChar char="–"/>
              <a:defRPr sz="1800" kern="1200">
                <a:solidFill>
                  <a:schemeClr val="tx1"/>
                </a:solidFill>
                <a:latin typeface="Cambria" pitchFamily="18" charset="0"/>
                <a:ea typeface="+mn-ea"/>
                <a:cs typeface="+mn-cs"/>
              </a:defRPr>
            </a:lvl4pPr>
            <a:lvl5pPr marL="2057400" indent="-228600" algn="l" rtl="0" fontAlgn="base">
              <a:spcBef>
                <a:spcPct val="20000"/>
              </a:spcBef>
              <a:spcAft>
                <a:spcPct val="0"/>
              </a:spcAft>
              <a:buFont typeface="Arial" panose="020B0604020202020204" pitchFamily="34" charset="0"/>
              <a:buChar char="»"/>
              <a:defRPr sz="18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177511" indent="-177511"/>
            <a:r>
              <a:rPr lang="en-US" sz="1747" dirty="0"/>
              <a:t>Extortion</a:t>
            </a:r>
          </a:p>
          <a:p>
            <a:pPr marL="177511" indent="-177511"/>
            <a:r>
              <a:rPr lang="en-US" sz="1747" dirty="0"/>
              <a:t>Witness tampering</a:t>
            </a:r>
          </a:p>
          <a:p>
            <a:pPr marL="177511" indent="-177511"/>
            <a:r>
              <a:rPr lang="en-US" sz="1747" dirty="0"/>
              <a:t>Obstruction of justice</a:t>
            </a:r>
          </a:p>
          <a:p>
            <a:pPr marL="177511" indent="-177511"/>
            <a:r>
              <a:rPr lang="en-US" sz="1747" dirty="0"/>
              <a:t>Perjury</a:t>
            </a:r>
          </a:p>
          <a:p>
            <a:pPr marL="177511" indent="-177511"/>
            <a:r>
              <a:rPr lang="en-US" sz="1747" dirty="0"/>
              <a:t>Stalking</a:t>
            </a:r>
          </a:p>
          <a:p>
            <a:pPr marL="177511" indent="-177511"/>
            <a:r>
              <a:rPr lang="en-US" sz="1747" b="1" dirty="0"/>
              <a:t>Parent perpetrated</a:t>
            </a:r>
          </a:p>
          <a:p>
            <a:pPr marL="665665" lvl="1"/>
            <a:r>
              <a:rPr lang="en-US" sz="1747" b="1" dirty="0"/>
              <a:t>Child abuse </a:t>
            </a:r>
          </a:p>
          <a:p>
            <a:pPr marL="665665" lvl="1"/>
            <a:r>
              <a:rPr lang="en-US" sz="1747" b="1" dirty="0"/>
              <a:t>Child neglect</a:t>
            </a:r>
          </a:p>
          <a:p>
            <a:pPr marL="665665" lvl="1"/>
            <a:r>
              <a:rPr lang="en-US" sz="1747" b="1" dirty="0"/>
              <a:t>Child abandonment</a:t>
            </a:r>
          </a:p>
        </p:txBody>
      </p:sp>
      <p:sp>
        <p:nvSpPr>
          <p:cNvPr id="12" name="Footer Placeholder 3"/>
          <p:cNvSpPr>
            <a:spLocks noGrp="1"/>
          </p:cNvSpPr>
          <p:nvPr>
            <p:ph type="ftr" sz="quarter" idx="10"/>
          </p:nvPr>
        </p:nvSpPr>
        <p:spPr bwMode="auto">
          <a:xfrm>
            <a:off x="2723030" y="6270252"/>
            <a:ext cx="3697941" cy="35438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21137" indent="-277360">
              <a:defRPr>
                <a:solidFill>
                  <a:schemeClr val="tx1"/>
                </a:solidFill>
                <a:latin typeface="Georgia" pitchFamily="18" charset="0"/>
              </a:defRPr>
            </a:lvl2pPr>
            <a:lvl3pPr marL="1109442" indent="-221888">
              <a:defRPr>
                <a:solidFill>
                  <a:schemeClr val="tx1"/>
                </a:solidFill>
                <a:latin typeface="Georgia" pitchFamily="18" charset="0"/>
              </a:defRPr>
            </a:lvl3pPr>
            <a:lvl4pPr marL="1553218" indent="-221888">
              <a:defRPr>
                <a:solidFill>
                  <a:schemeClr val="tx1"/>
                </a:solidFill>
                <a:latin typeface="Georgia" pitchFamily="18" charset="0"/>
              </a:defRPr>
            </a:lvl4pPr>
            <a:lvl5pPr marL="1996995" indent="-221888">
              <a:defRPr>
                <a:solidFill>
                  <a:schemeClr val="tx1"/>
                </a:solidFill>
                <a:latin typeface="Georgia" pitchFamily="18" charset="0"/>
              </a:defRPr>
            </a:lvl5pPr>
            <a:lvl6pPr marL="2440771" indent="-221888" fontAlgn="base">
              <a:spcBef>
                <a:spcPct val="0"/>
              </a:spcBef>
              <a:spcAft>
                <a:spcPct val="0"/>
              </a:spcAft>
              <a:defRPr>
                <a:solidFill>
                  <a:schemeClr val="tx1"/>
                </a:solidFill>
                <a:latin typeface="Georgia" pitchFamily="18" charset="0"/>
              </a:defRPr>
            </a:lvl6pPr>
            <a:lvl7pPr marL="2884548" indent="-221888" fontAlgn="base">
              <a:spcBef>
                <a:spcPct val="0"/>
              </a:spcBef>
              <a:spcAft>
                <a:spcPct val="0"/>
              </a:spcAft>
              <a:defRPr>
                <a:solidFill>
                  <a:schemeClr val="tx1"/>
                </a:solidFill>
                <a:latin typeface="Georgia" pitchFamily="18" charset="0"/>
              </a:defRPr>
            </a:lvl7pPr>
            <a:lvl8pPr marL="3328325" indent="-221888" fontAlgn="base">
              <a:spcBef>
                <a:spcPct val="0"/>
              </a:spcBef>
              <a:spcAft>
                <a:spcPct val="0"/>
              </a:spcAft>
              <a:defRPr>
                <a:solidFill>
                  <a:schemeClr val="tx1"/>
                </a:solidFill>
                <a:latin typeface="Georgia" pitchFamily="18" charset="0"/>
              </a:defRPr>
            </a:lvl8pPr>
            <a:lvl9pPr marL="3772101" indent="-221888"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r>
              <a:rPr lang="en-US" altLang="en-US" dirty="0" smtClean="0">
                <a:solidFill>
                  <a:srgbClr val="FFFFFF"/>
                </a:solidFill>
                <a:latin typeface="Cambria" pitchFamily="18" charset="0"/>
              </a:rPr>
              <a:t>National Immigrant Women's Advocacy Project at the American University Washington College of Law</a:t>
            </a:r>
          </a:p>
        </p:txBody>
      </p:sp>
    </p:spTree>
    <p:extLst>
      <p:ext uri="{BB962C8B-B14F-4D97-AF65-F5344CB8AC3E}">
        <p14:creationId xmlns:p14="http://schemas.microsoft.com/office/powerpoint/2010/main" val="484292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9898" y="102611"/>
            <a:ext cx="7987553" cy="537711"/>
          </a:xfrm>
          <a:prstGeom prst="rect">
            <a:avLst/>
          </a:prstGeom>
        </p:spPr>
        <p:txBody>
          <a:bodyPr vert="horz" wrap="square" lIns="0" tIns="0" rIns="0" bIns="0" rtlCol="0" anchor="ctr">
            <a:spAutoFit/>
          </a:bodyPr>
          <a:lstStyle/>
          <a:p>
            <a:pPr marL="8405"/>
            <a:r>
              <a:rPr sz="3494" spc="-271" dirty="0"/>
              <a:t>PR</a:t>
            </a:r>
            <a:r>
              <a:rPr sz="3494" spc="-350" dirty="0"/>
              <a:t>O</a:t>
            </a:r>
            <a:r>
              <a:rPr sz="3494" spc="-229" dirty="0"/>
              <a:t>TECTION</a:t>
            </a:r>
            <a:r>
              <a:rPr sz="3494" spc="-298" dirty="0"/>
              <a:t>S</a:t>
            </a:r>
            <a:r>
              <a:rPr sz="3494" spc="40" dirty="0"/>
              <a:t> </a:t>
            </a:r>
            <a:r>
              <a:rPr sz="3494" spc="-284" dirty="0"/>
              <a:t>FO</a:t>
            </a:r>
            <a:r>
              <a:rPr sz="3494" spc="-350" dirty="0"/>
              <a:t>R</a:t>
            </a:r>
            <a:r>
              <a:rPr sz="3494" spc="40" dirty="0"/>
              <a:t> </a:t>
            </a:r>
            <a:r>
              <a:rPr sz="3494" spc="-176" dirty="0"/>
              <a:t>IMMIGRAN</a:t>
            </a:r>
            <a:r>
              <a:rPr sz="3494" spc="-215" dirty="0"/>
              <a:t>T</a:t>
            </a:r>
            <a:r>
              <a:rPr sz="3494" spc="40" dirty="0"/>
              <a:t> </a:t>
            </a:r>
            <a:r>
              <a:rPr sz="3494" spc="-152" dirty="0"/>
              <a:t>VICTIMS</a:t>
            </a:r>
          </a:p>
        </p:txBody>
      </p:sp>
      <p:sp>
        <p:nvSpPr>
          <p:cNvPr id="83" name="Slide Number Placeholder 82"/>
          <p:cNvSpPr>
            <a:spLocks noGrp="1"/>
          </p:cNvSpPr>
          <p:nvPr>
            <p:ph type="sldNum" sz="quarter" idx="11"/>
          </p:nvPr>
        </p:nvSpPr>
        <p:spPr>
          <a:xfrm>
            <a:off x="6494929" y="6254844"/>
            <a:ext cx="2070847" cy="354386"/>
          </a:xfrm>
        </p:spPr>
        <p:txBody>
          <a:bodyPr/>
          <a:lstStyle/>
          <a:p>
            <a:fld id="{3E027408-AB3A-49A3-8E4E-9A021760F2FD}" type="slidenum">
              <a:rPr lang="en-US" altLang="en-US" smtClean="0"/>
              <a:pPr/>
              <a:t>16</a:t>
            </a:fld>
            <a:endParaRPr lang="en-US" altLang="en-US" dirty="0"/>
          </a:p>
        </p:txBody>
      </p:sp>
      <p:sp>
        <p:nvSpPr>
          <p:cNvPr id="3" name="object 3"/>
          <p:cNvSpPr/>
          <p:nvPr/>
        </p:nvSpPr>
        <p:spPr>
          <a:xfrm>
            <a:off x="4573186" y="1453034"/>
            <a:ext cx="1574147" cy="1714080"/>
          </a:xfrm>
          <a:custGeom>
            <a:avLst/>
            <a:gdLst/>
            <a:ahLst/>
            <a:cxnLst/>
            <a:rect l="l" t="t" r="r" b="b"/>
            <a:pathLst>
              <a:path w="2378710" h="2590165">
                <a:moveTo>
                  <a:pt x="889761" y="1879185"/>
                </a:moveTo>
                <a:lnTo>
                  <a:pt x="1765" y="1879185"/>
                </a:lnTo>
                <a:lnTo>
                  <a:pt x="1816" y="2589700"/>
                </a:lnTo>
                <a:lnTo>
                  <a:pt x="889761" y="1879185"/>
                </a:lnTo>
                <a:close/>
              </a:path>
              <a:path w="2378710" h="2590165">
                <a:moveTo>
                  <a:pt x="2046951" y="953228"/>
                </a:moveTo>
                <a:lnTo>
                  <a:pt x="1765" y="953228"/>
                </a:lnTo>
                <a:lnTo>
                  <a:pt x="1765" y="1564365"/>
                </a:lnTo>
                <a:lnTo>
                  <a:pt x="571" y="1564898"/>
                </a:lnTo>
                <a:lnTo>
                  <a:pt x="0" y="1565178"/>
                </a:lnTo>
                <a:lnTo>
                  <a:pt x="0" y="1880239"/>
                </a:lnTo>
                <a:lnTo>
                  <a:pt x="546" y="1879897"/>
                </a:lnTo>
                <a:lnTo>
                  <a:pt x="1765" y="1879185"/>
                </a:lnTo>
                <a:lnTo>
                  <a:pt x="889761" y="1879185"/>
                </a:lnTo>
                <a:lnTo>
                  <a:pt x="2046951" y="953228"/>
                </a:lnTo>
                <a:close/>
              </a:path>
              <a:path w="2378710" h="2590165">
                <a:moveTo>
                  <a:pt x="2066" y="0"/>
                </a:moveTo>
                <a:lnTo>
                  <a:pt x="1765" y="615700"/>
                </a:lnTo>
                <a:lnTo>
                  <a:pt x="0" y="616602"/>
                </a:lnTo>
                <a:lnTo>
                  <a:pt x="0" y="954308"/>
                </a:lnTo>
                <a:lnTo>
                  <a:pt x="1765" y="953228"/>
                </a:lnTo>
                <a:lnTo>
                  <a:pt x="2046951" y="953228"/>
                </a:lnTo>
                <a:lnTo>
                  <a:pt x="2378252" y="688129"/>
                </a:lnTo>
                <a:lnTo>
                  <a:pt x="2377909" y="672330"/>
                </a:lnTo>
                <a:lnTo>
                  <a:pt x="2377757" y="664405"/>
                </a:lnTo>
                <a:lnTo>
                  <a:pt x="2256137" y="657456"/>
                </a:lnTo>
                <a:lnTo>
                  <a:pt x="2137429" y="648398"/>
                </a:lnTo>
                <a:lnTo>
                  <a:pt x="2021636" y="637347"/>
                </a:lnTo>
                <a:lnTo>
                  <a:pt x="1908759" y="624413"/>
                </a:lnTo>
                <a:lnTo>
                  <a:pt x="1798799" y="609710"/>
                </a:lnTo>
                <a:lnTo>
                  <a:pt x="1691758" y="593352"/>
                </a:lnTo>
                <a:lnTo>
                  <a:pt x="1587636" y="575450"/>
                </a:lnTo>
                <a:lnTo>
                  <a:pt x="1486436" y="556119"/>
                </a:lnTo>
                <a:lnTo>
                  <a:pt x="1388159" y="535470"/>
                </a:lnTo>
                <a:lnTo>
                  <a:pt x="1292806" y="513618"/>
                </a:lnTo>
                <a:lnTo>
                  <a:pt x="1200378" y="490674"/>
                </a:lnTo>
                <a:lnTo>
                  <a:pt x="1110877" y="466752"/>
                </a:lnTo>
                <a:lnTo>
                  <a:pt x="1024304" y="441964"/>
                </a:lnTo>
                <a:lnTo>
                  <a:pt x="940661" y="416425"/>
                </a:lnTo>
                <a:lnTo>
                  <a:pt x="859949" y="390246"/>
                </a:lnTo>
                <a:lnTo>
                  <a:pt x="782170" y="363540"/>
                </a:lnTo>
                <a:lnTo>
                  <a:pt x="707325" y="336421"/>
                </a:lnTo>
                <a:lnTo>
                  <a:pt x="635414" y="309001"/>
                </a:lnTo>
                <a:lnTo>
                  <a:pt x="566441" y="281394"/>
                </a:lnTo>
                <a:lnTo>
                  <a:pt x="500405" y="253712"/>
                </a:lnTo>
                <a:lnTo>
                  <a:pt x="446243" y="230059"/>
                </a:lnTo>
                <a:lnTo>
                  <a:pt x="394240" y="206510"/>
                </a:lnTo>
                <a:lnTo>
                  <a:pt x="344395" y="183133"/>
                </a:lnTo>
                <a:lnTo>
                  <a:pt x="296709" y="159998"/>
                </a:lnTo>
                <a:lnTo>
                  <a:pt x="251181" y="137173"/>
                </a:lnTo>
                <a:lnTo>
                  <a:pt x="207812" y="114725"/>
                </a:lnTo>
                <a:lnTo>
                  <a:pt x="127655" y="71950"/>
                </a:lnTo>
                <a:lnTo>
                  <a:pt x="83648" y="47625"/>
                </a:lnTo>
                <a:lnTo>
                  <a:pt x="48403" y="27536"/>
                </a:lnTo>
                <a:lnTo>
                  <a:pt x="5500" y="2106"/>
                </a:lnTo>
                <a:lnTo>
                  <a:pt x="2066" y="0"/>
                </a:lnTo>
                <a:close/>
              </a:path>
            </a:pathLst>
          </a:custGeom>
          <a:solidFill>
            <a:srgbClr val="00A79D"/>
          </a:solidFill>
        </p:spPr>
        <p:txBody>
          <a:bodyPr wrap="square" lIns="0" tIns="0" rIns="0" bIns="0" rtlCol="0"/>
          <a:lstStyle/>
          <a:p>
            <a:pPr defTabSz="605134"/>
            <a:endParaRPr sz="1191">
              <a:solidFill>
                <a:prstClr val="black"/>
              </a:solidFill>
              <a:latin typeface="Calibri"/>
            </a:endParaRPr>
          </a:p>
        </p:txBody>
      </p:sp>
      <p:sp>
        <p:nvSpPr>
          <p:cNvPr id="4" name="object 4"/>
          <p:cNvSpPr/>
          <p:nvPr/>
        </p:nvSpPr>
        <p:spPr>
          <a:xfrm>
            <a:off x="3001668" y="1452181"/>
            <a:ext cx="1571625" cy="1714921"/>
          </a:xfrm>
          <a:custGeom>
            <a:avLst/>
            <a:gdLst/>
            <a:ahLst/>
            <a:cxnLst/>
            <a:rect l="l" t="t" r="r" b="b"/>
            <a:pathLst>
              <a:path w="2374900" h="2591435">
                <a:moveTo>
                  <a:pt x="2374712" y="0"/>
                </a:moveTo>
                <a:lnTo>
                  <a:pt x="2372959" y="1066"/>
                </a:lnTo>
                <a:lnTo>
                  <a:pt x="2364133" y="6527"/>
                </a:lnTo>
                <a:lnTo>
                  <a:pt x="2313278" y="36873"/>
                </a:lnTo>
                <a:lnTo>
                  <a:pt x="2266389" y="63840"/>
                </a:lnTo>
                <a:lnTo>
                  <a:pt x="2215759" y="91880"/>
                </a:lnTo>
                <a:lnTo>
                  <a:pt x="2161390" y="120834"/>
                </a:lnTo>
                <a:lnTo>
                  <a:pt x="2103284" y="150542"/>
                </a:lnTo>
                <a:lnTo>
                  <a:pt x="2041444" y="180845"/>
                </a:lnTo>
                <a:lnTo>
                  <a:pt x="1975871" y="211585"/>
                </a:lnTo>
                <a:lnTo>
                  <a:pt x="1906569" y="242600"/>
                </a:lnTo>
                <a:lnTo>
                  <a:pt x="1870519" y="258162"/>
                </a:lnTo>
                <a:lnTo>
                  <a:pt x="1833538" y="273734"/>
                </a:lnTo>
                <a:lnTo>
                  <a:pt x="1795625" y="289294"/>
                </a:lnTo>
                <a:lnTo>
                  <a:pt x="1756781" y="304825"/>
                </a:lnTo>
                <a:lnTo>
                  <a:pt x="1691994" y="329826"/>
                </a:lnTo>
                <a:lnTo>
                  <a:pt x="1624779" y="354605"/>
                </a:lnTo>
                <a:lnTo>
                  <a:pt x="1555136" y="379077"/>
                </a:lnTo>
                <a:lnTo>
                  <a:pt x="1483065" y="403157"/>
                </a:lnTo>
                <a:lnTo>
                  <a:pt x="1408569" y="426760"/>
                </a:lnTo>
                <a:lnTo>
                  <a:pt x="1331646" y="449801"/>
                </a:lnTo>
                <a:lnTo>
                  <a:pt x="1252300" y="472195"/>
                </a:lnTo>
                <a:lnTo>
                  <a:pt x="1170529" y="493857"/>
                </a:lnTo>
                <a:lnTo>
                  <a:pt x="1086335" y="514701"/>
                </a:lnTo>
                <a:lnTo>
                  <a:pt x="999719" y="534643"/>
                </a:lnTo>
                <a:lnTo>
                  <a:pt x="910682" y="553596"/>
                </a:lnTo>
                <a:lnTo>
                  <a:pt x="819224" y="571478"/>
                </a:lnTo>
                <a:lnTo>
                  <a:pt x="725347" y="588201"/>
                </a:lnTo>
                <a:lnTo>
                  <a:pt x="629051" y="603681"/>
                </a:lnTo>
                <a:lnTo>
                  <a:pt x="530336" y="617834"/>
                </a:lnTo>
                <a:lnTo>
                  <a:pt x="429205" y="630573"/>
                </a:lnTo>
                <a:lnTo>
                  <a:pt x="325657" y="641814"/>
                </a:lnTo>
                <a:lnTo>
                  <a:pt x="219693" y="651471"/>
                </a:lnTo>
                <a:lnTo>
                  <a:pt x="111315" y="659460"/>
                </a:lnTo>
                <a:lnTo>
                  <a:pt x="523" y="665695"/>
                </a:lnTo>
                <a:lnTo>
                  <a:pt x="0" y="691089"/>
                </a:lnTo>
                <a:lnTo>
                  <a:pt x="2372908" y="2590990"/>
                </a:lnTo>
                <a:lnTo>
                  <a:pt x="2374737" y="2504287"/>
                </a:lnTo>
                <a:lnTo>
                  <a:pt x="2374712" y="0"/>
                </a:lnTo>
                <a:close/>
              </a:path>
            </a:pathLst>
          </a:custGeom>
          <a:solidFill>
            <a:srgbClr val="1B75BC"/>
          </a:solidFill>
        </p:spPr>
        <p:txBody>
          <a:bodyPr wrap="square" lIns="0" tIns="0" rIns="0" bIns="0" rtlCol="0"/>
          <a:lstStyle/>
          <a:p>
            <a:pPr defTabSz="605134"/>
            <a:endParaRPr sz="1191">
              <a:solidFill>
                <a:prstClr val="black"/>
              </a:solidFill>
              <a:latin typeface="Calibri"/>
            </a:endParaRPr>
          </a:p>
        </p:txBody>
      </p:sp>
      <p:sp>
        <p:nvSpPr>
          <p:cNvPr id="5" name="object 5"/>
          <p:cNvSpPr/>
          <p:nvPr/>
        </p:nvSpPr>
        <p:spPr>
          <a:xfrm>
            <a:off x="3488187" y="3215584"/>
            <a:ext cx="1085010" cy="1828380"/>
          </a:xfrm>
          <a:custGeom>
            <a:avLst/>
            <a:gdLst/>
            <a:ahLst/>
            <a:cxnLst/>
            <a:rect l="l" t="t" r="r" b="b"/>
            <a:pathLst>
              <a:path w="1639570" h="2762884">
                <a:moveTo>
                  <a:pt x="1639544" y="0"/>
                </a:moveTo>
                <a:lnTo>
                  <a:pt x="0" y="1192250"/>
                </a:lnTo>
                <a:lnTo>
                  <a:pt x="58648" y="1274789"/>
                </a:lnTo>
                <a:lnTo>
                  <a:pt x="119695" y="1356844"/>
                </a:lnTo>
                <a:lnTo>
                  <a:pt x="183147" y="1438425"/>
                </a:lnTo>
                <a:lnTo>
                  <a:pt x="249012" y="1519540"/>
                </a:lnTo>
                <a:lnTo>
                  <a:pt x="317299" y="1600197"/>
                </a:lnTo>
                <a:lnTo>
                  <a:pt x="388017" y="1680407"/>
                </a:lnTo>
                <a:lnTo>
                  <a:pt x="461173" y="1760177"/>
                </a:lnTo>
                <a:lnTo>
                  <a:pt x="536774" y="1839516"/>
                </a:lnTo>
                <a:lnTo>
                  <a:pt x="614831" y="1918434"/>
                </a:lnTo>
                <a:lnTo>
                  <a:pt x="695350" y="1996940"/>
                </a:lnTo>
                <a:lnTo>
                  <a:pt x="778340" y="2075041"/>
                </a:lnTo>
                <a:lnTo>
                  <a:pt x="863808" y="2152747"/>
                </a:lnTo>
                <a:lnTo>
                  <a:pt x="951764" y="2230067"/>
                </a:lnTo>
                <a:lnTo>
                  <a:pt x="1042215" y="2307009"/>
                </a:lnTo>
                <a:lnTo>
                  <a:pt x="1135170" y="2383583"/>
                </a:lnTo>
                <a:lnTo>
                  <a:pt x="1230636" y="2459797"/>
                </a:lnTo>
                <a:lnTo>
                  <a:pt x="1328622" y="2535660"/>
                </a:lnTo>
                <a:lnTo>
                  <a:pt x="1429135" y="2611182"/>
                </a:lnTo>
                <a:lnTo>
                  <a:pt x="1532185" y="2686370"/>
                </a:lnTo>
                <a:lnTo>
                  <a:pt x="1639493" y="2762453"/>
                </a:lnTo>
                <a:lnTo>
                  <a:pt x="1639544" y="0"/>
                </a:lnTo>
                <a:close/>
              </a:path>
            </a:pathLst>
          </a:custGeom>
          <a:solidFill>
            <a:srgbClr val="F7941D"/>
          </a:solidFill>
        </p:spPr>
        <p:txBody>
          <a:bodyPr wrap="square" lIns="0" tIns="0" rIns="0" bIns="0" rtlCol="0"/>
          <a:lstStyle/>
          <a:p>
            <a:pPr defTabSz="605134"/>
            <a:endParaRPr sz="1191">
              <a:solidFill>
                <a:prstClr val="black"/>
              </a:solidFill>
              <a:latin typeface="Calibri"/>
            </a:endParaRPr>
          </a:p>
        </p:txBody>
      </p:sp>
      <p:sp>
        <p:nvSpPr>
          <p:cNvPr id="6" name="object 6"/>
          <p:cNvSpPr/>
          <p:nvPr/>
        </p:nvSpPr>
        <p:spPr>
          <a:xfrm>
            <a:off x="4572008" y="1451458"/>
            <a:ext cx="1261" cy="1681"/>
          </a:xfrm>
          <a:custGeom>
            <a:avLst/>
            <a:gdLst/>
            <a:ahLst/>
            <a:cxnLst/>
            <a:rect l="l" t="t" r="r" b="b"/>
            <a:pathLst>
              <a:path w="1904" h="2539">
                <a:moveTo>
                  <a:pt x="0" y="0"/>
                </a:moveTo>
                <a:lnTo>
                  <a:pt x="0" y="2158"/>
                </a:lnTo>
                <a:lnTo>
                  <a:pt x="1752" y="1092"/>
                </a:lnTo>
                <a:lnTo>
                  <a:pt x="0" y="0"/>
                </a:lnTo>
                <a:close/>
              </a:path>
            </a:pathLst>
          </a:custGeom>
          <a:solidFill>
            <a:srgbClr val="2B3890"/>
          </a:solidFill>
        </p:spPr>
        <p:txBody>
          <a:bodyPr wrap="square" lIns="0" tIns="0" rIns="0" bIns="0" rtlCol="0"/>
          <a:lstStyle/>
          <a:p>
            <a:pPr defTabSz="605134"/>
            <a:endParaRPr sz="1191">
              <a:solidFill>
                <a:prstClr val="black"/>
              </a:solidFill>
              <a:latin typeface="Calibri"/>
            </a:endParaRPr>
          </a:p>
        </p:txBody>
      </p:sp>
      <p:sp>
        <p:nvSpPr>
          <p:cNvPr id="7" name="object 7"/>
          <p:cNvSpPr/>
          <p:nvPr/>
        </p:nvSpPr>
        <p:spPr>
          <a:xfrm>
            <a:off x="4572008" y="5042872"/>
            <a:ext cx="1261" cy="1681"/>
          </a:xfrm>
          <a:custGeom>
            <a:avLst/>
            <a:gdLst/>
            <a:ahLst/>
            <a:cxnLst/>
            <a:rect l="l" t="t" r="r" b="b"/>
            <a:pathLst>
              <a:path w="1904" h="2540">
                <a:moveTo>
                  <a:pt x="0" y="0"/>
                </a:moveTo>
                <a:lnTo>
                  <a:pt x="0" y="2514"/>
                </a:lnTo>
                <a:lnTo>
                  <a:pt x="1714" y="1219"/>
                </a:lnTo>
                <a:lnTo>
                  <a:pt x="0" y="0"/>
                </a:lnTo>
                <a:close/>
              </a:path>
            </a:pathLst>
          </a:custGeom>
          <a:solidFill>
            <a:srgbClr val="2B3890"/>
          </a:solidFill>
        </p:spPr>
        <p:txBody>
          <a:bodyPr wrap="square" lIns="0" tIns="0" rIns="0" bIns="0" rtlCol="0"/>
          <a:lstStyle/>
          <a:p>
            <a:pPr defTabSz="605134"/>
            <a:endParaRPr sz="1191">
              <a:solidFill>
                <a:prstClr val="black"/>
              </a:solidFill>
              <a:latin typeface="Calibri"/>
            </a:endParaRPr>
          </a:p>
        </p:txBody>
      </p:sp>
      <p:sp>
        <p:nvSpPr>
          <p:cNvPr id="8" name="object 8"/>
          <p:cNvSpPr/>
          <p:nvPr/>
        </p:nvSpPr>
        <p:spPr>
          <a:xfrm>
            <a:off x="2990641" y="1892714"/>
            <a:ext cx="1583812" cy="2112029"/>
          </a:xfrm>
          <a:custGeom>
            <a:avLst/>
            <a:gdLst/>
            <a:ahLst/>
            <a:cxnLst/>
            <a:rect l="l" t="t" r="r" b="b"/>
            <a:pathLst>
              <a:path w="2393315" h="3191510">
                <a:moveTo>
                  <a:pt x="17184" y="0"/>
                </a:moveTo>
                <a:lnTo>
                  <a:pt x="13675" y="45842"/>
                </a:lnTo>
                <a:lnTo>
                  <a:pt x="10055" y="103831"/>
                </a:lnTo>
                <a:lnTo>
                  <a:pt x="6159" y="182842"/>
                </a:lnTo>
                <a:lnTo>
                  <a:pt x="4335" y="229649"/>
                </a:lnTo>
                <a:lnTo>
                  <a:pt x="2716" y="281013"/>
                </a:lnTo>
                <a:lnTo>
                  <a:pt x="1393" y="336701"/>
                </a:lnTo>
                <a:lnTo>
                  <a:pt x="457" y="396480"/>
                </a:lnTo>
                <a:lnTo>
                  <a:pt x="0" y="460118"/>
                </a:lnTo>
                <a:lnTo>
                  <a:pt x="111" y="527381"/>
                </a:lnTo>
                <a:lnTo>
                  <a:pt x="884" y="598036"/>
                </a:lnTo>
                <a:lnTo>
                  <a:pt x="2408" y="671851"/>
                </a:lnTo>
                <a:lnTo>
                  <a:pt x="4776" y="748593"/>
                </a:lnTo>
                <a:lnTo>
                  <a:pt x="8078" y="828029"/>
                </a:lnTo>
                <a:lnTo>
                  <a:pt x="12406" y="909926"/>
                </a:lnTo>
                <a:lnTo>
                  <a:pt x="17850" y="994050"/>
                </a:lnTo>
                <a:lnTo>
                  <a:pt x="24503" y="1080170"/>
                </a:lnTo>
                <a:lnTo>
                  <a:pt x="32454" y="1168053"/>
                </a:lnTo>
                <a:lnTo>
                  <a:pt x="41797" y="1257465"/>
                </a:lnTo>
                <a:lnTo>
                  <a:pt x="46424" y="1298895"/>
                </a:lnTo>
                <a:lnTo>
                  <a:pt x="51397" y="1340374"/>
                </a:lnTo>
                <a:lnTo>
                  <a:pt x="56725" y="1381904"/>
                </a:lnTo>
                <a:lnTo>
                  <a:pt x="62417" y="1423483"/>
                </a:lnTo>
                <a:lnTo>
                  <a:pt x="68484" y="1465112"/>
                </a:lnTo>
                <a:lnTo>
                  <a:pt x="74934" y="1506791"/>
                </a:lnTo>
                <a:lnTo>
                  <a:pt x="90400" y="1599964"/>
                </a:lnTo>
                <a:lnTo>
                  <a:pt x="102127" y="1664918"/>
                </a:lnTo>
                <a:lnTo>
                  <a:pt x="114765" y="1730000"/>
                </a:lnTo>
                <a:lnTo>
                  <a:pt x="128344" y="1795130"/>
                </a:lnTo>
                <a:lnTo>
                  <a:pt x="142897" y="1860229"/>
                </a:lnTo>
                <a:lnTo>
                  <a:pt x="158472" y="1925294"/>
                </a:lnTo>
                <a:lnTo>
                  <a:pt x="175044" y="1990024"/>
                </a:lnTo>
                <a:lnTo>
                  <a:pt x="192700" y="2054563"/>
                </a:lnTo>
                <a:lnTo>
                  <a:pt x="211452" y="2118758"/>
                </a:lnTo>
                <a:lnTo>
                  <a:pt x="231331" y="2182531"/>
                </a:lnTo>
                <a:lnTo>
                  <a:pt x="252369" y="2245804"/>
                </a:lnTo>
                <a:lnTo>
                  <a:pt x="274594" y="2308498"/>
                </a:lnTo>
                <a:lnTo>
                  <a:pt x="298040" y="2370535"/>
                </a:lnTo>
                <a:lnTo>
                  <a:pt x="322735" y="2431837"/>
                </a:lnTo>
                <a:lnTo>
                  <a:pt x="348712" y="2492324"/>
                </a:lnTo>
                <a:lnTo>
                  <a:pt x="376001" y="2551920"/>
                </a:lnTo>
                <a:lnTo>
                  <a:pt x="404633" y="2610545"/>
                </a:lnTo>
                <a:lnTo>
                  <a:pt x="434639" y="2668121"/>
                </a:lnTo>
                <a:lnTo>
                  <a:pt x="466049" y="2724570"/>
                </a:lnTo>
                <a:lnTo>
                  <a:pt x="499416" y="2780665"/>
                </a:lnTo>
                <a:lnTo>
                  <a:pt x="499962" y="2781503"/>
                </a:lnTo>
                <a:lnTo>
                  <a:pt x="500495" y="2782379"/>
                </a:lnTo>
                <a:lnTo>
                  <a:pt x="523111" y="2823819"/>
                </a:lnTo>
                <a:lnTo>
                  <a:pt x="546281" y="2865133"/>
                </a:lnTo>
                <a:lnTo>
                  <a:pt x="570009" y="2906324"/>
                </a:lnTo>
                <a:lnTo>
                  <a:pt x="594296" y="2947391"/>
                </a:lnTo>
                <a:lnTo>
                  <a:pt x="619143" y="2988336"/>
                </a:lnTo>
                <a:lnTo>
                  <a:pt x="644553" y="3029160"/>
                </a:lnTo>
                <a:lnTo>
                  <a:pt x="670525" y="3069863"/>
                </a:lnTo>
                <a:lnTo>
                  <a:pt x="697063" y="3110446"/>
                </a:lnTo>
                <a:lnTo>
                  <a:pt x="724168" y="3150910"/>
                </a:lnTo>
                <a:lnTo>
                  <a:pt x="751841" y="3191256"/>
                </a:lnTo>
                <a:lnTo>
                  <a:pt x="2391398" y="1999005"/>
                </a:lnTo>
                <a:lnTo>
                  <a:pt x="2393164" y="1999005"/>
                </a:lnTo>
                <a:lnTo>
                  <a:pt x="2393131" y="1925220"/>
                </a:lnTo>
                <a:lnTo>
                  <a:pt x="2281213" y="1838591"/>
                </a:lnTo>
                <a:lnTo>
                  <a:pt x="595644" y="489826"/>
                </a:lnTo>
                <a:lnTo>
                  <a:pt x="17184" y="0"/>
                </a:lnTo>
                <a:close/>
              </a:path>
              <a:path w="2393315" h="3191510">
                <a:moveTo>
                  <a:pt x="2393164" y="1999005"/>
                </a:moveTo>
                <a:lnTo>
                  <a:pt x="2391398" y="1999005"/>
                </a:lnTo>
                <a:lnTo>
                  <a:pt x="2391398" y="2500731"/>
                </a:lnTo>
                <a:lnTo>
                  <a:pt x="2393164" y="2502014"/>
                </a:lnTo>
                <a:lnTo>
                  <a:pt x="2393164" y="1999005"/>
                </a:lnTo>
                <a:close/>
              </a:path>
              <a:path w="2393315" h="3191510">
                <a:moveTo>
                  <a:pt x="2393164" y="1214780"/>
                </a:moveTo>
                <a:lnTo>
                  <a:pt x="2391398" y="1215834"/>
                </a:lnTo>
                <a:lnTo>
                  <a:pt x="2393164" y="1900660"/>
                </a:lnTo>
                <a:lnTo>
                  <a:pt x="2393164" y="1214780"/>
                </a:lnTo>
                <a:close/>
              </a:path>
            </a:pathLst>
          </a:custGeom>
          <a:solidFill>
            <a:srgbClr val="2B3890"/>
          </a:solidFill>
        </p:spPr>
        <p:txBody>
          <a:bodyPr wrap="square" lIns="0" tIns="0" rIns="0" bIns="0" rtlCol="0"/>
          <a:lstStyle/>
          <a:p>
            <a:pPr defTabSz="605134"/>
            <a:endParaRPr sz="1191">
              <a:solidFill>
                <a:prstClr val="black"/>
              </a:solidFill>
              <a:latin typeface="Calibri"/>
            </a:endParaRPr>
          </a:p>
        </p:txBody>
      </p:sp>
      <p:sp>
        <p:nvSpPr>
          <p:cNvPr id="9" name="object 9"/>
          <p:cNvSpPr/>
          <p:nvPr/>
        </p:nvSpPr>
        <p:spPr>
          <a:xfrm>
            <a:off x="6145699" y="1908410"/>
            <a:ext cx="2102" cy="25633"/>
          </a:xfrm>
          <a:custGeom>
            <a:avLst/>
            <a:gdLst/>
            <a:ahLst/>
            <a:cxnLst/>
            <a:rect l="l" t="t" r="r" b="b"/>
            <a:pathLst>
              <a:path w="3175" h="38735">
                <a:moveTo>
                  <a:pt x="0" y="19366"/>
                </a:moveTo>
                <a:lnTo>
                  <a:pt x="2582" y="19366"/>
                </a:lnTo>
              </a:path>
            </a:pathLst>
          </a:custGeom>
          <a:ln w="40002">
            <a:solidFill>
              <a:srgbClr val="2B3890"/>
            </a:solidFill>
          </a:ln>
        </p:spPr>
        <p:txBody>
          <a:bodyPr wrap="square" lIns="0" tIns="0" rIns="0" bIns="0" rtlCol="0"/>
          <a:lstStyle/>
          <a:p>
            <a:pPr defTabSz="605134"/>
            <a:endParaRPr sz="1191">
              <a:solidFill>
                <a:prstClr val="black"/>
              </a:solidFill>
              <a:latin typeface="Calibri"/>
            </a:endParaRPr>
          </a:p>
        </p:txBody>
      </p:sp>
      <p:sp>
        <p:nvSpPr>
          <p:cNvPr id="69" name="object 69"/>
          <p:cNvSpPr/>
          <p:nvPr/>
        </p:nvSpPr>
        <p:spPr>
          <a:xfrm>
            <a:off x="2970198" y="3407761"/>
            <a:ext cx="487035" cy="487035"/>
          </a:xfrm>
          <a:custGeom>
            <a:avLst/>
            <a:gdLst/>
            <a:ahLst/>
            <a:cxnLst/>
            <a:rect l="l" t="t" r="r" b="b"/>
            <a:pathLst>
              <a:path w="735964" h="735964">
                <a:moveTo>
                  <a:pt x="367728" y="0"/>
                </a:moveTo>
                <a:lnTo>
                  <a:pt x="308082" y="4813"/>
                </a:lnTo>
                <a:lnTo>
                  <a:pt x="251499" y="18747"/>
                </a:lnTo>
                <a:lnTo>
                  <a:pt x="198738" y="41046"/>
                </a:lnTo>
                <a:lnTo>
                  <a:pt x="150555" y="70951"/>
                </a:lnTo>
                <a:lnTo>
                  <a:pt x="107707" y="107707"/>
                </a:lnTo>
                <a:lnTo>
                  <a:pt x="70951" y="150555"/>
                </a:lnTo>
                <a:lnTo>
                  <a:pt x="41046" y="198738"/>
                </a:lnTo>
                <a:lnTo>
                  <a:pt x="18747" y="251499"/>
                </a:lnTo>
                <a:lnTo>
                  <a:pt x="4813" y="308082"/>
                </a:lnTo>
                <a:lnTo>
                  <a:pt x="0" y="367728"/>
                </a:lnTo>
                <a:lnTo>
                  <a:pt x="1219" y="397887"/>
                </a:lnTo>
                <a:lnTo>
                  <a:pt x="10687" y="456096"/>
                </a:lnTo>
                <a:lnTo>
                  <a:pt x="28898" y="510862"/>
                </a:lnTo>
                <a:lnTo>
                  <a:pt x="55095" y="561429"/>
                </a:lnTo>
                <a:lnTo>
                  <a:pt x="88520" y="607040"/>
                </a:lnTo>
                <a:lnTo>
                  <a:pt x="128416" y="646936"/>
                </a:lnTo>
                <a:lnTo>
                  <a:pt x="174027" y="680361"/>
                </a:lnTo>
                <a:lnTo>
                  <a:pt x="224594" y="706558"/>
                </a:lnTo>
                <a:lnTo>
                  <a:pt x="279360" y="724769"/>
                </a:lnTo>
                <a:lnTo>
                  <a:pt x="337569" y="734237"/>
                </a:lnTo>
                <a:lnTo>
                  <a:pt x="367728" y="735456"/>
                </a:lnTo>
                <a:lnTo>
                  <a:pt x="397887" y="734237"/>
                </a:lnTo>
                <a:lnTo>
                  <a:pt x="456096" y="724769"/>
                </a:lnTo>
                <a:lnTo>
                  <a:pt x="510862" y="706558"/>
                </a:lnTo>
                <a:lnTo>
                  <a:pt x="561429" y="680361"/>
                </a:lnTo>
                <a:lnTo>
                  <a:pt x="607040" y="646936"/>
                </a:lnTo>
                <a:lnTo>
                  <a:pt x="646936" y="607040"/>
                </a:lnTo>
                <a:lnTo>
                  <a:pt x="680361" y="561429"/>
                </a:lnTo>
                <a:lnTo>
                  <a:pt x="706558" y="510862"/>
                </a:lnTo>
                <a:lnTo>
                  <a:pt x="724769" y="456096"/>
                </a:lnTo>
                <a:lnTo>
                  <a:pt x="734237" y="397887"/>
                </a:lnTo>
                <a:lnTo>
                  <a:pt x="735457" y="367728"/>
                </a:lnTo>
                <a:lnTo>
                  <a:pt x="734237" y="337569"/>
                </a:lnTo>
                <a:lnTo>
                  <a:pt x="724769" y="279360"/>
                </a:lnTo>
                <a:lnTo>
                  <a:pt x="706558" y="224594"/>
                </a:lnTo>
                <a:lnTo>
                  <a:pt x="680361" y="174027"/>
                </a:lnTo>
                <a:lnTo>
                  <a:pt x="646936" y="128416"/>
                </a:lnTo>
                <a:lnTo>
                  <a:pt x="607040" y="88520"/>
                </a:lnTo>
                <a:lnTo>
                  <a:pt x="561429" y="55095"/>
                </a:lnTo>
                <a:lnTo>
                  <a:pt x="510862" y="28898"/>
                </a:lnTo>
                <a:lnTo>
                  <a:pt x="456096" y="10687"/>
                </a:lnTo>
                <a:lnTo>
                  <a:pt x="397887" y="1219"/>
                </a:lnTo>
                <a:lnTo>
                  <a:pt x="367728" y="0"/>
                </a:lnTo>
                <a:close/>
              </a:path>
            </a:pathLst>
          </a:custGeom>
          <a:solidFill>
            <a:srgbClr val="231F20"/>
          </a:solidFill>
        </p:spPr>
        <p:txBody>
          <a:bodyPr wrap="square" lIns="0" tIns="0" rIns="0" bIns="0" rtlCol="0"/>
          <a:lstStyle/>
          <a:p>
            <a:pPr defTabSz="605134"/>
            <a:endParaRPr sz="1191">
              <a:solidFill>
                <a:prstClr val="black"/>
              </a:solidFill>
              <a:latin typeface="Calibri"/>
            </a:endParaRPr>
          </a:p>
        </p:txBody>
      </p:sp>
      <p:sp>
        <p:nvSpPr>
          <p:cNvPr id="10" name="object 10"/>
          <p:cNvSpPr/>
          <p:nvPr/>
        </p:nvSpPr>
        <p:spPr>
          <a:xfrm>
            <a:off x="4561067" y="1452889"/>
            <a:ext cx="11346" cy="6724"/>
          </a:xfrm>
          <a:custGeom>
            <a:avLst/>
            <a:gdLst/>
            <a:ahLst/>
            <a:cxnLst/>
            <a:rect l="l" t="t" r="r" b="b"/>
            <a:pathLst>
              <a:path w="17145" h="10160">
                <a:moveTo>
                  <a:pt x="16535" y="0"/>
                </a:moveTo>
                <a:lnTo>
                  <a:pt x="0" y="10071"/>
                </a:lnTo>
                <a:lnTo>
                  <a:pt x="7708" y="5448"/>
                </a:lnTo>
                <a:lnTo>
                  <a:pt x="16535" y="38"/>
                </a:lnTo>
                <a:close/>
              </a:path>
            </a:pathLst>
          </a:custGeom>
          <a:solidFill>
            <a:srgbClr val="2B3890"/>
          </a:solidFill>
        </p:spPr>
        <p:txBody>
          <a:bodyPr wrap="square" lIns="0" tIns="0" rIns="0" bIns="0" rtlCol="0"/>
          <a:lstStyle/>
          <a:p>
            <a:pPr defTabSz="605134"/>
            <a:endParaRPr sz="1191">
              <a:solidFill>
                <a:prstClr val="black"/>
              </a:solidFill>
              <a:latin typeface="Calibri"/>
            </a:endParaRPr>
          </a:p>
        </p:txBody>
      </p:sp>
      <p:sp>
        <p:nvSpPr>
          <p:cNvPr id="11" name="object 11"/>
          <p:cNvSpPr/>
          <p:nvPr/>
        </p:nvSpPr>
        <p:spPr>
          <a:xfrm>
            <a:off x="4573770" y="4601509"/>
            <a:ext cx="0" cy="443333"/>
          </a:xfrm>
          <a:custGeom>
            <a:avLst/>
            <a:gdLst/>
            <a:ahLst/>
            <a:cxnLst/>
            <a:rect l="l" t="t" r="r" b="b"/>
            <a:pathLst>
              <a:path h="669925">
                <a:moveTo>
                  <a:pt x="0" y="0"/>
                </a:moveTo>
                <a:lnTo>
                  <a:pt x="0" y="669455"/>
                </a:lnTo>
              </a:path>
            </a:pathLst>
          </a:custGeom>
          <a:ln w="3175">
            <a:solidFill>
              <a:srgbClr val="2B3890"/>
            </a:solidFill>
          </a:ln>
        </p:spPr>
        <p:txBody>
          <a:bodyPr wrap="square" lIns="0" tIns="0" rIns="0" bIns="0" rtlCol="0"/>
          <a:lstStyle/>
          <a:p>
            <a:pPr defTabSz="605134"/>
            <a:endParaRPr sz="1191">
              <a:solidFill>
                <a:prstClr val="black"/>
              </a:solidFill>
              <a:latin typeface="Calibri"/>
            </a:endParaRPr>
          </a:p>
        </p:txBody>
      </p:sp>
      <p:sp>
        <p:nvSpPr>
          <p:cNvPr id="12" name="object 12"/>
          <p:cNvSpPr/>
          <p:nvPr/>
        </p:nvSpPr>
        <p:spPr>
          <a:xfrm>
            <a:off x="4573766" y="2083502"/>
            <a:ext cx="0" cy="405933"/>
          </a:xfrm>
          <a:custGeom>
            <a:avLst/>
            <a:gdLst/>
            <a:ahLst/>
            <a:cxnLst/>
            <a:rect l="l" t="t" r="r" b="b"/>
            <a:pathLst>
              <a:path h="613410">
                <a:moveTo>
                  <a:pt x="0" y="0"/>
                </a:moveTo>
                <a:lnTo>
                  <a:pt x="0" y="613151"/>
                </a:lnTo>
              </a:path>
            </a:pathLst>
          </a:custGeom>
          <a:ln w="3175">
            <a:solidFill>
              <a:srgbClr val="2B3890"/>
            </a:solidFill>
          </a:ln>
        </p:spPr>
        <p:txBody>
          <a:bodyPr wrap="square" lIns="0" tIns="0" rIns="0" bIns="0" rtlCol="0"/>
          <a:lstStyle/>
          <a:p>
            <a:pPr defTabSz="605134"/>
            <a:endParaRPr sz="1191">
              <a:solidFill>
                <a:prstClr val="black"/>
              </a:solidFill>
              <a:latin typeface="Calibri"/>
            </a:endParaRPr>
          </a:p>
        </p:txBody>
      </p:sp>
      <p:sp>
        <p:nvSpPr>
          <p:cNvPr id="13" name="object 13"/>
          <p:cNvSpPr/>
          <p:nvPr/>
        </p:nvSpPr>
        <p:spPr>
          <a:xfrm>
            <a:off x="4573770" y="3870401"/>
            <a:ext cx="0" cy="448796"/>
          </a:xfrm>
          <a:custGeom>
            <a:avLst/>
            <a:gdLst/>
            <a:ahLst/>
            <a:cxnLst/>
            <a:rect l="l" t="t" r="r" b="b"/>
            <a:pathLst>
              <a:path h="678179">
                <a:moveTo>
                  <a:pt x="0" y="0"/>
                </a:moveTo>
                <a:lnTo>
                  <a:pt x="0" y="677608"/>
                </a:lnTo>
              </a:path>
            </a:pathLst>
          </a:custGeom>
          <a:ln w="3175">
            <a:solidFill>
              <a:srgbClr val="2B3890"/>
            </a:solidFill>
          </a:ln>
        </p:spPr>
        <p:txBody>
          <a:bodyPr wrap="square" lIns="0" tIns="0" rIns="0" bIns="0" rtlCol="0"/>
          <a:lstStyle/>
          <a:p>
            <a:pPr defTabSz="605134"/>
            <a:endParaRPr sz="1191">
              <a:solidFill>
                <a:prstClr val="black"/>
              </a:solidFill>
              <a:latin typeface="Calibri"/>
            </a:endParaRPr>
          </a:p>
        </p:txBody>
      </p:sp>
      <p:sp>
        <p:nvSpPr>
          <p:cNvPr id="14" name="object 14"/>
          <p:cNvSpPr/>
          <p:nvPr/>
        </p:nvSpPr>
        <p:spPr>
          <a:xfrm>
            <a:off x="4574390" y="1911746"/>
            <a:ext cx="1581710" cy="2094379"/>
          </a:xfrm>
          <a:custGeom>
            <a:avLst/>
            <a:gdLst/>
            <a:ahLst/>
            <a:cxnLst/>
            <a:rect l="l" t="t" r="r" b="b"/>
            <a:pathLst>
              <a:path w="2390140" h="3164840">
                <a:moveTo>
                  <a:pt x="2374673" y="0"/>
                </a:moveTo>
                <a:lnTo>
                  <a:pt x="0" y="1896534"/>
                </a:lnTo>
                <a:lnTo>
                  <a:pt x="0" y="1971579"/>
                </a:lnTo>
                <a:lnTo>
                  <a:pt x="1640192" y="3164286"/>
                </a:lnTo>
                <a:lnTo>
                  <a:pt x="1656111" y="3141217"/>
                </a:lnTo>
                <a:lnTo>
                  <a:pt x="1687398" y="3094963"/>
                </a:lnTo>
                <a:lnTo>
                  <a:pt x="1717950" y="3048556"/>
                </a:lnTo>
                <a:lnTo>
                  <a:pt x="1747766" y="3001992"/>
                </a:lnTo>
                <a:lnTo>
                  <a:pt x="1776847" y="2955270"/>
                </a:lnTo>
                <a:lnTo>
                  <a:pt x="1805194" y="2908389"/>
                </a:lnTo>
                <a:lnTo>
                  <a:pt x="1832806" y="2861346"/>
                </a:lnTo>
                <a:lnTo>
                  <a:pt x="1859684" y="2814141"/>
                </a:lnTo>
                <a:lnTo>
                  <a:pt x="1885828" y="2766771"/>
                </a:lnTo>
                <a:lnTo>
                  <a:pt x="1911238" y="2719234"/>
                </a:lnTo>
                <a:lnTo>
                  <a:pt x="1923669" y="2695402"/>
                </a:lnTo>
                <a:lnTo>
                  <a:pt x="1944989" y="2657477"/>
                </a:lnTo>
                <a:lnTo>
                  <a:pt x="1965667" y="2619028"/>
                </a:lnTo>
                <a:lnTo>
                  <a:pt x="1985713" y="2580081"/>
                </a:lnTo>
                <a:lnTo>
                  <a:pt x="2005135" y="2540658"/>
                </a:lnTo>
                <a:lnTo>
                  <a:pt x="2023944" y="2500784"/>
                </a:lnTo>
                <a:lnTo>
                  <a:pt x="2042148" y="2460483"/>
                </a:lnTo>
                <a:lnTo>
                  <a:pt x="2059757" y="2419778"/>
                </a:lnTo>
                <a:lnTo>
                  <a:pt x="2076780" y="2378694"/>
                </a:lnTo>
                <a:lnTo>
                  <a:pt x="2093227" y="2337255"/>
                </a:lnTo>
                <a:lnTo>
                  <a:pt x="2109108" y="2295484"/>
                </a:lnTo>
                <a:lnTo>
                  <a:pt x="2124430" y="2253406"/>
                </a:lnTo>
                <a:lnTo>
                  <a:pt x="2139205" y="2211044"/>
                </a:lnTo>
                <a:lnTo>
                  <a:pt x="2153442" y="2168422"/>
                </a:lnTo>
                <a:lnTo>
                  <a:pt x="2167149" y="2125565"/>
                </a:lnTo>
                <a:lnTo>
                  <a:pt x="2180336" y="2082495"/>
                </a:lnTo>
                <a:lnTo>
                  <a:pt x="2193013" y="2039238"/>
                </a:lnTo>
                <a:lnTo>
                  <a:pt x="2205189" y="1995817"/>
                </a:lnTo>
                <a:lnTo>
                  <a:pt x="2216874" y="1952256"/>
                </a:lnTo>
                <a:lnTo>
                  <a:pt x="2228077" y="1908579"/>
                </a:lnTo>
                <a:lnTo>
                  <a:pt x="2238806" y="1864810"/>
                </a:lnTo>
                <a:lnTo>
                  <a:pt x="2252397" y="1809795"/>
                </a:lnTo>
                <a:lnTo>
                  <a:pt x="2265174" y="1754866"/>
                </a:lnTo>
                <a:lnTo>
                  <a:pt x="2277160" y="1700023"/>
                </a:lnTo>
                <a:lnTo>
                  <a:pt x="2288379" y="1645267"/>
                </a:lnTo>
                <a:lnTo>
                  <a:pt x="2298853" y="1590596"/>
                </a:lnTo>
                <a:lnTo>
                  <a:pt x="2308605" y="1536011"/>
                </a:lnTo>
                <a:lnTo>
                  <a:pt x="2317659" y="1481511"/>
                </a:lnTo>
                <a:lnTo>
                  <a:pt x="2326038" y="1427097"/>
                </a:lnTo>
                <a:lnTo>
                  <a:pt x="2333765" y="1372768"/>
                </a:lnTo>
                <a:lnTo>
                  <a:pt x="2340864" y="1318524"/>
                </a:lnTo>
                <a:lnTo>
                  <a:pt x="2347356" y="1264365"/>
                </a:lnTo>
                <a:lnTo>
                  <a:pt x="2353265" y="1210290"/>
                </a:lnTo>
                <a:lnTo>
                  <a:pt x="2358615" y="1156301"/>
                </a:lnTo>
                <a:lnTo>
                  <a:pt x="2363429" y="1102395"/>
                </a:lnTo>
                <a:lnTo>
                  <a:pt x="2367730" y="1048574"/>
                </a:lnTo>
                <a:lnTo>
                  <a:pt x="2371540" y="994837"/>
                </a:lnTo>
                <a:lnTo>
                  <a:pt x="2374883" y="941183"/>
                </a:lnTo>
                <a:lnTo>
                  <a:pt x="2377782" y="887614"/>
                </a:lnTo>
                <a:lnTo>
                  <a:pt x="2380261" y="834128"/>
                </a:lnTo>
                <a:lnTo>
                  <a:pt x="2382342" y="780725"/>
                </a:lnTo>
                <a:lnTo>
                  <a:pt x="2384438" y="729474"/>
                </a:lnTo>
                <a:lnTo>
                  <a:pt x="2386139" y="679338"/>
                </a:lnTo>
                <a:lnTo>
                  <a:pt x="2387471" y="630379"/>
                </a:lnTo>
                <a:lnTo>
                  <a:pt x="2388457" y="582659"/>
                </a:lnTo>
                <a:lnTo>
                  <a:pt x="2389123" y="536243"/>
                </a:lnTo>
                <a:lnTo>
                  <a:pt x="2389493" y="491191"/>
                </a:lnTo>
                <a:lnTo>
                  <a:pt x="2389591" y="447568"/>
                </a:lnTo>
                <a:lnTo>
                  <a:pt x="2389443" y="405435"/>
                </a:lnTo>
                <a:lnTo>
                  <a:pt x="2389072" y="364856"/>
                </a:lnTo>
                <a:lnTo>
                  <a:pt x="2388503" y="325892"/>
                </a:lnTo>
                <a:lnTo>
                  <a:pt x="2386870" y="253063"/>
                </a:lnTo>
                <a:lnTo>
                  <a:pt x="2384740" y="187450"/>
                </a:lnTo>
                <a:lnTo>
                  <a:pt x="2382311" y="129554"/>
                </a:lnTo>
                <a:lnTo>
                  <a:pt x="2379778" y="79876"/>
                </a:lnTo>
                <a:lnTo>
                  <a:pt x="2377338" y="38918"/>
                </a:lnTo>
                <a:lnTo>
                  <a:pt x="2375483" y="11220"/>
                </a:lnTo>
                <a:lnTo>
                  <a:pt x="2374673" y="0"/>
                </a:lnTo>
                <a:close/>
              </a:path>
            </a:pathLst>
          </a:custGeom>
          <a:solidFill>
            <a:srgbClr val="79AF68"/>
          </a:solidFill>
        </p:spPr>
        <p:txBody>
          <a:bodyPr wrap="square" lIns="0" tIns="0" rIns="0" bIns="0" rtlCol="0"/>
          <a:lstStyle/>
          <a:p>
            <a:pPr defTabSz="605134"/>
            <a:endParaRPr sz="1191">
              <a:solidFill>
                <a:prstClr val="black"/>
              </a:solidFill>
              <a:latin typeface="Calibri"/>
            </a:endParaRPr>
          </a:p>
        </p:txBody>
      </p:sp>
      <p:sp>
        <p:nvSpPr>
          <p:cNvPr id="15" name="object 15"/>
          <p:cNvSpPr/>
          <p:nvPr/>
        </p:nvSpPr>
        <p:spPr>
          <a:xfrm>
            <a:off x="4573182" y="3216463"/>
            <a:ext cx="1086690" cy="1828380"/>
          </a:xfrm>
          <a:custGeom>
            <a:avLst/>
            <a:gdLst/>
            <a:ahLst/>
            <a:cxnLst/>
            <a:rect l="l" t="t" r="r" b="b"/>
            <a:pathLst>
              <a:path w="1642110" h="2762884">
                <a:moveTo>
                  <a:pt x="0" y="1664525"/>
                </a:moveTo>
                <a:lnTo>
                  <a:pt x="0" y="2092960"/>
                </a:lnTo>
                <a:lnTo>
                  <a:pt x="1765" y="2094344"/>
                </a:lnTo>
                <a:lnTo>
                  <a:pt x="1854" y="2762478"/>
                </a:lnTo>
                <a:lnTo>
                  <a:pt x="107600" y="2687578"/>
                </a:lnTo>
                <a:lnTo>
                  <a:pt x="210798" y="2612353"/>
                </a:lnTo>
                <a:lnTo>
                  <a:pt x="311457" y="2536795"/>
                </a:lnTo>
                <a:lnTo>
                  <a:pt x="409584" y="2460895"/>
                </a:lnTo>
                <a:lnTo>
                  <a:pt x="505187" y="2384644"/>
                </a:lnTo>
                <a:lnTo>
                  <a:pt x="598276" y="2308033"/>
                </a:lnTo>
                <a:lnTo>
                  <a:pt x="688857" y="2231053"/>
                </a:lnTo>
                <a:lnTo>
                  <a:pt x="776940" y="2153695"/>
                </a:lnTo>
                <a:lnTo>
                  <a:pt x="862532" y="2075951"/>
                </a:lnTo>
                <a:lnTo>
                  <a:pt x="945642" y="1997811"/>
                </a:lnTo>
                <a:lnTo>
                  <a:pt x="1026277" y="1919267"/>
                </a:lnTo>
                <a:lnTo>
                  <a:pt x="1104446" y="1840310"/>
                </a:lnTo>
                <a:lnTo>
                  <a:pt x="1180158" y="1760931"/>
                </a:lnTo>
                <a:lnTo>
                  <a:pt x="1253420" y="1681122"/>
                </a:lnTo>
                <a:lnTo>
                  <a:pt x="1266957" y="1665782"/>
                </a:lnTo>
                <a:lnTo>
                  <a:pt x="1765" y="1665782"/>
                </a:lnTo>
                <a:lnTo>
                  <a:pt x="0" y="1664525"/>
                </a:lnTo>
                <a:close/>
              </a:path>
              <a:path w="1642110" h="2762884">
                <a:moveTo>
                  <a:pt x="0" y="500405"/>
                </a:moveTo>
                <a:lnTo>
                  <a:pt x="0" y="988174"/>
                </a:lnTo>
                <a:lnTo>
                  <a:pt x="1765" y="989660"/>
                </a:lnTo>
                <a:lnTo>
                  <a:pt x="1765" y="1665782"/>
                </a:lnTo>
                <a:lnTo>
                  <a:pt x="1266957" y="1665782"/>
                </a:lnTo>
                <a:lnTo>
                  <a:pt x="1324240" y="1600872"/>
                </a:lnTo>
                <a:lnTo>
                  <a:pt x="1392628" y="1520174"/>
                </a:lnTo>
                <a:lnTo>
                  <a:pt x="1458590" y="1439019"/>
                </a:lnTo>
                <a:lnTo>
                  <a:pt x="1522135" y="1357397"/>
                </a:lnTo>
                <a:lnTo>
                  <a:pt x="1583272" y="1275301"/>
                </a:lnTo>
                <a:lnTo>
                  <a:pt x="1642008" y="1192720"/>
                </a:lnTo>
                <a:lnTo>
                  <a:pt x="691713" y="501675"/>
                </a:lnTo>
                <a:lnTo>
                  <a:pt x="1765" y="501675"/>
                </a:lnTo>
                <a:lnTo>
                  <a:pt x="0" y="500405"/>
                </a:lnTo>
                <a:close/>
              </a:path>
              <a:path w="1642110" h="2762884">
                <a:moveTo>
                  <a:pt x="1828" y="0"/>
                </a:moveTo>
                <a:lnTo>
                  <a:pt x="1765" y="501675"/>
                </a:lnTo>
                <a:lnTo>
                  <a:pt x="691713" y="501675"/>
                </a:lnTo>
                <a:lnTo>
                  <a:pt x="1828" y="0"/>
                </a:lnTo>
                <a:close/>
              </a:path>
            </a:pathLst>
          </a:custGeom>
          <a:solidFill>
            <a:srgbClr val="E1B941"/>
          </a:solidFill>
        </p:spPr>
        <p:txBody>
          <a:bodyPr wrap="square" lIns="0" tIns="0" rIns="0" bIns="0" rtlCol="0"/>
          <a:lstStyle/>
          <a:p>
            <a:pPr defTabSz="605134"/>
            <a:endParaRPr sz="1191">
              <a:solidFill>
                <a:prstClr val="black"/>
              </a:solidFill>
              <a:latin typeface="Calibri"/>
            </a:endParaRPr>
          </a:p>
        </p:txBody>
      </p:sp>
      <p:sp>
        <p:nvSpPr>
          <p:cNvPr id="16" name="object 16"/>
          <p:cNvSpPr/>
          <p:nvPr/>
        </p:nvSpPr>
        <p:spPr>
          <a:xfrm>
            <a:off x="4531160" y="1156039"/>
            <a:ext cx="84044" cy="4226999"/>
          </a:xfrm>
          <a:custGeom>
            <a:avLst/>
            <a:gdLst/>
            <a:ahLst/>
            <a:cxnLst/>
            <a:rect l="l" t="t" r="r" b="b"/>
            <a:pathLst>
              <a:path w="127000" h="6387465">
                <a:moveTo>
                  <a:pt x="127000" y="6387406"/>
                </a:moveTo>
                <a:lnTo>
                  <a:pt x="127000" y="0"/>
                </a:lnTo>
                <a:lnTo>
                  <a:pt x="0" y="0"/>
                </a:lnTo>
                <a:lnTo>
                  <a:pt x="0" y="6387406"/>
                </a:lnTo>
                <a:lnTo>
                  <a:pt x="127000" y="6387406"/>
                </a:lnTo>
              </a:path>
            </a:pathLst>
          </a:custGeom>
          <a:solidFill>
            <a:srgbClr val="FFF8ED"/>
          </a:solidFill>
        </p:spPr>
        <p:txBody>
          <a:bodyPr wrap="square" lIns="0" tIns="0" rIns="0" bIns="0" rtlCol="0"/>
          <a:lstStyle/>
          <a:p>
            <a:pPr defTabSz="605134"/>
            <a:endParaRPr sz="1191">
              <a:solidFill>
                <a:prstClr val="black"/>
              </a:solidFill>
              <a:latin typeface="Calibri"/>
            </a:endParaRPr>
          </a:p>
        </p:txBody>
      </p:sp>
      <p:sp>
        <p:nvSpPr>
          <p:cNvPr id="17" name="object 17"/>
          <p:cNvSpPr/>
          <p:nvPr/>
        </p:nvSpPr>
        <p:spPr>
          <a:xfrm>
            <a:off x="4574396" y="1351588"/>
            <a:ext cx="2312473" cy="1865779"/>
          </a:xfrm>
          <a:custGeom>
            <a:avLst/>
            <a:gdLst/>
            <a:ahLst/>
            <a:cxnLst/>
            <a:rect l="l" t="t" r="r" b="b"/>
            <a:pathLst>
              <a:path w="3494404" h="2819400">
                <a:moveTo>
                  <a:pt x="3493985" y="0"/>
                </a:moveTo>
                <a:lnTo>
                  <a:pt x="0" y="2819204"/>
                </a:lnTo>
              </a:path>
            </a:pathLst>
          </a:custGeom>
          <a:ln w="127000">
            <a:solidFill>
              <a:srgbClr val="FFF8ED"/>
            </a:solidFill>
          </a:ln>
        </p:spPr>
        <p:txBody>
          <a:bodyPr wrap="square" lIns="0" tIns="0" rIns="0" bIns="0" rtlCol="0"/>
          <a:lstStyle/>
          <a:p>
            <a:pPr defTabSz="605134"/>
            <a:endParaRPr sz="1191">
              <a:solidFill>
                <a:prstClr val="black"/>
              </a:solidFill>
              <a:latin typeface="Calibri"/>
            </a:endParaRPr>
          </a:p>
        </p:txBody>
      </p:sp>
      <p:sp>
        <p:nvSpPr>
          <p:cNvPr id="18" name="object 18"/>
          <p:cNvSpPr/>
          <p:nvPr/>
        </p:nvSpPr>
        <p:spPr>
          <a:xfrm>
            <a:off x="2287261" y="1368675"/>
            <a:ext cx="2284739" cy="1848971"/>
          </a:xfrm>
          <a:custGeom>
            <a:avLst/>
            <a:gdLst/>
            <a:ahLst/>
            <a:cxnLst/>
            <a:rect l="l" t="t" r="r" b="b"/>
            <a:pathLst>
              <a:path w="3452495" h="2794000">
                <a:moveTo>
                  <a:pt x="0" y="0"/>
                </a:moveTo>
                <a:lnTo>
                  <a:pt x="3452448" y="2793383"/>
                </a:lnTo>
              </a:path>
            </a:pathLst>
          </a:custGeom>
          <a:ln w="127000">
            <a:solidFill>
              <a:srgbClr val="FFF8ED"/>
            </a:solidFill>
          </a:ln>
        </p:spPr>
        <p:txBody>
          <a:bodyPr wrap="square" lIns="0" tIns="0" rIns="0" bIns="0" rtlCol="0"/>
          <a:lstStyle/>
          <a:p>
            <a:pPr defTabSz="605134"/>
            <a:endParaRPr sz="1191">
              <a:solidFill>
                <a:prstClr val="black"/>
              </a:solidFill>
              <a:latin typeface="Calibri"/>
            </a:endParaRPr>
          </a:p>
        </p:txBody>
      </p:sp>
      <p:sp>
        <p:nvSpPr>
          <p:cNvPr id="19" name="object 19"/>
          <p:cNvSpPr/>
          <p:nvPr/>
        </p:nvSpPr>
        <p:spPr>
          <a:xfrm>
            <a:off x="2287261" y="3257608"/>
            <a:ext cx="2286000" cy="1667435"/>
          </a:xfrm>
          <a:custGeom>
            <a:avLst/>
            <a:gdLst/>
            <a:ahLst/>
            <a:cxnLst/>
            <a:rect l="l" t="t" r="r" b="b"/>
            <a:pathLst>
              <a:path w="3454400" h="2519679">
                <a:moveTo>
                  <a:pt x="0" y="2519328"/>
                </a:moveTo>
                <a:lnTo>
                  <a:pt x="3454285" y="0"/>
                </a:lnTo>
              </a:path>
            </a:pathLst>
          </a:custGeom>
          <a:ln w="127000">
            <a:solidFill>
              <a:srgbClr val="FFF8ED"/>
            </a:solidFill>
          </a:ln>
        </p:spPr>
        <p:txBody>
          <a:bodyPr wrap="square" lIns="0" tIns="0" rIns="0" bIns="0" rtlCol="0"/>
          <a:lstStyle/>
          <a:p>
            <a:pPr defTabSz="605134"/>
            <a:endParaRPr sz="1191">
              <a:solidFill>
                <a:prstClr val="black"/>
              </a:solidFill>
              <a:latin typeface="Calibri"/>
            </a:endParaRPr>
          </a:p>
        </p:txBody>
      </p:sp>
      <p:sp>
        <p:nvSpPr>
          <p:cNvPr id="20" name="object 20"/>
          <p:cNvSpPr/>
          <p:nvPr/>
        </p:nvSpPr>
        <p:spPr>
          <a:xfrm>
            <a:off x="4573178" y="3257609"/>
            <a:ext cx="2313735" cy="1687606"/>
          </a:xfrm>
          <a:custGeom>
            <a:avLst/>
            <a:gdLst/>
            <a:ahLst/>
            <a:cxnLst/>
            <a:rect l="l" t="t" r="r" b="b"/>
            <a:pathLst>
              <a:path w="3496309" h="2550159">
                <a:moveTo>
                  <a:pt x="3495823" y="2549623"/>
                </a:moveTo>
                <a:lnTo>
                  <a:pt x="0" y="0"/>
                </a:lnTo>
              </a:path>
            </a:pathLst>
          </a:custGeom>
          <a:ln w="126999">
            <a:solidFill>
              <a:srgbClr val="FFF8ED"/>
            </a:solidFill>
          </a:ln>
        </p:spPr>
        <p:txBody>
          <a:bodyPr wrap="square" lIns="0" tIns="0" rIns="0" bIns="0" rtlCol="0"/>
          <a:lstStyle/>
          <a:p>
            <a:pPr defTabSz="605134"/>
            <a:endParaRPr sz="1191">
              <a:solidFill>
                <a:prstClr val="black"/>
              </a:solidFill>
              <a:latin typeface="Calibri"/>
            </a:endParaRPr>
          </a:p>
        </p:txBody>
      </p:sp>
      <p:sp>
        <p:nvSpPr>
          <p:cNvPr id="21" name="object 21"/>
          <p:cNvSpPr txBox="1"/>
          <p:nvPr/>
        </p:nvSpPr>
        <p:spPr>
          <a:xfrm>
            <a:off x="3934558" y="3716828"/>
            <a:ext cx="527377" cy="795089"/>
          </a:xfrm>
          <a:prstGeom prst="rect">
            <a:avLst/>
          </a:prstGeom>
        </p:spPr>
        <p:txBody>
          <a:bodyPr vert="horz" wrap="square" lIns="0" tIns="0" rIns="0" bIns="0" rtlCol="0">
            <a:spAutoFit/>
          </a:bodyPr>
          <a:lstStyle/>
          <a:p>
            <a:pPr marR="3362" algn="r" defTabSz="605134">
              <a:lnSpc>
                <a:spcPts val="2319"/>
              </a:lnSpc>
            </a:pPr>
            <a:r>
              <a:rPr sz="2018" b="1" spc="-209" dirty="0">
                <a:solidFill>
                  <a:srgbClr val="FFF9F0"/>
                </a:solidFill>
                <a:latin typeface="Arial"/>
                <a:cs typeface="Arial"/>
              </a:rPr>
              <a:t>SIJS</a:t>
            </a:r>
            <a:endParaRPr sz="2018" dirty="0">
              <a:solidFill>
                <a:prstClr val="black"/>
              </a:solidFill>
              <a:latin typeface="Arial"/>
              <a:cs typeface="Arial"/>
            </a:endParaRPr>
          </a:p>
          <a:p>
            <a:pPr marR="19331" algn="r" defTabSz="605134">
              <a:lnSpc>
                <a:spcPts val="698"/>
              </a:lnSpc>
            </a:pPr>
            <a:r>
              <a:rPr sz="695" spc="3" dirty="0">
                <a:solidFill>
                  <a:srgbClr val="FFFFFF"/>
                </a:solidFill>
                <a:latin typeface="Arial"/>
                <a:cs typeface="Arial"/>
              </a:rPr>
              <a:t>Special</a:t>
            </a:r>
            <a:endParaRPr sz="695" dirty="0">
              <a:solidFill>
                <a:prstClr val="black"/>
              </a:solidFill>
              <a:latin typeface="Arial"/>
              <a:cs typeface="Arial"/>
            </a:endParaRPr>
          </a:p>
          <a:p>
            <a:pPr marL="8405" marR="19331" indent="93712" algn="r" defTabSz="605134">
              <a:lnSpc>
                <a:spcPts val="761"/>
              </a:lnSpc>
              <a:spcBef>
                <a:spcPts val="49"/>
              </a:spcBef>
            </a:pPr>
            <a:r>
              <a:rPr sz="695" spc="7" dirty="0">
                <a:solidFill>
                  <a:srgbClr val="FFFFFF"/>
                </a:solidFill>
                <a:latin typeface="Arial"/>
                <a:cs typeface="Arial"/>
              </a:rPr>
              <a:t>Immigrant Juvenile Status for</a:t>
            </a:r>
            <a:r>
              <a:rPr sz="695" spc="3" dirty="0">
                <a:solidFill>
                  <a:srgbClr val="FFFFFF"/>
                </a:solidFill>
                <a:latin typeface="Arial"/>
                <a:cs typeface="Arial"/>
              </a:rPr>
              <a:t> </a:t>
            </a:r>
            <a:r>
              <a:rPr sz="695" spc="10" dirty="0">
                <a:solidFill>
                  <a:srgbClr val="FFFFFF"/>
                </a:solidFill>
                <a:latin typeface="Arial"/>
                <a:cs typeface="Arial"/>
              </a:rPr>
              <a:t>child </a:t>
            </a:r>
            <a:r>
              <a:rPr sz="695" spc="7" dirty="0">
                <a:solidFill>
                  <a:srgbClr val="FFFFFF"/>
                </a:solidFill>
                <a:latin typeface="Arial"/>
                <a:cs typeface="Arial"/>
              </a:rPr>
              <a:t>victims</a:t>
            </a:r>
            <a:endParaRPr sz="695" dirty="0">
              <a:solidFill>
                <a:prstClr val="black"/>
              </a:solidFill>
              <a:latin typeface="Arial"/>
              <a:cs typeface="Arial"/>
            </a:endParaRPr>
          </a:p>
        </p:txBody>
      </p:sp>
      <p:sp>
        <p:nvSpPr>
          <p:cNvPr id="22" name="object 22"/>
          <p:cNvSpPr txBox="1"/>
          <p:nvPr/>
        </p:nvSpPr>
        <p:spPr>
          <a:xfrm>
            <a:off x="3772791" y="1852474"/>
            <a:ext cx="673193" cy="487313"/>
          </a:xfrm>
          <a:prstGeom prst="rect">
            <a:avLst/>
          </a:prstGeom>
        </p:spPr>
        <p:txBody>
          <a:bodyPr vert="horz" wrap="square" lIns="0" tIns="0" rIns="0" bIns="0" rtlCol="0">
            <a:spAutoFit/>
          </a:bodyPr>
          <a:lstStyle/>
          <a:p>
            <a:pPr marL="8405" defTabSz="605134">
              <a:lnSpc>
                <a:spcPts val="2322"/>
              </a:lnSpc>
            </a:pPr>
            <a:r>
              <a:rPr sz="2018" b="1" spc="-261" dirty="0">
                <a:solidFill>
                  <a:srgbClr val="FFF9F0"/>
                </a:solidFill>
                <a:latin typeface="Arial"/>
                <a:cs typeface="Arial"/>
              </a:rPr>
              <a:t>T</a:t>
            </a:r>
            <a:r>
              <a:rPr sz="2018" b="1" spc="-148" dirty="0">
                <a:solidFill>
                  <a:srgbClr val="FFF9F0"/>
                </a:solidFill>
                <a:latin typeface="Arial"/>
                <a:cs typeface="Arial"/>
              </a:rPr>
              <a:t> </a:t>
            </a:r>
            <a:r>
              <a:rPr sz="2018" b="1" spc="-238" dirty="0">
                <a:solidFill>
                  <a:srgbClr val="FFF9F0"/>
                </a:solidFill>
                <a:latin typeface="Arial"/>
                <a:cs typeface="Arial"/>
              </a:rPr>
              <a:t>VISA</a:t>
            </a:r>
            <a:endParaRPr sz="2018" dirty="0">
              <a:solidFill>
                <a:prstClr val="black"/>
              </a:solidFill>
              <a:latin typeface="Arial"/>
              <a:cs typeface="Arial"/>
            </a:endParaRPr>
          </a:p>
          <a:p>
            <a:pPr marL="171875" indent="55890" defTabSz="605134">
              <a:lnSpc>
                <a:spcPts val="698"/>
              </a:lnSpc>
            </a:pPr>
            <a:r>
              <a:rPr sz="695" spc="-7" dirty="0">
                <a:solidFill>
                  <a:srgbClr val="FFFFFF"/>
                </a:solidFill>
                <a:latin typeface="Arial"/>
                <a:cs typeface="Arial"/>
              </a:rPr>
              <a:t>For </a:t>
            </a:r>
            <a:r>
              <a:rPr sz="695" spc="7" dirty="0">
                <a:solidFill>
                  <a:srgbClr val="FFFFFF"/>
                </a:solidFill>
                <a:latin typeface="Arial"/>
                <a:cs typeface="Arial"/>
              </a:rPr>
              <a:t>victims</a:t>
            </a:r>
            <a:endParaRPr sz="695" dirty="0">
              <a:solidFill>
                <a:prstClr val="black"/>
              </a:solidFill>
              <a:latin typeface="Arial"/>
              <a:cs typeface="Arial"/>
            </a:endParaRPr>
          </a:p>
          <a:p>
            <a:pPr marL="171875" defTabSz="605134">
              <a:lnSpc>
                <a:spcPts val="798"/>
              </a:lnSpc>
            </a:pPr>
            <a:r>
              <a:rPr sz="695" spc="13" dirty="0">
                <a:solidFill>
                  <a:srgbClr val="FFFFFF"/>
                </a:solidFill>
                <a:latin typeface="Arial"/>
                <a:cs typeface="Arial"/>
              </a:rPr>
              <a:t>of </a:t>
            </a:r>
            <a:r>
              <a:rPr sz="695" spc="7" dirty="0">
                <a:solidFill>
                  <a:srgbClr val="FFFFFF"/>
                </a:solidFill>
                <a:latin typeface="Arial"/>
                <a:cs typeface="Arial"/>
              </a:rPr>
              <a:t>tra</a:t>
            </a:r>
            <a:r>
              <a:rPr sz="695" spc="-10" dirty="0">
                <a:solidFill>
                  <a:srgbClr val="FFFFFF"/>
                </a:solidFill>
                <a:latin typeface="Arial"/>
                <a:cs typeface="Arial"/>
              </a:rPr>
              <a:t>f</a:t>
            </a:r>
            <a:r>
              <a:rPr sz="695" spc="10" dirty="0">
                <a:solidFill>
                  <a:srgbClr val="FFFFFF"/>
                </a:solidFill>
                <a:latin typeface="Arial"/>
                <a:cs typeface="Arial"/>
              </a:rPr>
              <a:t>ficking</a:t>
            </a:r>
            <a:endParaRPr sz="695" dirty="0">
              <a:solidFill>
                <a:prstClr val="black"/>
              </a:solidFill>
              <a:latin typeface="Arial"/>
              <a:cs typeface="Arial"/>
            </a:endParaRPr>
          </a:p>
        </p:txBody>
      </p:sp>
      <p:sp>
        <p:nvSpPr>
          <p:cNvPr id="23" name="object 23"/>
          <p:cNvSpPr txBox="1"/>
          <p:nvPr/>
        </p:nvSpPr>
        <p:spPr>
          <a:xfrm>
            <a:off x="4688710" y="3978317"/>
            <a:ext cx="765641" cy="551433"/>
          </a:xfrm>
          <a:prstGeom prst="rect">
            <a:avLst/>
          </a:prstGeom>
        </p:spPr>
        <p:txBody>
          <a:bodyPr vert="horz" wrap="square" lIns="0" tIns="0" rIns="0" bIns="0" rtlCol="0">
            <a:spAutoFit/>
          </a:bodyPr>
          <a:lstStyle/>
          <a:p>
            <a:pPr marL="8405" marR="3362" defTabSz="605134">
              <a:lnSpc>
                <a:spcPts val="1271"/>
              </a:lnSpc>
            </a:pPr>
            <a:r>
              <a:rPr sz="1324" b="1" spc="-219" dirty="0">
                <a:solidFill>
                  <a:srgbClr val="FFF9F0"/>
                </a:solidFill>
                <a:latin typeface="Arial"/>
                <a:cs typeface="Arial"/>
              </a:rPr>
              <a:t>CONTINUED </a:t>
            </a:r>
            <a:r>
              <a:rPr sz="1324" b="1" spc="-249" dirty="0">
                <a:solidFill>
                  <a:srgbClr val="FFF9F0"/>
                </a:solidFill>
                <a:latin typeface="Arial"/>
                <a:cs typeface="Arial"/>
              </a:rPr>
              <a:t>PRESENCE</a:t>
            </a:r>
            <a:endParaRPr sz="1324" dirty="0">
              <a:solidFill>
                <a:prstClr val="black"/>
              </a:solidFill>
              <a:latin typeface="Arial"/>
              <a:cs typeface="Arial"/>
            </a:endParaRPr>
          </a:p>
          <a:p>
            <a:pPr marL="8405" marR="213478" defTabSz="605134">
              <a:lnSpc>
                <a:spcPts val="761"/>
              </a:lnSpc>
              <a:spcBef>
                <a:spcPts val="89"/>
              </a:spcBef>
            </a:pPr>
            <a:r>
              <a:rPr sz="695" spc="-7" dirty="0">
                <a:solidFill>
                  <a:srgbClr val="FFFFFF"/>
                </a:solidFill>
                <a:latin typeface="Arial"/>
                <a:cs typeface="Arial"/>
              </a:rPr>
              <a:t>For </a:t>
            </a:r>
            <a:r>
              <a:rPr sz="695" spc="7" dirty="0">
                <a:solidFill>
                  <a:srgbClr val="FFFFFF"/>
                </a:solidFill>
                <a:latin typeface="Arial"/>
                <a:cs typeface="Arial"/>
              </a:rPr>
              <a:t>victims </a:t>
            </a:r>
            <a:r>
              <a:rPr sz="695" spc="13" dirty="0">
                <a:solidFill>
                  <a:srgbClr val="FFFFFF"/>
                </a:solidFill>
                <a:latin typeface="Arial"/>
                <a:cs typeface="Arial"/>
              </a:rPr>
              <a:t>of</a:t>
            </a:r>
            <a:r>
              <a:rPr sz="695" spc="7" dirty="0">
                <a:solidFill>
                  <a:srgbClr val="FFFFFF"/>
                </a:solidFill>
                <a:latin typeface="Arial"/>
                <a:cs typeface="Arial"/>
              </a:rPr>
              <a:t> tra</a:t>
            </a:r>
            <a:r>
              <a:rPr sz="695" spc="-10" dirty="0">
                <a:solidFill>
                  <a:srgbClr val="FFFFFF"/>
                </a:solidFill>
                <a:latin typeface="Arial"/>
                <a:cs typeface="Arial"/>
              </a:rPr>
              <a:t>f</a:t>
            </a:r>
            <a:r>
              <a:rPr sz="695" spc="10" dirty="0">
                <a:solidFill>
                  <a:srgbClr val="FFFFFF"/>
                </a:solidFill>
                <a:latin typeface="Arial"/>
                <a:cs typeface="Arial"/>
              </a:rPr>
              <a:t>ficking</a:t>
            </a:r>
            <a:endParaRPr sz="695" dirty="0">
              <a:solidFill>
                <a:prstClr val="black"/>
              </a:solidFill>
              <a:latin typeface="Arial"/>
              <a:cs typeface="Arial"/>
            </a:endParaRPr>
          </a:p>
        </p:txBody>
      </p:sp>
      <p:sp>
        <p:nvSpPr>
          <p:cNvPr id="24" name="object 24"/>
          <p:cNvSpPr txBox="1"/>
          <p:nvPr/>
        </p:nvSpPr>
        <p:spPr>
          <a:xfrm>
            <a:off x="5078268" y="2858600"/>
            <a:ext cx="687901" cy="310534"/>
          </a:xfrm>
          <a:prstGeom prst="rect">
            <a:avLst/>
          </a:prstGeom>
        </p:spPr>
        <p:txBody>
          <a:bodyPr vert="horz" wrap="square" lIns="0" tIns="0" rIns="0" bIns="0" rtlCol="0">
            <a:spAutoFit/>
          </a:bodyPr>
          <a:lstStyle/>
          <a:p>
            <a:pPr marL="8405" defTabSz="605134"/>
            <a:r>
              <a:rPr sz="2018" b="1" spc="-367" dirty="0">
                <a:solidFill>
                  <a:srgbClr val="FFF9F0"/>
                </a:solidFill>
                <a:latin typeface="Arial"/>
                <a:cs typeface="Arial"/>
              </a:rPr>
              <a:t>U</a:t>
            </a:r>
            <a:r>
              <a:rPr sz="2018" b="1" spc="-148" dirty="0">
                <a:solidFill>
                  <a:srgbClr val="FFF9F0"/>
                </a:solidFill>
                <a:latin typeface="Arial"/>
                <a:cs typeface="Arial"/>
              </a:rPr>
              <a:t> </a:t>
            </a:r>
            <a:r>
              <a:rPr sz="2018" b="1" spc="-238" dirty="0">
                <a:solidFill>
                  <a:srgbClr val="FFF9F0"/>
                </a:solidFill>
                <a:latin typeface="Arial"/>
                <a:cs typeface="Arial"/>
              </a:rPr>
              <a:t>VISA</a:t>
            </a:r>
            <a:endParaRPr sz="2018" dirty="0">
              <a:solidFill>
                <a:prstClr val="black"/>
              </a:solidFill>
              <a:latin typeface="Arial"/>
              <a:cs typeface="Arial"/>
            </a:endParaRPr>
          </a:p>
        </p:txBody>
      </p:sp>
      <p:sp>
        <p:nvSpPr>
          <p:cNvPr id="25" name="object 25"/>
          <p:cNvSpPr txBox="1"/>
          <p:nvPr/>
        </p:nvSpPr>
        <p:spPr>
          <a:xfrm>
            <a:off x="5086254" y="3108023"/>
            <a:ext cx="856829" cy="448841"/>
          </a:xfrm>
          <a:prstGeom prst="rect">
            <a:avLst/>
          </a:prstGeom>
        </p:spPr>
        <p:txBody>
          <a:bodyPr vert="horz" wrap="square" lIns="0" tIns="0" rIns="0" bIns="0" rtlCol="0">
            <a:spAutoFit/>
          </a:bodyPr>
          <a:lstStyle/>
          <a:p>
            <a:pPr marL="8405" marR="3362" defTabSz="605134">
              <a:lnSpc>
                <a:spcPts val="735"/>
              </a:lnSpc>
            </a:pPr>
            <a:r>
              <a:rPr sz="662" spc="-3" dirty="0">
                <a:solidFill>
                  <a:srgbClr val="FFFFFF"/>
                </a:solidFill>
                <a:latin typeface="Arial"/>
                <a:cs typeface="Arial"/>
              </a:rPr>
              <a:t>For </a:t>
            </a:r>
            <a:r>
              <a:rPr sz="662" spc="10" dirty="0">
                <a:solidFill>
                  <a:srgbClr val="FFFFFF"/>
                </a:solidFill>
                <a:latin typeface="Arial"/>
                <a:cs typeface="Arial"/>
              </a:rPr>
              <a:t>victims </a:t>
            </a:r>
            <a:r>
              <a:rPr sz="662" spc="13" dirty="0">
                <a:solidFill>
                  <a:srgbClr val="FFFFFF"/>
                </a:solidFill>
                <a:latin typeface="Arial"/>
                <a:cs typeface="Arial"/>
              </a:rPr>
              <a:t>of </a:t>
            </a:r>
            <a:r>
              <a:rPr sz="662" spc="7" dirty="0">
                <a:solidFill>
                  <a:srgbClr val="FFFFFF"/>
                </a:solidFill>
                <a:latin typeface="Arial"/>
                <a:cs typeface="Arial"/>
              </a:rPr>
              <a:t>Domes-</a:t>
            </a:r>
            <a:r>
              <a:rPr sz="662" spc="3" dirty="0">
                <a:solidFill>
                  <a:srgbClr val="FFFFFF"/>
                </a:solidFill>
                <a:latin typeface="Arial"/>
                <a:cs typeface="Arial"/>
              </a:rPr>
              <a:t> </a:t>
            </a:r>
            <a:r>
              <a:rPr sz="662" spc="17" dirty="0">
                <a:solidFill>
                  <a:srgbClr val="FFFFFF"/>
                </a:solidFill>
                <a:latin typeface="Arial"/>
                <a:cs typeface="Arial"/>
              </a:rPr>
              <a:t>tic </a:t>
            </a:r>
            <a:r>
              <a:rPr sz="662" spc="-49" dirty="0">
                <a:solidFill>
                  <a:srgbClr val="FFFFFF"/>
                </a:solidFill>
                <a:latin typeface="Arial"/>
                <a:cs typeface="Arial"/>
              </a:rPr>
              <a:t>V</a:t>
            </a:r>
            <a:r>
              <a:rPr sz="662" dirty="0">
                <a:solidFill>
                  <a:srgbClr val="FFFFFF"/>
                </a:solidFill>
                <a:latin typeface="Arial"/>
                <a:cs typeface="Arial"/>
              </a:rPr>
              <a:t>iolence, </a:t>
            </a:r>
            <a:r>
              <a:rPr sz="662" spc="-3" dirty="0">
                <a:solidFill>
                  <a:srgbClr val="FFFFFF"/>
                </a:solidFill>
                <a:latin typeface="Arial"/>
                <a:cs typeface="Arial"/>
              </a:rPr>
              <a:t>Sexual </a:t>
            </a:r>
            <a:r>
              <a:rPr sz="662" dirty="0">
                <a:solidFill>
                  <a:srgbClr val="FFFFFF"/>
                </a:solidFill>
                <a:latin typeface="Arial"/>
                <a:cs typeface="Arial"/>
              </a:rPr>
              <a:t>Assault, Felonious Assault, </a:t>
            </a:r>
            <a:r>
              <a:rPr sz="662" spc="-89" dirty="0">
                <a:solidFill>
                  <a:srgbClr val="FFFFFF"/>
                </a:solidFill>
                <a:latin typeface="Arial"/>
                <a:cs typeface="Arial"/>
              </a:rPr>
              <a:t>T</a:t>
            </a:r>
            <a:r>
              <a:rPr sz="662" dirty="0">
                <a:solidFill>
                  <a:srgbClr val="FFFFFF"/>
                </a:solidFill>
                <a:latin typeface="Arial"/>
                <a:cs typeface="Arial"/>
              </a:rPr>
              <a:t>ra</a:t>
            </a:r>
            <a:r>
              <a:rPr sz="662" spc="-13" dirty="0">
                <a:solidFill>
                  <a:srgbClr val="FFFFFF"/>
                </a:solidFill>
                <a:latin typeface="Arial"/>
                <a:cs typeface="Arial"/>
              </a:rPr>
              <a:t>f</a:t>
            </a:r>
            <a:r>
              <a:rPr sz="662" spc="7" dirty="0">
                <a:solidFill>
                  <a:srgbClr val="FFFFFF"/>
                </a:solidFill>
                <a:latin typeface="Arial"/>
                <a:cs typeface="Arial"/>
              </a:rPr>
              <a:t>ficking,</a:t>
            </a:r>
            <a:r>
              <a:rPr sz="662" spc="3" dirty="0">
                <a:solidFill>
                  <a:srgbClr val="FFFFFF"/>
                </a:solidFill>
                <a:latin typeface="Arial"/>
                <a:cs typeface="Arial"/>
              </a:rPr>
              <a:t> </a:t>
            </a:r>
            <a:r>
              <a:rPr sz="662" spc="-13" dirty="0">
                <a:solidFill>
                  <a:srgbClr val="FFFFFF"/>
                </a:solidFill>
                <a:latin typeface="Arial"/>
                <a:cs typeface="Arial"/>
              </a:rPr>
              <a:t>Othe</a:t>
            </a:r>
            <a:r>
              <a:rPr sz="662" dirty="0">
                <a:solidFill>
                  <a:srgbClr val="FFFFFF"/>
                </a:solidFill>
                <a:latin typeface="Arial"/>
                <a:cs typeface="Arial"/>
              </a:rPr>
              <a:t>r</a:t>
            </a:r>
            <a:r>
              <a:rPr sz="662" spc="-26" dirty="0">
                <a:solidFill>
                  <a:srgbClr val="FFFFFF"/>
                </a:solidFill>
                <a:latin typeface="Arial"/>
                <a:cs typeface="Arial"/>
              </a:rPr>
              <a:t> </a:t>
            </a:r>
            <a:r>
              <a:rPr sz="662" spc="-17" dirty="0">
                <a:solidFill>
                  <a:srgbClr val="FFFFFF"/>
                </a:solidFill>
                <a:latin typeface="Arial"/>
                <a:cs typeface="Arial"/>
              </a:rPr>
              <a:t>Seriou</a:t>
            </a:r>
            <a:r>
              <a:rPr sz="662" dirty="0">
                <a:solidFill>
                  <a:srgbClr val="FFFFFF"/>
                </a:solidFill>
                <a:latin typeface="Arial"/>
                <a:cs typeface="Arial"/>
              </a:rPr>
              <a:t>s</a:t>
            </a:r>
            <a:r>
              <a:rPr sz="662" spc="-26" dirty="0">
                <a:solidFill>
                  <a:srgbClr val="FFFFFF"/>
                </a:solidFill>
                <a:latin typeface="Arial"/>
                <a:cs typeface="Arial"/>
              </a:rPr>
              <a:t> </a:t>
            </a:r>
            <a:r>
              <a:rPr sz="662" spc="-13" dirty="0">
                <a:solidFill>
                  <a:srgbClr val="FFFFFF"/>
                </a:solidFill>
                <a:latin typeface="Arial"/>
                <a:cs typeface="Arial"/>
              </a:rPr>
              <a:t>Crimes</a:t>
            </a:r>
            <a:endParaRPr sz="662" dirty="0">
              <a:solidFill>
                <a:prstClr val="black"/>
              </a:solidFill>
              <a:latin typeface="Arial"/>
              <a:cs typeface="Arial"/>
            </a:endParaRPr>
          </a:p>
        </p:txBody>
      </p:sp>
      <p:sp>
        <p:nvSpPr>
          <p:cNvPr id="26" name="object 26"/>
          <p:cNvSpPr txBox="1"/>
          <p:nvPr/>
        </p:nvSpPr>
        <p:spPr>
          <a:xfrm>
            <a:off x="4671900" y="1852443"/>
            <a:ext cx="603857" cy="936154"/>
          </a:xfrm>
          <a:prstGeom prst="rect">
            <a:avLst/>
          </a:prstGeom>
        </p:spPr>
        <p:txBody>
          <a:bodyPr vert="horz" wrap="square" lIns="0" tIns="0" rIns="0" bIns="0" rtlCol="0">
            <a:spAutoFit/>
          </a:bodyPr>
          <a:lstStyle/>
          <a:p>
            <a:pPr marL="8405" defTabSz="605134">
              <a:lnSpc>
                <a:spcPts val="2307"/>
              </a:lnSpc>
            </a:pPr>
            <a:r>
              <a:rPr sz="2018" b="1" spc="-407" dirty="0">
                <a:solidFill>
                  <a:srgbClr val="FFF9F0"/>
                </a:solidFill>
                <a:latin typeface="Arial"/>
                <a:cs typeface="Arial"/>
              </a:rPr>
              <a:t>V</a:t>
            </a:r>
            <a:r>
              <a:rPr sz="2018" b="1" spc="-397" dirty="0">
                <a:solidFill>
                  <a:srgbClr val="FFF9F0"/>
                </a:solidFill>
                <a:latin typeface="Arial"/>
                <a:cs typeface="Arial"/>
              </a:rPr>
              <a:t>A</a:t>
            </a:r>
            <a:r>
              <a:rPr sz="2018" b="1" spc="-434" dirty="0">
                <a:solidFill>
                  <a:srgbClr val="FFF9F0"/>
                </a:solidFill>
                <a:latin typeface="Arial"/>
                <a:cs typeface="Arial"/>
              </a:rPr>
              <a:t>W</a:t>
            </a:r>
            <a:r>
              <a:rPr sz="2018" b="1" spc="-337" dirty="0">
                <a:solidFill>
                  <a:srgbClr val="FFF9F0"/>
                </a:solidFill>
                <a:latin typeface="Arial"/>
                <a:cs typeface="Arial"/>
              </a:rPr>
              <a:t>A</a:t>
            </a:r>
            <a:endParaRPr sz="2018" dirty="0">
              <a:solidFill>
                <a:prstClr val="black"/>
              </a:solidFill>
              <a:latin typeface="Arial"/>
              <a:cs typeface="Arial"/>
            </a:endParaRPr>
          </a:p>
          <a:p>
            <a:pPr marL="31938" defTabSz="605134">
              <a:lnSpc>
                <a:spcPts val="665"/>
              </a:lnSpc>
            </a:pPr>
            <a:r>
              <a:rPr sz="695" spc="-23" dirty="0">
                <a:solidFill>
                  <a:srgbClr val="FFFFFF"/>
                </a:solidFill>
                <a:latin typeface="Arial"/>
                <a:cs typeface="Arial"/>
              </a:rPr>
              <a:t>Fo</a:t>
            </a:r>
            <a:r>
              <a:rPr sz="695" spc="-3" dirty="0">
                <a:solidFill>
                  <a:srgbClr val="FFFFFF"/>
                </a:solidFill>
                <a:latin typeface="Arial"/>
                <a:cs typeface="Arial"/>
              </a:rPr>
              <a:t>r</a:t>
            </a:r>
            <a:r>
              <a:rPr sz="695" spc="-30" dirty="0">
                <a:solidFill>
                  <a:srgbClr val="FFFFFF"/>
                </a:solidFill>
                <a:latin typeface="Arial"/>
                <a:cs typeface="Arial"/>
              </a:rPr>
              <a:t> </a:t>
            </a:r>
            <a:r>
              <a:rPr sz="695" spc="-10" dirty="0">
                <a:solidFill>
                  <a:srgbClr val="FFFFFF"/>
                </a:solidFill>
                <a:latin typeface="Arial"/>
                <a:cs typeface="Arial"/>
              </a:rPr>
              <a:t>victims</a:t>
            </a:r>
            <a:endParaRPr sz="695" dirty="0">
              <a:solidFill>
                <a:prstClr val="black"/>
              </a:solidFill>
              <a:latin typeface="Arial"/>
              <a:cs typeface="Arial"/>
            </a:endParaRPr>
          </a:p>
          <a:p>
            <a:pPr marL="31938" marR="35720" defTabSz="605134">
              <a:lnSpc>
                <a:spcPts val="735"/>
              </a:lnSpc>
              <a:spcBef>
                <a:spcPts val="56"/>
              </a:spcBef>
            </a:pPr>
            <a:r>
              <a:rPr sz="695" dirty="0">
                <a:solidFill>
                  <a:srgbClr val="FFFFFF"/>
                </a:solidFill>
                <a:latin typeface="Arial"/>
                <a:cs typeface="Arial"/>
              </a:rPr>
              <a:t>o</a:t>
            </a:r>
            <a:r>
              <a:rPr sz="695" spc="7" dirty="0">
                <a:solidFill>
                  <a:srgbClr val="FFFFFF"/>
                </a:solidFill>
                <a:latin typeface="Arial"/>
                <a:cs typeface="Arial"/>
              </a:rPr>
              <a:t>f</a:t>
            </a:r>
            <a:r>
              <a:rPr sz="695" spc="-30" dirty="0">
                <a:solidFill>
                  <a:srgbClr val="FFFFFF"/>
                </a:solidFill>
                <a:latin typeface="Arial"/>
                <a:cs typeface="Arial"/>
              </a:rPr>
              <a:t> </a:t>
            </a:r>
            <a:r>
              <a:rPr sz="695" spc="7" dirty="0">
                <a:solidFill>
                  <a:srgbClr val="FFFFFF"/>
                </a:solidFill>
                <a:latin typeface="Arial"/>
                <a:cs typeface="Arial"/>
              </a:rPr>
              <a:t>Domestic</a:t>
            </a:r>
            <a:r>
              <a:rPr sz="695" spc="3" dirty="0">
                <a:solidFill>
                  <a:srgbClr val="FFFFFF"/>
                </a:solidFill>
                <a:latin typeface="Arial"/>
                <a:cs typeface="Arial"/>
              </a:rPr>
              <a:t> </a:t>
            </a:r>
            <a:r>
              <a:rPr sz="695" spc="-54" dirty="0">
                <a:solidFill>
                  <a:srgbClr val="FFFFFF"/>
                </a:solidFill>
                <a:latin typeface="Arial"/>
                <a:cs typeface="Arial"/>
              </a:rPr>
              <a:t>V</a:t>
            </a:r>
            <a:r>
              <a:rPr sz="695" dirty="0">
                <a:solidFill>
                  <a:srgbClr val="FFFFFF"/>
                </a:solidFill>
                <a:latin typeface="Arial"/>
                <a:cs typeface="Arial"/>
              </a:rPr>
              <a:t>iolence </a:t>
            </a:r>
            <a:r>
              <a:rPr sz="695" spc="-13" dirty="0">
                <a:solidFill>
                  <a:srgbClr val="FFFFFF"/>
                </a:solidFill>
                <a:latin typeface="Arial"/>
                <a:cs typeface="Arial"/>
              </a:rPr>
              <a:t>marrie</a:t>
            </a:r>
            <a:r>
              <a:rPr sz="695" spc="3" dirty="0">
                <a:solidFill>
                  <a:srgbClr val="FFFFFF"/>
                </a:solidFill>
                <a:latin typeface="Arial"/>
                <a:cs typeface="Arial"/>
              </a:rPr>
              <a:t>d</a:t>
            </a:r>
            <a:r>
              <a:rPr sz="695" spc="-26" dirty="0">
                <a:solidFill>
                  <a:srgbClr val="FFFFFF"/>
                </a:solidFill>
                <a:latin typeface="Arial"/>
                <a:cs typeface="Arial"/>
              </a:rPr>
              <a:t> </a:t>
            </a:r>
            <a:r>
              <a:rPr sz="695" spc="-3" dirty="0">
                <a:solidFill>
                  <a:srgbClr val="FFFFFF"/>
                </a:solidFill>
                <a:latin typeface="Arial"/>
                <a:cs typeface="Arial"/>
              </a:rPr>
              <a:t>t</a:t>
            </a:r>
            <a:r>
              <a:rPr sz="695" spc="26" dirty="0">
                <a:solidFill>
                  <a:srgbClr val="FFFFFF"/>
                </a:solidFill>
                <a:latin typeface="Arial"/>
                <a:cs typeface="Arial"/>
              </a:rPr>
              <a:t>o</a:t>
            </a:r>
            <a:r>
              <a:rPr sz="695" spc="-26" dirty="0">
                <a:solidFill>
                  <a:srgbClr val="FFFFFF"/>
                </a:solidFill>
                <a:latin typeface="Arial"/>
                <a:cs typeface="Arial"/>
              </a:rPr>
              <a:t> </a:t>
            </a:r>
            <a:r>
              <a:rPr sz="695" spc="-23" dirty="0">
                <a:solidFill>
                  <a:srgbClr val="FFFFFF"/>
                </a:solidFill>
                <a:latin typeface="Arial"/>
                <a:cs typeface="Arial"/>
              </a:rPr>
              <a:t>US</a:t>
            </a:r>
            <a:r>
              <a:rPr sz="695" spc="-19" dirty="0">
                <a:solidFill>
                  <a:srgbClr val="FFFFFF"/>
                </a:solidFill>
                <a:latin typeface="Arial"/>
                <a:cs typeface="Arial"/>
              </a:rPr>
              <a:t> </a:t>
            </a:r>
            <a:r>
              <a:rPr sz="695" dirty="0">
                <a:solidFill>
                  <a:srgbClr val="FFFFFF"/>
                </a:solidFill>
                <a:latin typeface="Arial"/>
                <a:cs typeface="Arial"/>
              </a:rPr>
              <a:t>citizens </a:t>
            </a:r>
            <a:r>
              <a:rPr sz="695" spc="3" dirty="0">
                <a:solidFill>
                  <a:srgbClr val="FFFFFF"/>
                </a:solidFill>
                <a:latin typeface="Arial"/>
                <a:cs typeface="Arial"/>
              </a:rPr>
              <a:t>or permanent</a:t>
            </a:r>
            <a:r>
              <a:rPr sz="695" dirty="0">
                <a:solidFill>
                  <a:srgbClr val="FFFFFF"/>
                </a:solidFill>
                <a:latin typeface="Arial"/>
                <a:cs typeface="Arial"/>
              </a:rPr>
              <a:t> </a:t>
            </a:r>
            <a:r>
              <a:rPr sz="695" spc="-13" dirty="0">
                <a:solidFill>
                  <a:srgbClr val="FFFFFF"/>
                </a:solidFill>
                <a:latin typeface="Arial"/>
                <a:cs typeface="Arial"/>
              </a:rPr>
              <a:t>r</a:t>
            </a:r>
            <a:r>
              <a:rPr sz="695" dirty="0">
                <a:solidFill>
                  <a:srgbClr val="FFFFFF"/>
                </a:solidFill>
                <a:latin typeface="Arial"/>
                <a:cs typeface="Arial"/>
              </a:rPr>
              <a:t>esidents</a:t>
            </a:r>
            <a:endParaRPr sz="695" dirty="0">
              <a:solidFill>
                <a:prstClr val="black"/>
              </a:solidFill>
              <a:latin typeface="Arial"/>
              <a:cs typeface="Arial"/>
            </a:endParaRPr>
          </a:p>
        </p:txBody>
      </p:sp>
      <p:sp>
        <p:nvSpPr>
          <p:cNvPr id="27" name="object 27"/>
          <p:cNvSpPr/>
          <p:nvPr/>
        </p:nvSpPr>
        <p:spPr>
          <a:xfrm>
            <a:off x="5753980" y="4514529"/>
            <a:ext cx="1231247" cy="711013"/>
          </a:xfrm>
          <a:custGeom>
            <a:avLst/>
            <a:gdLst/>
            <a:ahLst/>
            <a:cxnLst/>
            <a:rect l="l" t="t" r="r" b="b"/>
            <a:pathLst>
              <a:path w="1860550" h="1074420">
                <a:moveTo>
                  <a:pt x="1667687" y="0"/>
                </a:moveTo>
                <a:lnTo>
                  <a:pt x="0" y="0"/>
                </a:lnTo>
                <a:lnTo>
                  <a:pt x="0" y="881456"/>
                </a:lnTo>
                <a:lnTo>
                  <a:pt x="5596" y="927731"/>
                </a:lnTo>
                <a:lnTo>
                  <a:pt x="21495" y="969948"/>
                </a:lnTo>
                <a:lnTo>
                  <a:pt x="46356" y="1006771"/>
                </a:lnTo>
                <a:lnTo>
                  <a:pt x="78842" y="1036862"/>
                </a:lnTo>
                <a:lnTo>
                  <a:pt x="117614" y="1058881"/>
                </a:lnTo>
                <a:lnTo>
                  <a:pt x="161335" y="1071493"/>
                </a:lnTo>
                <a:lnTo>
                  <a:pt x="192570" y="1074013"/>
                </a:lnTo>
                <a:lnTo>
                  <a:pt x="1667687" y="1074013"/>
                </a:lnTo>
                <a:lnTo>
                  <a:pt x="1713962" y="1068417"/>
                </a:lnTo>
                <a:lnTo>
                  <a:pt x="1756180" y="1052521"/>
                </a:lnTo>
                <a:lnTo>
                  <a:pt x="1793003" y="1027662"/>
                </a:lnTo>
                <a:lnTo>
                  <a:pt x="1823093" y="995179"/>
                </a:lnTo>
                <a:lnTo>
                  <a:pt x="1845113" y="956409"/>
                </a:lnTo>
                <a:lnTo>
                  <a:pt x="1857725" y="912690"/>
                </a:lnTo>
                <a:lnTo>
                  <a:pt x="1860245" y="881456"/>
                </a:lnTo>
                <a:lnTo>
                  <a:pt x="1860245" y="192557"/>
                </a:lnTo>
                <a:lnTo>
                  <a:pt x="1854649" y="146282"/>
                </a:lnTo>
                <a:lnTo>
                  <a:pt x="1838752" y="104064"/>
                </a:lnTo>
                <a:lnTo>
                  <a:pt x="1813894" y="67241"/>
                </a:lnTo>
                <a:lnTo>
                  <a:pt x="1781411" y="37151"/>
                </a:lnTo>
                <a:lnTo>
                  <a:pt x="1742641" y="15131"/>
                </a:lnTo>
                <a:lnTo>
                  <a:pt x="1698922" y="2520"/>
                </a:lnTo>
                <a:lnTo>
                  <a:pt x="1667687" y="0"/>
                </a:lnTo>
                <a:close/>
              </a:path>
            </a:pathLst>
          </a:custGeom>
          <a:solidFill>
            <a:srgbClr val="E1B941"/>
          </a:solidFill>
        </p:spPr>
        <p:txBody>
          <a:bodyPr wrap="square" lIns="0" tIns="0" rIns="0" bIns="0" rtlCol="0"/>
          <a:lstStyle/>
          <a:p>
            <a:pPr defTabSz="605134"/>
            <a:endParaRPr sz="1191">
              <a:solidFill>
                <a:prstClr val="black"/>
              </a:solidFill>
              <a:latin typeface="Calibri"/>
            </a:endParaRPr>
          </a:p>
        </p:txBody>
      </p:sp>
      <p:sp>
        <p:nvSpPr>
          <p:cNvPr id="28" name="object 28"/>
          <p:cNvSpPr/>
          <p:nvPr/>
        </p:nvSpPr>
        <p:spPr>
          <a:xfrm>
            <a:off x="5830831" y="4591032"/>
            <a:ext cx="50427" cy="67656"/>
          </a:xfrm>
          <a:custGeom>
            <a:avLst/>
            <a:gdLst/>
            <a:ahLst/>
            <a:cxnLst/>
            <a:rect l="l" t="t" r="r" b="b"/>
            <a:pathLst>
              <a:path w="76200" h="102234">
                <a:moveTo>
                  <a:pt x="0" y="0"/>
                </a:moveTo>
                <a:lnTo>
                  <a:pt x="0" y="102095"/>
                </a:lnTo>
                <a:lnTo>
                  <a:pt x="76187" y="51231"/>
                </a:lnTo>
                <a:lnTo>
                  <a:pt x="0" y="0"/>
                </a:lnTo>
                <a:close/>
              </a:path>
            </a:pathLst>
          </a:custGeom>
          <a:solidFill>
            <a:srgbClr val="FFFFFF"/>
          </a:solidFill>
        </p:spPr>
        <p:txBody>
          <a:bodyPr wrap="square" lIns="0" tIns="0" rIns="0" bIns="0" rtlCol="0"/>
          <a:lstStyle/>
          <a:p>
            <a:pPr defTabSz="605134"/>
            <a:endParaRPr sz="1191">
              <a:solidFill>
                <a:prstClr val="black"/>
              </a:solidFill>
              <a:latin typeface="Calibri"/>
            </a:endParaRPr>
          </a:p>
        </p:txBody>
      </p:sp>
      <p:sp>
        <p:nvSpPr>
          <p:cNvPr id="29" name="object 29"/>
          <p:cNvSpPr/>
          <p:nvPr/>
        </p:nvSpPr>
        <p:spPr>
          <a:xfrm>
            <a:off x="5830831" y="4968635"/>
            <a:ext cx="50427" cy="67656"/>
          </a:xfrm>
          <a:custGeom>
            <a:avLst/>
            <a:gdLst/>
            <a:ahLst/>
            <a:cxnLst/>
            <a:rect l="l" t="t" r="r" b="b"/>
            <a:pathLst>
              <a:path w="76200" h="102234">
                <a:moveTo>
                  <a:pt x="0" y="0"/>
                </a:moveTo>
                <a:lnTo>
                  <a:pt x="0" y="102095"/>
                </a:lnTo>
                <a:lnTo>
                  <a:pt x="76187" y="51231"/>
                </a:lnTo>
                <a:lnTo>
                  <a:pt x="0" y="0"/>
                </a:lnTo>
                <a:close/>
              </a:path>
            </a:pathLst>
          </a:custGeom>
          <a:solidFill>
            <a:srgbClr val="FFFFFF"/>
          </a:solidFill>
        </p:spPr>
        <p:txBody>
          <a:bodyPr wrap="square" lIns="0" tIns="0" rIns="0" bIns="0" rtlCol="0"/>
          <a:lstStyle/>
          <a:p>
            <a:pPr defTabSz="605134"/>
            <a:endParaRPr sz="1191">
              <a:solidFill>
                <a:prstClr val="black"/>
              </a:solidFill>
              <a:latin typeface="Calibri"/>
            </a:endParaRPr>
          </a:p>
        </p:txBody>
      </p:sp>
      <p:sp>
        <p:nvSpPr>
          <p:cNvPr id="30" name="object 30"/>
          <p:cNvSpPr/>
          <p:nvPr/>
        </p:nvSpPr>
        <p:spPr>
          <a:xfrm>
            <a:off x="2665026" y="4792776"/>
            <a:ext cx="907256" cy="754489"/>
          </a:xfrm>
          <a:custGeom>
            <a:avLst/>
            <a:gdLst/>
            <a:ahLst/>
            <a:cxnLst/>
            <a:rect l="l" t="t" r="r" b="b"/>
            <a:pathLst>
              <a:path w="1370964" h="612775">
                <a:moveTo>
                  <a:pt x="1370609" y="0"/>
                </a:moveTo>
                <a:lnTo>
                  <a:pt x="192557" y="0"/>
                </a:lnTo>
                <a:lnTo>
                  <a:pt x="176764" y="638"/>
                </a:lnTo>
                <a:lnTo>
                  <a:pt x="131693" y="9816"/>
                </a:lnTo>
                <a:lnTo>
                  <a:pt x="91124" y="28848"/>
                </a:lnTo>
                <a:lnTo>
                  <a:pt x="56397" y="56397"/>
                </a:lnTo>
                <a:lnTo>
                  <a:pt x="28848" y="91124"/>
                </a:lnTo>
                <a:lnTo>
                  <a:pt x="9816" y="131693"/>
                </a:lnTo>
                <a:lnTo>
                  <a:pt x="638" y="176764"/>
                </a:lnTo>
                <a:lnTo>
                  <a:pt x="0" y="192557"/>
                </a:lnTo>
                <a:lnTo>
                  <a:pt x="0" y="419925"/>
                </a:lnTo>
                <a:lnTo>
                  <a:pt x="5596" y="466200"/>
                </a:lnTo>
                <a:lnTo>
                  <a:pt x="21492" y="508418"/>
                </a:lnTo>
                <a:lnTo>
                  <a:pt x="46350" y="545241"/>
                </a:lnTo>
                <a:lnTo>
                  <a:pt x="78834" y="575331"/>
                </a:lnTo>
                <a:lnTo>
                  <a:pt x="117603" y="597351"/>
                </a:lnTo>
                <a:lnTo>
                  <a:pt x="161322" y="609962"/>
                </a:lnTo>
                <a:lnTo>
                  <a:pt x="192557" y="612482"/>
                </a:lnTo>
                <a:lnTo>
                  <a:pt x="1178052" y="612482"/>
                </a:lnTo>
                <a:lnTo>
                  <a:pt x="1224326" y="606886"/>
                </a:lnTo>
                <a:lnTo>
                  <a:pt x="1266544" y="590990"/>
                </a:lnTo>
                <a:lnTo>
                  <a:pt x="1303367" y="566131"/>
                </a:lnTo>
                <a:lnTo>
                  <a:pt x="1333457" y="533648"/>
                </a:lnTo>
                <a:lnTo>
                  <a:pt x="1355477" y="494878"/>
                </a:lnTo>
                <a:lnTo>
                  <a:pt x="1368089" y="451160"/>
                </a:lnTo>
                <a:lnTo>
                  <a:pt x="1370609" y="419925"/>
                </a:lnTo>
                <a:lnTo>
                  <a:pt x="1370609" y="0"/>
                </a:lnTo>
                <a:close/>
              </a:path>
            </a:pathLst>
          </a:custGeom>
          <a:solidFill>
            <a:srgbClr val="F7941D"/>
          </a:solidFill>
        </p:spPr>
        <p:txBody>
          <a:bodyPr wrap="square" lIns="0" tIns="0" rIns="0" bIns="0" rtlCol="0"/>
          <a:lstStyle/>
          <a:p>
            <a:pPr defTabSz="605134"/>
            <a:endParaRPr sz="1191">
              <a:solidFill>
                <a:prstClr val="black"/>
              </a:solidFill>
              <a:latin typeface="Calibri"/>
            </a:endParaRPr>
          </a:p>
        </p:txBody>
      </p:sp>
      <p:sp>
        <p:nvSpPr>
          <p:cNvPr id="31" name="object 31"/>
          <p:cNvSpPr/>
          <p:nvPr/>
        </p:nvSpPr>
        <p:spPr>
          <a:xfrm>
            <a:off x="2733464" y="4877684"/>
            <a:ext cx="50427" cy="67656"/>
          </a:xfrm>
          <a:custGeom>
            <a:avLst/>
            <a:gdLst/>
            <a:ahLst/>
            <a:cxnLst/>
            <a:rect l="l" t="t" r="r" b="b"/>
            <a:pathLst>
              <a:path w="76200" h="102234">
                <a:moveTo>
                  <a:pt x="0" y="0"/>
                </a:moveTo>
                <a:lnTo>
                  <a:pt x="0" y="102095"/>
                </a:lnTo>
                <a:lnTo>
                  <a:pt x="76187" y="51231"/>
                </a:lnTo>
                <a:lnTo>
                  <a:pt x="0" y="0"/>
                </a:lnTo>
                <a:close/>
              </a:path>
            </a:pathLst>
          </a:custGeom>
          <a:solidFill>
            <a:srgbClr val="FFFFFF"/>
          </a:solidFill>
        </p:spPr>
        <p:txBody>
          <a:bodyPr wrap="square" lIns="0" tIns="0" rIns="0" bIns="0" rtlCol="0"/>
          <a:lstStyle/>
          <a:p>
            <a:pPr defTabSz="605134"/>
            <a:endParaRPr sz="1191">
              <a:solidFill>
                <a:prstClr val="black"/>
              </a:solidFill>
              <a:latin typeface="Calibri"/>
            </a:endParaRPr>
          </a:p>
        </p:txBody>
      </p:sp>
      <p:sp>
        <p:nvSpPr>
          <p:cNvPr id="32" name="object 32"/>
          <p:cNvSpPr/>
          <p:nvPr/>
        </p:nvSpPr>
        <p:spPr>
          <a:xfrm>
            <a:off x="2544138" y="725338"/>
            <a:ext cx="860192" cy="812706"/>
          </a:xfrm>
          <a:custGeom>
            <a:avLst/>
            <a:gdLst/>
            <a:ahLst/>
            <a:cxnLst/>
            <a:rect l="l" t="t" r="r" b="b"/>
            <a:pathLst>
              <a:path w="1299845" h="1228089">
                <a:moveTo>
                  <a:pt x="1106728" y="0"/>
                </a:moveTo>
                <a:lnTo>
                  <a:pt x="192557" y="0"/>
                </a:lnTo>
                <a:lnTo>
                  <a:pt x="176764" y="638"/>
                </a:lnTo>
                <a:lnTo>
                  <a:pt x="131693" y="9817"/>
                </a:lnTo>
                <a:lnTo>
                  <a:pt x="91124" y="28851"/>
                </a:lnTo>
                <a:lnTo>
                  <a:pt x="56397" y="56402"/>
                </a:lnTo>
                <a:lnTo>
                  <a:pt x="28848" y="91130"/>
                </a:lnTo>
                <a:lnTo>
                  <a:pt x="9816" y="131697"/>
                </a:lnTo>
                <a:lnTo>
                  <a:pt x="638" y="176765"/>
                </a:lnTo>
                <a:lnTo>
                  <a:pt x="0" y="192557"/>
                </a:lnTo>
                <a:lnTo>
                  <a:pt x="0" y="1035469"/>
                </a:lnTo>
                <a:lnTo>
                  <a:pt x="5596" y="1081743"/>
                </a:lnTo>
                <a:lnTo>
                  <a:pt x="21492" y="1123961"/>
                </a:lnTo>
                <a:lnTo>
                  <a:pt x="46350" y="1160784"/>
                </a:lnTo>
                <a:lnTo>
                  <a:pt x="78834" y="1190875"/>
                </a:lnTo>
                <a:lnTo>
                  <a:pt x="117603" y="1212894"/>
                </a:lnTo>
                <a:lnTo>
                  <a:pt x="161322" y="1225506"/>
                </a:lnTo>
                <a:lnTo>
                  <a:pt x="192557" y="1228026"/>
                </a:lnTo>
                <a:lnTo>
                  <a:pt x="1299286" y="1228026"/>
                </a:lnTo>
                <a:lnTo>
                  <a:pt x="1299286" y="192557"/>
                </a:lnTo>
                <a:lnTo>
                  <a:pt x="1298647" y="176765"/>
                </a:lnTo>
                <a:lnTo>
                  <a:pt x="1289469" y="131697"/>
                </a:lnTo>
                <a:lnTo>
                  <a:pt x="1270437" y="91130"/>
                </a:lnTo>
                <a:lnTo>
                  <a:pt x="1242888" y="56402"/>
                </a:lnTo>
                <a:lnTo>
                  <a:pt x="1208161" y="28851"/>
                </a:lnTo>
                <a:lnTo>
                  <a:pt x="1167593" y="9817"/>
                </a:lnTo>
                <a:lnTo>
                  <a:pt x="1122521" y="638"/>
                </a:lnTo>
                <a:lnTo>
                  <a:pt x="1106728" y="0"/>
                </a:lnTo>
                <a:close/>
              </a:path>
            </a:pathLst>
          </a:custGeom>
          <a:solidFill>
            <a:srgbClr val="1B75BC"/>
          </a:solidFill>
        </p:spPr>
        <p:txBody>
          <a:bodyPr wrap="square" lIns="0" tIns="0" rIns="0" bIns="0" rtlCol="0"/>
          <a:lstStyle/>
          <a:p>
            <a:pPr defTabSz="605134"/>
            <a:endParaRPr sz="1191">
              <a:solidFill>
                <a:prstClr val="black"/>
              </a:solidFill>
              <a:latin typeface="Calibri"/>
            </a:endParaRPr>
          </a:p>
        </p:txBody>
      </p:sp>
      <p:sp>
        <p:nvSpPr>
          <p:cNvPr id="34" name="object 34"/>
          <p:cNvSpPr txBox="1"/>
          <p:nvPr/>
        </p:nvSpPr>
        <p:spPr>
          <a:xfrm>
            <a:off x="5913342" y="4391301"/>
            <a:ext cx="1006429" cy="750142"/>
          </a:xfrm>
          <a:prstGeom prst="rect">
            <a:avLst/>
          </a:prstGeom>
        </p:spPr>
        <p:txBody>
          <a:bodyPr vert="horz" wrap="square" lIns="0" tIns="0" rIns="0" bIns="0" rtlCol="0">
            <a:spAutoFit/>
          </a:bodyPr>
          <a:lstStyle/>
          <a:p>
            <a:pPr marL="8405" defTabSz="605134"/>
            <a:r>
              <a:rPr sz="728" b="1" spc="-96" dirty="0">
                <a:solidFill>
                  <a:srgbClr val="C79D39"/>
                </a:solidFill>
                <a:latin typeface="Arial"/>
                <a:cs typeface="Arial"/>
              </a:rPr>
              <a:t>CONSIDER</a:t>
            </a:r>
            <a:r>
              <a:rPr sz="728" b="1" spc="-146" dirty="0">
                <a:solidFill>
                  <a:srgbClr val="C79D39"/>
                </a:solidFill>
                <a:latin typeface="Arial"/>
                <a:cs typeface="Arial"/>
              </a:rPr>
              <a:t>A</a:t>
            </a:r>
            <a:r>
              <a:rPr sz="728" b="1" spc="-89" dirty="0">
                <a:solidFill>
                  <a:srgbClr val="C79D39"/>
                </a:solidFill>
                <a:latin typeface="Arial"/>
                <a:cs typeface="Arial"/>
              </a:rPr>
              <a:t>TIONS</a:t>
            </a:r>
            <a:endParaRPr sz="728" dirty="0">
              <a:solidFill>
                <a:prstClr val="black"/>
              </a:solidFill>
              <a:latin typeface="Arial"/>
              <a:cs typeface="Arial"/>
            </a:endParaRPr>
          </a:p>
          <a:p>
            <a:pPr marL="8825" marR="3362" defTabSz="605134">
              <a:lnSpc>
                <a:spcPct val="102899"/>
              </a:lnSpc>
              <a:spcBef>
                <a:spcPts val="602"/>
              </a:spcBef>
            </a:pPr>
            <a:r>
              <a:rPr sz="563" spc="-47" dirty="0">
                <a:solidFill>
                  <a:srgbClr val="FFFFFF"/>
                </a:solidFill>
                <a:latin typeface="Arial"/>
                <a:cs typeface="Arial"/>
              </a:rPr>
              <a:t>V</a:t>
            </a:r>
            <a:r>
              <a:rPr sz="563" dirty="0">
                <a:solidFill>
                  <a:srgbClr val="FFFFFF"/>
                </a:solidFill>
                <a:latin typeface="Arial"/>
                <a:cs typeface="Arial"/>
              </a:rPr>
              <a:t>ictim</a:t>
            </a:r>
            <a:r>
              <a:rPr sz="563" spc="17" dirty="0">
                <a:solidFill>
                  <a:srgbClr val="FFFFFF"/>
                </a:solidFill>
                <a:latin typeface="Arial"/>
                <a:cs typeface="Arial"/>
              </a:rPr>
              <a:t>s</a:t>
            </a:r>
            <a:r>
              <a:rPr sz="563" spc="-19" dirty="0">
                <a:solidFill>
                  <a:srgbClr val="FFFFFF"/>
                </a:solidFill>
                <a:latin typeface="Arial"/>
                <a:cs typeface="Arial"/>
              </a:rPr>
              <a:t> </a:t>
            </a:r>
            <a:r>
              <a:rPr sz="563" spc="7" dirty="0">
                <a:solidFill>
                  <a:srgbClr val="FFFFFF"/>
                </a:solidFill>
                <a:latin typeface="Arial"/>
                <a:cs typeface="Arial"/>
              </a:rPr>
              <a:t>o</a:t>
            </a:r>
            <a:r>
              <a:rPr sz="563" spc="10" dirty="0">
                <a:solidFill>
                  <a:srgbClr val="FFFFFF"/>
                </a:solidFill>
                <a:latin typeface="Arial"/>
                <a:cs typeface="Arial"/>
              </a:rPr>
              <a:t>f</a:t>
            </a:r>
            <a:r>
              <a:rPr sz="563" spc="-19" dirty="0">
                <a:solidFill>
                  <a:srgbClr val="FFFFFF"/>
                </a:solidFill>
                <a:latin typeface="Arial"/>
                <a:cs typeface="Arial"/>
              </a:rPr>
              <a:t> </a:t>
            </a:r>
            <a:r>
              <a:rPr sz="563" spc="-3" dirty="0">
                <a:solidFill>
                  <a:srgbClr val="FFFFFF"/>
                </a:solidFill>
                <a:latin typeface="Arial"/>
                <a:cs typeface="Arial"/>
              </a:rPr>
              <a:t>a</a:t>
            </a:r>
            <a:r>
              <a:rPr sz="563" spc="-19" dirty="0">
                <a:solidFill>
                  <a:srgbClr val="FFFFFF"/>
                </a:solidFill>
                <a:latin typeface="Arial"/>
                <a:cs typeface="Arial"/>
              </a:rPr>
              <a:t> </a:t>
            </a:r>
            <a:r>
              <a:rPr sz="563" spc="-13" dirty="0">
                <a:solidFill>
                  <a:srgbClr val="FFFFFF"/>
                </a:solidFill>
                <a:latin typeface="Arial"/>
                <a:cs typeface="Arial"/>
              </a:rPr>
              <a:t>seve</a:t>
            </a:r>
            <a:r>
              <a:rPr sz="563" spc="-23" dirty="0">
                <a:solidFill>
                  <a:srgbClr val="FFFFFF"/>
                </a:solidFill>
                <a:latin typeface="Arial"/>
                <a:cs typeface="Arial"/>
              </a:rPr>
              <a:t>r</a:t>
            </a:r>
            <a:r>
              <a:rPr sz="563" spc="-3" dirty="0">
                <a:solidFill>
                  <a:srgbClr val="FFFFFF"/>
                </a:solidFill>
                <a:latin typeface="Arial"/>
                <a:cs typeface="Arial"/>
              </a:rPr>
              <a:t>e</a:t>
            </a:r>
            <a:r>
              <a:rPr sz="563" spc="-19" dirty="0">
                <a:solidFill>
                  <a:srgbClr val="FFFFFF"/>
                </a:solidFill>
                <a:latin typeface="Arial"/>
                <a:cs typeface="Arial"/>
              </a:rPr>
              <a:t> </a:t>
            </a:r>
            <a:r>
              <a:rPr sz="563" spc="-3" dirty="0">
                <a:solidFill>
                  <a:srgbClr val="FFFFFF"/>
                </a:solidFill>
                <a:latin typeface="Arial"/>
                <a:cs typeface="Arial"/>
              </a:rPr>
              <a:t>for</a:t>
            </a:r>
            <a:r>
              <a:rPr sz="563" spc="23" dirty="0">
                <a:solidFill>
                  <a:srgbClr val="FFFFFF"/>
                </a:solidFill>
                <a:latin typeface="Arial"/>
                <a:cs typeface="Arial"/>
              </a:rPr>
              <a:t>m</a:t>
            </a:r>
            <a:r>
              <a:rPr sz="563" spc="-19" dirty="0">
                <a:solidFill>
                  <a:srgbClr val="FFFFFF"/>
                </a:solidFill>
                <a:latin typeface="Arial"/>
                <a:cs typeface="Arial"/>
              </a:rPr>
              <a:t> </a:t>
            </a:r>
            <a:r>
              <a:rPr sz="563" dirty="0">
                <a:solidFill>
                  <a:srgbClr val="FFFFFF"/>
                </a:solidFill>
                <a:latin typeface="Arial"/>
                <a:cs typeface="Arial"/>
              </a:rPr>
              <a:t>of</a:t>
            </a:r>
            <a:r>
              <a:rPr sz="563" spc="-3" dirty="0">
                <a:solidFill>
                  <a:srgbClr val="FFFFFF"/>
                </a:solidFill>
                <a:latin typeface="Arial"/>
                <a:cs typeface="Arial"/>
              </a:rPr>
              <a:t> </a:t>
            </a:r>
            <a:r>
              <a:rPr sz="563" spc="-7" dirty="0">
                <a:solidFill>
                  <a:srgbClr val="FFFFFF"/>
                </a:solidFill>
                <a:latin typeface="Arial"/>
                <a:cs typeface="Arial"/>
              </a:rPr>
              <a:t>huma</a:t>
            </a:r>
            <a:r>
              <a:rPr sz="563" spc="3" dirty="0">
                <a:solidFill>
                  <a:srgbClr val="FFFFFF"/>
                </a:solidFill>
                <a:latin typeface="Arial"/>
                <a:cs typeface="Arial"/>
              </a:rPr>
              <a:t>n</a:t>
            </a:r>
            <a:r>
              <a:rPr sz="563" spc="-19" dirty="0">
                <a:solidFill>
                  <a:srgbClr val="FFFFFF"/>
                </a:solidFill>
                <a:latin typeface="Arial"/>
                <a:cs typeface="Arial"/>
              </a:rPr>
              <a:t> </a:t>
            </a:r>
            <a:r>
              <a:rPr sz="563" spc="-3" dirty="0">
                <a:solidFill>
                  <a:srgbClr val="FFFFFF"/>
                </a:solidFill>
                <a:latin typeface="Arial"/>
                <a:cs typeface="Arial"/>
              </a:rPr>
              <a:t>tra</a:t>
            </a:r>
            <a:r>
              <a:rPr sz="563" spc="-17" dirty="0">
                <a:solidFill>
                  <a:srgbClr val="FFFFFF"/>
                </a:solidFill>
                <a:latin typeface="Arial"/>
                <a:cs typeface="Arial"/>
              </a:rPr>
              <a:t>f</a:t>
            </a:r>
            <a:r>
              <a:rPr sz="563" spc="-3" dirty="0">
                <a:solidFill>
                  <a:srgbClr val="FFFFFF"/>
                </a:solidFill>
                <a:latin typeface="Arial"/>
                <a:cs typeface="Arial"/>
              </a:rPr>
              <a:t>fickin</a:t>
            </a:r>
            <a:r>
              <a:rPr sz="563" spc="17" dirty="0">
                <a:solidFill>
                  <a:srgbClr val="FFFFFF"/>
                </a:solidFill>
                <a:latin typeface="Arial"/>
                <a:cs typeface="Arial"/>
              </a:rPr>
              <a:t>g</a:t>
            </a:r>
            <a:r>
              <a:rPr sz="563" spc="-19" dirty="0">
                <a:solidFill>
                  <a:srgbClr val="FFFFFF"/>
                </a:solidFill>
                <a:latin typeface="Arial"/>
                <a:cs typeface="Arial"/>
              </a:rPr>
              <a:t> </a:t>
            </a:r>
            <a:r>
              <a:rPr sz="563" spc="-3" dirty="0">
                <a:solidFill>
                  <a:srgbClr val="FFFFFF"/>
                </a:solidFill>
                <a:latin typeface="Arial"/>
                <a:cs typeface="Arial"/>
              </a:rPr>
              <a:t>an</a:t>
            </a:r>
            <a:r>
              <a:rPr sz="563" spc="10" dirty="0">
                <a:solidFill>
                  <a:srgbClr val="FFFFFF"/>
                </a:solidFill>
                <a:latin typeface="Arial"/>
                <a:cs typeface="Arial"/>
              </a:rPr>
              <a:t>d</a:t>
            </a:r>
            <a:r>
              <a:rPr sz="563" spc="-19" dirty="0">
                <a:solidFill>
                  <a:srgbClr val="FFFFFF"/>
                </a:solidFill>
                <a:latin typeface="Arial"/>
                <a:cs typeface="Arial"/>
              </a:rPr>
              <a:t> </a:t>
            </a:r>
            <a:r>
              <a:rPr sz="563" spc="3" dirty="0">
                <a:solidFill>
                  <a:srgbClr val="FFFFFF"/>
                </a:solidFill>
                <a:latin typeface="Arial"/>
                <a:cs typeface="Arial"/>
              </a:rPr>
              <a:t>wh</a:t>
            </a:r>
            <a:r>
              <a:rPr sz="563" spc="13" dirty="0">
                <a:solidFill>
                  <a:srgbClr val="FFFFFF"/>
                </a:solidFill>
                <a:latin typeface="Arial"/>
                <a:cs typeface="Arial"/>
              </a:rPr>
              <a:t>o</a:t>
            </a:r>
            <a:r>
              <a:rPr sz="563" spc="-19" dirty="0">
                <a:solidFill>
                  <a:srgbClr val="FFFFFF"/>
                </a:solidFill>
                <a:latin typeface="Arial"/>
                <a:cs typeface="Arial"/>
              </a:rPr>
              <a:t> </a:t>
            </a:r>
            <a:r>
              <a:rPr sz="563" spc="-7" dirty="0">
                <a:solidFill>
                  <a:srgbClr val="FFFFFF"/>
                </a:solidFill>
                <a:latin typeface="Arial"/>
                <a:cs typeface="Arial"/>
              </a:rPr>
              <a:t>may</a:t>
            </a:r>
            <a:r>
              <a:rPr sz="563" spc="-13" dirty="0">
                <a:solidFill>
                  <a:srgbClr val="FFFFFF"/>
                </a:solidFill>
                <a:latin typeface="Arial"/>
                <a:cs typeface="Arial"/>
              </a:rPr>
              <a:t> </a:t>
            </a:r>
            <a:r>
              <a:rPr sz="563" spc="-3" dirty="0">
                <a:solidFill>
                  <a:srgbClr val="FFFFFF"/>
                </a:solidFill>
                <a:latin typeface="Arial"/>
                <a:cs typeface="Arial"/>
              </a:rPr>
              <a:t>b</a:t>
            </a:r>
            <a:r>
              <a:rPr sz="563" spc="10" dirty="0">
                <a:solidFill>
                  <a:srgbClr val="FFFFFF"/>
                </a:solidFill>
                <a:latin typeface="Arial"/>
                <a:cs typeface="Arial"/>
              </a:rPr>
              <a:t>e</a:t>
            </a:r>
            <a:r>
              <a:rPr sz="563" spc="-19" dirty="0">
                <a:solidFill>
                  <a:srgbClr val="FFFFFF"/>
                </a:solidFill>
                <a:latin typeface="Arial"/>
                <a:cs typeface="Arial"/>
              </a:rPr>
              <a:t> </a:t>
            </a:r>
            <a:r>
              <a:rPr sz="563" spc="-3" dirty="0">
                <a:solidFill>
                  <a:srgbClr val="FFFFFF"/>
                </a:solidFill>
                <a:latin typeface="Arial"/>
                <a:cs typeface="Arial"/>
              </a:rPr>
              <a:t>potentia</a:t>
            </a:r>
            <a:r>
              <a:rPr sz="563" spc="3" dirty="0">
                <a:solidFill>
                  <a:srgbClr val="FFFFFF"/>
                </a:solidFill>
                <a:latin typeface="Arial"/>
                <a:cs typeface="Arial"/>
              </a:rPr>
              <a:t>l</a:t>
            </a:r>
            <a:r>
              <a:rPr sz="563" spc="-19" dirty="0">
                <a:solidFill>
                  <a:srgbClr val="FFFFFF"/>
                </a:solidFill>
                <a:latin typeface="Arial"/>
                <a:cs typeface="Arial"/>
              </a:rPr>
              <a:t> </a:t>
            </a:r>
            <a:r>
              <a:rPr sz="563" spc="-7" dirty="0">
                <a:solidFill>
                  <a:srgbClr val="FFFFFF"/>
                </a:solidFill>
                <a:latin typeface="Arial"/>
                <a:cs typeface="Arial"/>
              </a:rPr>
              <a:t>witnesses</a:t>
            </a:r>
            <a:r>
              <a:rPr sz="563" spc="3" dirty="0">
                <a:solidFill>
                  <a:srgbClr val="FFFFFF"/>
                </a:solidFill>
                <a:latin typeface="Arial"/>
                <a:cs typeface="Arial"/>
              </a:rPr>
              <a:t>,</a:t>
            </a:r>
            <a:r>
              <a:rPr sz="563" spc="-19" dirty="0">
                <a:solidFill>
                  <a:srgbClr val="FFFFFF"/>
                </a:solidFill>
                <a:latin typeface="Arial"/>
                <a:cs typeface="Arial"/>
              </a:rPr>
              <a:t> </a:t>
            </a:r>
            <a:r>
              <a:rPr sz="563" dirty="0">
                <a:solidFill>
                  <a:srgbClr val="FFFFFF"/>
                </a:solidFill>
                <a:latin typeface="Arial"/>
                <a:cs typeface="Arial"/>
              </a:rPr>
              <a:t>o</a:t>
            </a:r>
            <a:r>
              <a:rPr sz="563" spc="7" dirty="0">
                <a:solidFill>
                  <a:srgbClr val="FFFFFF"/>
                </a:solidFill>
                <a:latin typeface="Arial"/>
                <a:cs typeface="Arial"/>
              </a:rPr>
              <a:t>r</a:t>
            </a:r>
            <a:r>
              <a:rPr sz="563" spc="-19" dirty="0">
                <a:solidFill>
                  <a:srgbClr val="FFFFFF"/>
                </a:solidFill>
                <a:latin typeface="Arial"/>
                <a:cs typeface="Arial"/>
              </a:rPr>
              <a:t> </a:t>
            </a:r>
            <a:r>
              <a:rPr sz="563" spc="-7" dirty="0">
                <a:solidFill>
                  <a:srgbClr val="FFFFFF"/>
                </a:solidFill>
                <a:latin typeface="Arial"/>
                <a:cs typeface="Arial"/>
              </a:rPr>
              <a:t>filed</a:t>
            </a:r>
            <a:r>
              <a:rPr sz="563" spc="-10" dirty="0">
                <a:solidFill>
                  <a:srgbClr val="FFFFFF"/>
                </a:solidFill>
                <a:latin typeface="Arial"/>
                <a:cs typeface="Arial"/>
              </a:rPr>
              <a:t> </a:t>
            </a:r>
            <a:r>
              <a:rPr sz="563" spc="-3" dirty="0">
                <a:solidFill>
                  <a:srgbClr val="FFFFFF"/>
                </a:solidFill>
                <a:latin typeface="Arial"/>
                <a:cs typeface="Arial"/>
              </a:rPr>
              <a:t>a</a:t>
            </a:r>
            <a:r>
              <a:rPr sz="563" spc="-19" dirty="0">
                <a:solidFill>
                  <a:srgbClr val="FFFFFF"/>
                </a:solidFill>
                <a:latin typeface="Arial"/>
                <a:cs typeface="Arial"/>
              </a:rPr>
              <a:t> </a:t>
            </a:r>
            <a:r>
              <a:rPr sz="563" spc="-3" dirty="0">
                <a:solidFill>
                  <a:srgbClr val="FFFFFF"/>
                </a:solidFill>
                <a:latin typeface="Arial"/>
                <a:cs typeface="Arial"/>
              </a:rPr>
              <a:t>civi</a:t>
            </a:r>
            <a:r>
              <a:rPr sz="563" spc="3" dirty="0">
                <a:solidFill>
                  <a:srgbClr val="FFFFFF"/>
                </a:solidFill>
                <a:latin typeface="Arial"/>
                <a:cs typeface="Arial"/>
              </a:rPr>
              <a:t>l</a:t>
            </a:r>
            <a:r>
              <a:rPr sz="563" spc="-19" dirty="0">
                <a:solidFill>
                  <a:srgbClr val="FFFFFF"/>
                </a:solidFill>
                <a:latin typeface="Arial"/>
                <a:cs typeface="Arial"/>
              </a:rPr>
              <a:t> </a:t>
            </a:r>
            <a:r>
              <a:rPr sz="563" spc="-3" dirty="0">
                <a:solidFill>
                  <a:srgbClr val="FFFFFF"/>
                </a:solidFill>
                <a:latin typeface="Arial"/>
                <a:cs typeface="Arial"/>
              </a:rPr>
              <a:t>action</a:t>
            </a:r>
            <a:endParaRPr sz="563" dirty="0">
              <a:solidFill>
                <a:prstClr val="black"/>
              </a:solidFill>
              <a:latin typeface="Arial"/>
              <a:cs typeface="Arial"/>
            </a:endParaRPr>
          </a:p>
          <a:p>
            <a:pPr marL="8825" marR="181120" defTabSz="605134">
              <a:lnSpc>
                <a:spcPct val="102899"/>
              </a:lnSpc>
              <a:spcBef>
                <a:spcPts val="232"/>
              </a:spcBef>
            </a:pPr>
            <a:r>
              <a:rPr sz="563" spc="-7" dirty="0">
                <a:solidFill>
                  <a:srgbClr val="FFFFFF"/>
                </a:solidFill>
                <a:latin typeface="Arial"/>
                <a:cs typeface="Arial"/>
              </a:rPr>
              <a:t>La</a:t>
            </a:r>
            <a:r>
              <a:rPr sz="563" spc="10" dirty="0">
                <a:solidFill>
                  <a:srgbClr val="FFFFFF"/>
                </a:solidFill>
                <a:latin typeface="Arial"/>
                <a:cs typeface="Arial"/>
              </a:rPr>
              <a:t>w</a:t>
            </a:r>
            <a:r>
              <a:rPr sz="563" spc="-19" dirty="0">
                <a:solidFill>
                  <a:srgbClr val="FFFFFF"/>
                </a:solidFill>
                <a:latin typeface="Arial"/>
                <a:cs typeface="Arial"/>
              </a:rPr>
              <a:t> </a:t>
            </a:r>
            <a:r>
              <a:rPr sz="563" spc="-7" dirty="0">
                <a:solidFill>
                  <a:srgbClr val="FFFFFF"/>
                </a:solidFill>
                <a:latin typeface="Arial"/>
                <a:cs typeface="Arial"/>
              </a:rPr>
              <a:t>enfo</a:t>
            </a:r>
            <a:r>
              <a:rPr sz="563" spc="-19" dirty="0">
                <a:solidFill>
                  <a:srgbClr val="FFFFFF"/>
                </a:solidFill>
                <a:latin typeface="Arial"/>
                <a:cs typeface="Arial"/>
              </a:rPr>
              <a:t>r</a:t>
            </a:r>
            <a:r>
              <a:rPr sz="563" dirty="0">
                <a:solidFill>
                  <a:srgbClr val="FFFFFF"/>
                </a:solidFill>
                <a:latin typeface="Arial"/>
                <a:cs typeface="Arial"/>
              </a:rPr>
              <a:t>cemen</a:t>
            </a:r>
            <a:r>
              <a:rPr sz="563" spc="3" dirty="0">
                <a:solidFill>
                  <a:srgbClr val="FFFFFF"/>
                </a:solidFill>
                <a:latin typeface="Arial"/>
                <a:cs typeface="Arial"/>
              </a:rPr>
              <a:t>t</a:t>
            </a:r>
            <a:r>
              <a:rPr sz="563" spc="-19" dirty="0">
                <a:solidFill>
                  <a:srgbClr val="FFFFFF"/>
                </a:solidFill>
                <a:latin typeface="Arial"/>
                <a:cs typeface="Arial"/>
              </a:rPr>
              <a:t> </a:t>
            </a:r>
            <a:r>
              <a:rPr sz="563" dirty="0">
                <a:solidFill>
                  <a:srgbClr val="FFFFFF"/>
                </a:solidFill>
                <a:latin typeface="Arial"/>
                <a:cs typeface="Arial"/>
              </a:rPr>
              <a:t>support</a:t>
            </a:r>
            <a:r>
              <a:rPr sz="563" spc="-7" dirty="0">
                <a:solidFill>
                  <a:srgbClr val="FFFFFF"/>
                </a:solidFill>
                <a:latin typeface="Arial"/>
                <a:cs typeface="Arial"/>
              </a:rPr>
              <a:t> </a:t>
            </a:r>
            <a:r>
              <a:rPr sz="563" spc="-13" dirty="0">
                <a:solidFill>
                  <a:srgbClr val="FFFFFF"/>
                </a:solidFill>
                <a:latin typeface="Arial"/>
                <a:cs typeface="Arial"/>
              </a:rPr>
              <a:t>i</a:t>
            </a:r>
            <a:r>
              <a:rPr sz="563" spc="3" dirty="0">
                <a:solidFill>
                  <a:srgbClr val="FFFFFF"/>
                </a:solidFill>
                <a:latin typeface="Arial"/>
                <a:cs typeface="Arial"/>
              </a:rPr>
              <a:t>s</a:t>
            </a:r>
            <a:r>
              <a:rPr sz="563" spc="-19" dirty="0">
                <a:solidFill>
                  <a:srgbClr val="FFFFFF"/>
                </a:solidFill>
                <a:latin typeface="Arial"/>
                <a:cs typeface="Arial"/>
              </a:rPr>
              <a:t> r</a:t>
            </a:r>
            <a:r>
              <a:rPr sz="563" spc="-7" dirty="0">
                <a:solidFill>
                  <a:srgbClr val="FFFFFF"/>
                </a:solidFill>
                <a:latin typeface="Arial"/>
                <a:cs typeface="Arial"/>
              </a:rPr>
              <a:t>equi</a:t>
            </a:r>
            <a:r>
              <a:rPr sz="563" spc="-19" dirty="0">
                <a:solidFill>
                  <a:srgbClr val="FFFFFF"/>
                </a:solidFill>
                <a:latin typeface="Arial"/>
                <a:cs typeface="Arial"/>
              </a:rPr>
              <a:t>r</a:t>
            </a:r>
            <a:r>
              <a:rPr sz="563" spc="-3" dirty="0">
                <a:solidFill>
                  <a:srgbClr val="FFFFFF"/>
                </a:solidFill>
                <a:latin typeface="Arial"/>
                <a:cs typeface="Arial"/>
              </a:rPr>
              <a:t>ed</a:t>
            </a:r>
            <a:endParaRPr sz="563" dirty="0">
              <a:solidFill>
                <a:prstClr val="black"/>
              </a:solidFill>
              <a:latin typeface="Arial"/>
              <a:cs typeface="Arial"/>
            </a:endParaRPr>
          </a:p>
        </p:txBody>
      </p:sp>
      <p:sp>
        <p:nvSpPr>
          <p:cNvPr id="33" name="object 33"/>
          <p:cNvSpPr txBox="1"/>
          <p:nvPr/>
        </p:nvSpPr>
        <p:spPr>
          <a:xfrm>
            <a:off x="3081770" y="2923692"/>
            <a:ext cx="1052652" cy="825226"/>
          </a:xfrm>
          <a:prstGeom prst="rect">
            <a:avLst/>
          </a:prstGeom>
        </p:spPr>
        <p:txBody>
          <a:bodyPr vert="horz" wrap="square" lIns="0" tIns="0" rIns="0" bIns="0" rtlCol="0">
            <a:spAutoFit/>
          </a:bodyPr>
          <a:lstStyle/>
          <a:p>
            <a:pPr marL="181120" defTabSz="605134">
              <a:lnSpc>
                <a:spcPts val="2319"/>
              </a:lnSpc>
            </a:pPr>
            <a:r>
              <a:rPr sz="2018" b="1" spc="-301" dirty="0">
                <a:solidFill>
                  <a:srgbClr val="FFF9F0"/>
                </a:solidFill>
                <a:latin typeface="Arial"/>
                <a:cs typeface="Arial"/>
              </a:rPr>
              <a:t>ASYLUM</a:t>
            </a:r>
            <a:endParaRPr sz="2018" dirty="0">
              <a:solidFill>
                <a:prstClr val="black"/>
              </a:solidFill>
              <a:latin typeface="Arial"/>
              <a:cs typeface="Arial"/>
            </a:endParaRPr>
          </a:p>
          <a:p>
            <a:pPr marL="576138" indent="-71019" defTabSz="605134">
              <a:lnSpc>
                <a:spcPts val="695"/>
              </a:lnSpc>
            </a:pPr>
            <a:r>
              <a:rPr sz="695" spc="-7" dirty="0">
                <a:solidFill>
                  <a:srgbClr val="FFFFFF"/>
                </a:solidFill>
                <a:latin typeface="Arial"/>
                <a:cs typeface="Arial"/>
              </a:rPr>
              <a:t>For </a:t>
            </a:r>
            <a:r>
              <a:rPr sz="695" spc="7" dirty="0">
                <a:solidFill>
                  <a:srgbClr val="FFFFFF"/>
                </a:solidFill>
                <a:latin typeface="Arial"/>
                <a:cs typeface="Arial"/>
              </a:rPr>
              <a:t>victims </a:t>
            </a:r>
            <a:r>
              <a:rPr sz="695" spc="13" dirty="0">
                <a:solidFill>
                  <a:srgbClr val="FFFFFF"/>
                </a:solidFill>
                <a:latin typeface="Arial"/>
                <a:cs typeface="Arial"/>
              </a:rPr>
              <a:t>of</a:t>
            </a:r>
            <a:endParaRPr sz="695" dirty="0">
              <a:solidFill>
                <a:prstClr val="black"/>
              </a:solidFill>
              <a:latin typeface="Arial"/>
              <a:cs typeface="Arial"/>
            </a:endParaRPr>
          </a:p>
          <a:p>
            <a:pPr marL="576138" defTabSz="605134">
              <a:lnSpc>
                <a:spcPts val="798"/>
              </a:lnSpc>
            </a:pPr>
            <a:r>
              <a:rPr sz="695" spc="3" dirty="0">
                <a:solidFill>
                  <a:srgbClr val="FFFFFF"/>
                </a:solidFill>
                <a:latin typeface="Arial"/>
                <a:cs typeface="Arial"/>
              </a:rPr>
              <a:t>persecution</a:t>
            </a:r>
            <a:endParaRPr sz="695" dirty="0">
              <a:solidFill>
                <a:prstClr val="black"/>
              </a:solidFill>
              <a:latin typeface="Arial"/>
              <a:cs typeface="Arial"/>
            </a:endParaRPr>
          </a:p>
          <a:p>
            <a:pPr marL="37401" defTabSz="605134">
              <a:spcBef>
                <a:spcPts val="274"/>
              </a:spcBef>
            </a:pPr>
            <a:r>
              <a:rPr sz="529" b="1" spc="-126" dirty="0">
                <a:solidFill>
                  <a:srgbClr val="FFFFFF"/>
                </a:solidFill>
                <a:latin typeface="Arial"/>
                <a:cs typeface="Arial"/>
              </a:rPr>
              <a:t>T</a:t>
            </a:r>
            <a:r>
              <a:rPr sz="529" b="1" spc="-73" dirty="0">
                <a:solidFill>
                  <a:srgbClr val="FFFFFF"/>
                </a:solidFill>
                <a:latin typeface="Arial"/>
                <a:cs typeface="Arial"/>
              </a:rPr>
              <a:t>o</a:t>
            </a:r>
            <a:r>
              <a:rPr sz="529" b="1" spc="-42" dirty="0">
                <a:solidFill>
                  <a:srgbClr val="FFFFFF"/>
                </a:solidFill>
                <a:latin typeface="Arial"/>
                <a:cs typeface="Arial"/>
              </a:rPr>
              <a:t> </a:t>
            </a:r>
            <a:r>
              <a:rPr sz="529" b="1" spc="-64" dirty="0">
                <a:solidFill>
                  <a:srgbClr val="FFFFFF"/>
                </a:solidFill>
                <a:latin typeface="Arial"/>
                <a:cs typeface="Arial"/>
              </a:rPr>
              <a:t>apply:</a:t>
            </a:r>
            <a:endParaRPr sz="529" dirty="0">
              <a:solidFill>
                <a:prstClr val="black"/>
              </a:solidFill>
              <a:latin typeface="Arial"/>
              <a:cs typeface="Arial"/>
            </a:endParaRPr>
          </a:p>
          <a:p>
            <a:pPr marL="47066" defTabSz="605134">
              <a:lnSpc>
                <a:spcPts val="582"/>
              </a:lnSpc>
              <a:spcBef>
                <a:spcPts val="26"/>
              </a:spcBef>
            </a:pPr>
            <a:r>
              <a:rPr sz="529" spc="-99" dirty="0">
                <a:solidFill>
                  <a:srgbClr val="FFFFFF"/>
                </a:solidFill>
                <a:latin typeface="Arial"/>
                <a:cs typeface="Arial"/>
              </a:rPr>
              <a:t>USCI</a:t>
            </a:r>
            <a:r>
              <a:rPr sz="529" spc="-96" dirty="0">
                <a:solidFill>
                  <a:srgbClr val="FFFFFF"/>
                </a:solidFill>
                <a:latin typeface="Arial"/>
                <a:cs typeface="Arial"/>
              </a:rPr>
              <a:t>S</a:t>
            </a:r>
            <a:r>
              <a:rPr sz="529" spc="-42" dirty="0">
                <a:solidFill>
                  <a:srgbClr val="FFFFFF"/>
                </a:solidFill>
                <a:latin typeface="Arial"/>
                <a:cs typeface="Arial"/>
              </a:rPr>
              <a:t> </a:t>
            </a:r>
            <a:r>
              <a:rPr sz="529" spc="-56" dirty="0">
                <a:solidFill>
                  <a:srgbClr val="FFFFFF"/>
                </a:solidFill>
                <a:latin typeface="Arial"/>
                <a:cs typeface="Arial"/>
              </a:rPr>
              <a:t>or</a:t>
            </a:r>
            <a:endParaRPr sz="529" dirty="0">
              <a:solidFill>
                <a:prstClr val="black"/>
              </a:solidFill>
              <a:latin typeface="Arial"/>
              <a:cs typeface="Arial"/>
            </a:endParaRPr>
          </a:p>
          <a:p>
            <a:pPr marL="77322" marR="755577" indent="-69339" defTabSz="605134">
              <a:lnSpc>
                <a:spcPts val="529"/>
              </a:lnSpc>
              <a:spcBef>
                <a:spcPts val="54"/>
              </a:spcBef>
            </a:pPr>
            <a:r>
              <a:rPr sz="529" spc="-59" dirty="0">
                <a:solidFill>
                  <a:srgbClr val="FFFFFF"/>
                </a:solidFill>
                <a:latin typeface="Arial"/>
                <a:cs typeface="Arial"/>
              </a:rPr>
              <a:t>Immigr</a:t>
            </a:r>
            <a:r>
              <a:rPr sz="529" spc="-56" dirty="0">
                <a:solidFill>
                  <a:srgbClr val="FFFFFF"/>
                </a:solidFill>
                <a:latin typeface="Arial"/>
                <a:cs typeface="Arial"/>
              </a:rPr>
              <a:t>a</a:t>
            </a:r>
            <a:r>
              <a:rPr sz="529" spc="-49" dirty="0">
                <a:solidFill>
                  <a:srgbClr val="FFFFFF"/>
                </a:solidFill>
                <a:latin typeface="Arial"/>
                <a:cs typeface="Arial"/>
              </a:rPr>
              <a:t>tion</a:t>
            </a:r>
            <a:r>
              <a:rPr sz="529" spc="-40" dirty="0">
                <a:solidFill>
                  <a:srgbClr val="FFFFFF"/>
                </a:solidFill>
                <a:latin typeface="Arial"/>
                <a:cs typeface="Arial"/>
              </a:rPr>
              <a:t> </a:t>
            </a:r>
            <a:r>
              <a:rPr sz="529" spc="-66" dirty="0">
                <a:solidFill>
                  <a:srgbClr val="FFFFFF"/>
                </a:solidFill>
                <a:latin typeface="Arial"/>
                <a:cs typeface="Arial"/>
              </a:rPr>
              <a:t>Judge</a:t>
            </a:r>
            <a:endParaRPr sz="529" dirty="0">
              <a:solidFill>
                <a:prstClr val="black"/>
              </a:solidFill>
              <a:latin typeface="Arial"/>
              <a:cs typeface="Arial"/>
            </a:endParaRPr>
          </a:p>
        </p:txBody>
      </p:sp>
      <p:sp>
        <p:nvSpPr>
          <p:cNvPr id="35" name="object 35"/>
          <p:cNvSpPr txBox="1"/>
          <p:nvPr/>
        </p:nvSpPr>
        <p:spPr>
          <a:xfrm>
            <a:off x="2768680" y="4677051"/>
            <a:ext cx="720258" cy="856453"/>
          </a:xfrm>
          <a:prstGeom prst="rect">
            <a:avLst/>
          </a:prstGeom>
        </p:spPr>
        <p:txBody>
          <a:bodyPr vert="horz" wrap="square" lIns="0" tIns="0" rIns="0" bIns="0" rtlCol="0">
            <a:spAutoFit/>
          </a:bodyPr>
          <a:lstStyle/>
          <a:p>
            <a:pPr marL="8405" defTabSz="605134"/>
            <a:r>
              <a:rPr sz="728" b="1" spc="-96" dirty="0">
                <a:solidFill>
                  <a:srgbClr val="E0791C"/>
                </a:solidFill>
                <a:latin typeface="Arial"/>
                <a:cs typeface="Arial"/>
              </a:rPr>
              <a:t>CONSIDER</a:t>
            </a:r>
            <a:r>
              <a:rPr sz="728" b="1" spc="-146" dirty="0">
                <a:solidFill>
                  <a:srgbClr val="E0791C"/>
                </a:solidFill>
                <a:latin typeface="Arial"/>
                <a:cs typeface="Arial"/>
              </a:rPr>
              <a:t>A</a:t>
            </a:r>
            <a:r>
              <a:rPr sz="728" b="1" spc="-89" dirty="0">
                <a:solidFill>
                  <a:srgbClr val="E0791C"/>
                </a:solidFill>
                <a:latin typeface="Arial"/>
                <a:cs typeface="Arial"/>
              </a:rPr>
              <a:t>TIONS</a:t>
            </a:r>
            <a:endParaRPr sz="728" dirty="0">
              <a:solidFill>
                <a:prstClr val="black"/>
              </a:solidFill>
              <a:latin typeface="Arial"/>
              <a:cs typeface="Arial"/>
            </a:endParaRPr>
          </a:p>
          <a:p>
            <a:pPr marL="56310" marR="37821" defTabSz="605134">
              <a:spcBef>
                <a:spcPts val="609"/>
              </a:spcBef>
            </a:pPr>
            <a:r>
              <a:rPr sz="596" spc="-500" dirty="0">
                <a:solidFill>
                  <a:srgbClr val="FFFFFF"/>
                </a:solidFill>
                <a:latin typeface="Arial"/>
                <a:cs typeface="Arial"/>
              </a:rPr>
              <a:t>M</a:t>
            </a:r>
            <a:r>
              <a:rPr sz="596" spc="17" dirty="0">
                <a:solidFill>
                  <a:srgbClr val="FFFFFF"/>
                </a:solidFill>
                <a:latin typeface="Arial"/>
                <a:cs typeface="Arial"/>
              </a:rPr>
              <a:t>M</a:t>
            </a:r>
            <a:r>
              <a:rPr sz="596" spc="-334" dirty="0">
                <a:solidFill>
                  <a:srgbClr val="FFFFFF"/>
                </a:solidFill>
                <a:latin typeface="Arial"/>
                <a:cs typeface="Arial"/>
              </a:rPr>
              <a:t>u</a:t>
            </a:r>
            <a:r>
              <a:rPr sz="596" spc="-3" dirty="0">
                <a:solidFill>
                  <a:srgbClr val="FFFFFF"/>
                </a:solidFill>
                <a:latin typeface="Arial"/>
                <a:cs typeface="Arial"/>
              </a:rPr>
              <a:t>u</a:t>
            </a:r>
            <a:r>
              <a:rPr sz="596" spc="-298" dirty="0">
                <a:solidFill>
                  <a:srgbClr val="FFFFFF"/>
                </a:solidFill>
                <a:latin typeface="Arial"/>
                <a:cs typeface="Arial"/>
              </a:rPr>
              <a:t>s</a:t>
            </a:r>
            <a:r>
              <a:rPr sz="596" spc="-3" dirty="0">
                <a:solidFill>
                  <a:srgbClr val="FFFFFF"/>
                </a:solidFill>
                <a:latin typeface="Arial"/>
                <a:cs typeface="Arial"/>
              </a:rPr>
              <a:t>s</a:t>
            </a:r>
            <a:r>
              <a:rPr sz="596" spc="-168" dirty="0">
                <a:solidFill>
                  <a:srgbClr val="FFFFFF"/>
                </a:solidFill>
                <a:latin typeface="Arial"/>
                <a:cs typeface="Arial"/>
              </a:rPr>
              <a:t>t</a:t>
            </a:r>
            <a:r>
              <a:rPr sz="596" spc="19" dirty="0">
                <a:solidFill>
                  <a:srgbClr val="FFFFFF"/>
                </a:solidFill>
                <a:latin typeface="Arial"/>
                <a:cs typeface="Arial"/>
              </a:rPr>
              <a:t>t</a:t>
            </a:r>
            <a:r>
              <a:rPr sz="596" spc="-7" dirty="0">
                <a:solidFill>
                  <a:srgbClr val="FFFFFF"/>
                </a:solidFill>
                <a:latin typeface="Arial"/>
                <a:cs typeface="Arial"/>
              </a:rPr>
              <a:t> </a:t>
            </a:r>
            <a:r>
              <a:rPr sz="596" spc="-334" dirty="0">
                <a:solidFill>
                  <a:srgbClr val="FFFFFF"/>
                </a:solidFill>
                <a:latin typeface="Arial"/>
                <a:cs typeface="Arial"/>
              </a:rPr>
              <a:t>h</a:t>
            </a:r>
            <a:r>
              <a:rPr sz="596" spc="-3" dirty="0">
                <a:solidFill>
                  <a:srgbClr val="FFFFFF"/>
                </a:solidFill>
                <a:latin typeface="Arial"/>
                <a:cs typeface="Arial"/>
              </a:rPr>
              <a:t>h</a:t>
            </a:r>
            <a:r>
              <a:rPr sz="596" spc="-334" dirty="0">
                <a:solidFill>
                  <a:srgbClr val="FFFFFF"/>
                </a:solidFill>
                <a:latin typeface="Arial"/>
                <a:cs typeface="Arial"/>
              </a:rPr>
              <a:t>a</a:t>
            </a:r>
            <a:r>
              <a:rPr sz="596" spc="-17" dirty="0">
                <a:solidFill>
                  <a:srgbClr val="FFFFFF"/>
                </a:solidFill>
                <a:latin typeface="Arial"/>
                <a:cs typeface="Arial"/>
              </a:rPr>
              <a:t>a</a:t>
            </a:r>
            <a:r>
              <a:rPr sz="596" spc="-298" dirty="0">
                <a:solidFill>
                  <a:srgbClr val="FFFFFF"/>
                </a:solidFill>
                <a:latin typeface="Arial"/>
                <a:cs typeface="Arial"/>
              </a:rPr>
              <a:t>v</a:t>
            </a:r>
            <a:r>
              <a:rPr sz="596" spc="-3" dirty="0">
                <a:solidFill>
                  <a:srgbClr val="FFFFFF"/>
                </a:solidFill>
                <a:latin typeface="Arial"/>
                <a:cs typeface="Arial"/>
              </a:rPr>
              <a:t>v</a:t>
            </a:r>
            <a:r>
              <a:rPr sz="596" spc="-334" dirty="0">
                <a:solidFill>
                  <a:srgbClr val="FFFFFF"/>
                </a:solidFill>
                <a:latin typeface="Arial"/>
                <a:cs typeface="Arial"/>
              </a:rPr>
              <a:t>e</a:t>
            </a:r>
            <a:r>
              <a:rPr sz="596" spc="-13" dirty="0">
                <a:solidFill>
                  <a:srgbClr val="FFFFFF"/>
                </a:solidFill>
                <a:latin typeface="Arial"/>
                <a:cs typeface="Arial"/>
              </a:rPr>
              <a:t>e</a:t>
            </a:r>
            <a:r>
              <a:rPr sz="596" spc="-7" dirty="0">
                <a:solidFill>
                  <a:srgbClr val="FFFFFF"/>
                </a:solidFill>
                <a:latin typeface="Arial"/>
                <a:cs typeface="Arial"/>
              </a:rPr>
              <a:t> </a:t>
            </a:r>
            <a:r>
              <a:rPr sz="596" spc="-132" dirty="0">
                <a:solidFill>
                  <a:srgbClr val="FFFFFF"/>
                </a:solidFill>
                <a:latin typeface="Arial"/>
                <a:cs typeface="Arial"/>
              </a:rPr>
              <a:t>j</a:t>
            </a:r>
            <a:r>
              <a:rPr sz="596" spc="-3" dirty="0">
                <a:solidFill>
                  <a:srgbClr val="FFFFFF"/>
                </a:solidFill>
                <a:latin typeface="Arial"/>
                <a:cs typeface="Arial"/>
              </a:rPr>
              <a:t>j</a:t>
            </a:r>
            <a:r>
              <a:rPr sz="596" spc="-334" dirty="0">
                <a:solidFill>
                  <a:srgbClr val="FFFFFF"/>
                </a:solidFill>
                <a:latin typeface="Arial"/>
                <a:cs typeface="Arial"/>
              </a:rPr>
              <a:t>u</a:t>
            </a:r>
            <a:r>
              <a:rPr sz="596" spc="-3" dirty="0">
                <a:solidFill>
                  <a:srgbClr val="FFFFFF"/>
                </a:solidFill>
                <a:latin typeface="Arial"/>
                <a:cs typeface="Arial"/>
              </a:rPr>
              <a:t>u</a:t>
            </a:r>
            <a:r>
              <a:rPr sz="596" spc="-298" dirty="0">
                <a:solidFill>
                  <a:srgbClr val="FFFFFF"/>
                </a:solidFill>
                <a:latin typeface="Arial"/>
                <a:cs typeface="Arial"/>
              </a:rPr>
              <a:t>v</a:t>
            </a:r>
            <a:r>
              <a:rPr sz="596" spc="-3" dirty="0">
                <a:solidFill>
                  <a:srgbClr val="FFFFFF"/>
                </a:solidFill>
                <a:latin typeface="Arial"/>
                <a:cs typeface="Arial"/>
              </a:rPr>
              <a:t>v</a:t>
            </a:r>
            <a:r>
              <a:rPr sz="596" spc="-334" dirty="0">
                <a:solidFill>
                  <a:srgbClr val="FFFFFF"/>
                </a:solidFill>
                <a:latin typeface="Arial"/>
                <a:cs typeface="Arial"/>
              </a:rPr>
              <a:t>e</a:t>
            </a:r>
            <a:r>
              <a:rPr sz="596" spc="-17" dirty="0">
                <a:solidFill>
                  <a:srgbClr val="FFFFFF"/>
                </a:solidFill>
                <a:latin typeface="Arial"/>
                <a:cs typeface="Arial"/>
              </a:rPr>
              <a:t>e</a:t>
            </a:r>
            <a:r>
              <a:rPr sz="596" spc="-334" dirty="0">
                <a:solidFill>
                  <a:srgbClr val="FFFFFF"/>
                </a:solidFill>
                <a:latin typeface="Arial"/>
                <a:cs typeface="Arial"/>
              </a:rPr>
              <a:t>n</a:t>
            </a:r>
            <a:r>
              <a:rPr sz="596" spc="-3" dirty="0">
                <a:solidFill>
                  <a:srgbClr val="FFFFFF"/>
                </a:solidFill>
                <a:latin typeface="Arial"/>
                <a:cs typeface="Arial"/>
              </a:rPr>
              <a:t>n</a:t>
            </a:r>
            <a:r>
              <a:rPr sz="596" spc="-132" dirty="0">
                <a:solidFill>
                  <a:srgbClr val="FFFFFF"/>
                </a:solidFill>
                <a:latin typeface="Arial"/>
                <a:cs typeface="Arial"/>
              </a:rPr>
              <a:t>i</a:t>
            </a:r>
            <a:r>
              <a:rPr sz="596" spc="-3" dirty="0">
                <a:solidFill>
                  <a:srgbClr val="FFFFFF"/>
                </a:solidFill>
                <a:latin typeface="Arial"/>
                <a:cs typeface="Arial"/>
              </a:rPr>
              <a:t>i</a:t>
            </a:r>
            <a:r>
              <a:rPr sz="596" spc="-132" dirty="0">
                <a:solidFill>
                  <a:srgbClr val="FFFFFF"/>
                </a:solidFill>
                <a:latin typeface="Arial"/>
                <a:cs typeface="Arial"/>
              </a:rPr>
              <a:t>l</a:t>
            </a:r>
            <a:r>
              <a:rPr sz="596" spc="-3" dirty="0">
                <a:solidFill>
                  <a:srgbClr val="FFFFFF"/>
                </a:solidFill>
                <a:latin typeface="Arial"/>
                <a:cs typeface="Arial"/>
              </a:rPr>
              <a:t>l</a:t>
            </a:r>
            <a:r>
              <a:rPr sz="596" spc="-334" dirty="0">
                <a:solidFill>
                  <a:srgbClr val="FFFFFF"/>
                </a:solidFill>
                <a:latin typeface="Arial"/>
                <a:cs typeface="Arial"/>
              </a:rPr>
              <a:t>e</a:t>
            </a:r>
            <a:r>
              <a:rPr sz="596" spc="-13" dirty="0">
                <a:solidFill>
                  <a:srgbClr val="FFFFFF"/>
                </a:solidFill>
                <a:latin typeface="Arial"/>
                <a:cs typeface="Arial"/>
              </a:rPr>
              <a:t>e </a:t>
            </a:r>
            <a:r>
              <a:rPr sz="596" spc="-301" dirty="0">
                <a:solidFill>
                  <a:srgbClr val="FFFFFF"/>
                </a:solidFill>
                <a:latin typeface="Arial"/>
                <a:cs typeface="Arial"/>
              </a:rPr>
              <a:t>c</a:t>
            </a:r>
            <a:r>
              <a:rPr sz="596" spc="17" dirty="0">
                <a:solidFill>
                  <a:srgbClr val="FFFFFF"/>
                </a:solidFill>
                <a:latin typeface="Arial"/>
                <a:cs typeface="Arial"/>
              </a:rPr>
              <a:t>c</a:t>
            </a:r>
            <a:r>
              <a:rPr sz="596" spc="-334" dirty="0">
                <a:solidFill>
                  <a:srgbClr val="FFFFFF"/>
                </a:solidFill>
                <a:latin typeface="Arial"/>
                <a:cs typeface="Arial"/>
              </a:rPr>
              <a:t>o</a:t>
            </a:r>
            <a:r>
              <a:rPr sz="596" spc="7" dirty="0">
                <a:solidFill>
                  <a:srgbClr val="FFFFFF"/>
                </a:solidFill>
                <a:latin typeface="Arial"/>
                <a:cs typeface="Arial"/>
              </a:rPr>
              <a:t>o</a:t>
            </a:r>
            <a:r>
              <a:rPr sz="596" spc="-334" dirty="0">
                <a:solidFill>
                  <a:srgbClr val="FFFFFF"/>
                </a:solidFill>
                <a:latin typeface="Arial"/>
                <a:cs typeface="Arial"/>
              </a:rPr>
              <a:t>u</a:t>
            </a:r>
            <a:r>
              <a:rPr sz="596" spc="-3" dirty="0">
                <a:solidFill>
                  <a:srgbClr val="FFFFFF"/>
                </a:solidFill>
                <a:latin typeface="Arial"/>
                <a:cs typeface="Arial"/>
              </a:rPr>
              <a:t>u</a:t>
            </a:r>
            <a:r>
              <a:rPr sz="596" spc="-199" dirty="0">
                <a:solidFill>
                  <a:srgbClr val="FFFFFF"/>
                </a:solidFill>
                <a:latin typeface="Arial"/>
                <a:cs typeface="Arial"/>
              </a:rPr>
              <a:t>r</a:t>
            </a:r>
            <a:r>
              <a:rPr sz="596" spc="-3" dirty="0">
                <a:solidFill>
                  <a:srgbClr val="FFFFFF"/>
                </a:solidFill>
                <a:latin typeface="Arial"/>
                <a:cs typeface="Arial"/>
              </a:rPr>
              <a:t>r</a:t>
            </a:r>
            <a:r>
              <a:rPr sz="596" spc="-168" dirty="0">
                <a:solidFill>
                  <a:srgbClr val="FFFFFF"/>
                </a:solidFill>
                <a:latin typeface="Arial"/>
                <a:cs typeface="Arial"/>
              </a:rPr>
              <a:t>t</a:t>
            </a:r>
            <a:r>
              <a:rPr sz="596" spc="19" dirty="0">
                <a:solidFill>
                  <a:srgbClr val="FFFFFF"/>
                </a:solidFill>
                <a:latin typeface="Arial"/>
                <a:cs typeface="Arial"/>
              </a:rPr>
              <a:t>t</a:t>
            </a:r>
            <a:r>
              <a:rPr sz="596" spc="-7" dirty="0">
                <a:solidFill>
                  <a:srgbClr val="FFFFFF"/>
                </a:solidFill>
                <a:latin typeface="Arial"/>
                <a:cs typeface="Arial"/>
              </a:rPr>
              <a:t> </a:t>
            </a:r>
            <a:r>
              <a:rPr sz="596" spc="-334" dirty="0">
                <a:solidFill>
                  <a:srgbClr val="FFFFFF"/>
                </a:solidFill>
                <a:latin typeface="Arial"/>
                <a:cs typeface="Arial"/>
              </a:rPr>
              <a:t>o</a:t>
            </a:r>
            <a:r>
              <a:rPr sz="596" spc="7" dirty="0">
                <a:solidFill>
                  <a:srgbClr val="FFFFFF"/>
                </a:solidFill>
                <a:latin typeface="Arial"/>
                <a:cs typeface="Arial"/>
              </a:rPr>
              <a:t>o</a:t>
            </a:r>
            <a:r>
              <a:rPr sz="596" spc="-199" dirty="0">
                <a:solidFill>
                  <a:srgbClr val="FFFFFF"/>
                </a:solidFill>
                <a:latin typeface="Arial"/>
                <a:cs typeface="Arial"/>
              </a:rPr>
              <a:t>r</a:t>
            </a:r>
            <a:r>
              <a:rPr sz="596" spc="-13" dirty="0">
                <a:solidFill>
                  <a:srgbClr val="FFFFFF"/>
                </a:solidFill>
                <a:latin typeface="Arial"/>
                <a:cs typeface="Arial"/>
              </a:rPr>
              <a:t>r</a:t>
            </a:r>
            <a:r>
              <a:rPr sz="596" spc="-334" dirty="0">
                <a:solidFill>
                  <a:srgbClr val="FFFFFF"/>
                </a:solidFill>
                <a:latin typeface="Arial"/>
                <a:cs typeface="Arial"/>
              </a:rPr>
              <a:t>d</a:t>
            </a:r>
            <a:r>
              <a:rPr sz="596" spc="17" dirty="0">
                <a:solidFill>
                  <a:srgbClr val="FFFFFF"/>
                </a:solidFill>
                <a:latin typeface="Arial"/>
                <a:cs typeface="Arial"/>
              </a:rPr>
              <a:t>d</a:t>
            </a:r>
            <a:r>
              <a:rPr sz="596" spc="-334" dirty="0">
                <a:solidFill>
                  <a:srgbClr val="FFFFFF"/>
                </a:solidFill>
                <a:latin typeface="Arial"/>
                <a:cs typeface="Arial"/>
              </a:rPr>
              <a:t>e</a:t>
            </a:r>
            <a:r>
              <a:rPr sz="596" spc="-17" dirty="0">
                <a:solidFill>
                  <a:srgbClr val="FFFFFF"/>
                </a:solidFill>
                <a:latin typeface="Arial"/>
                <a:cs typeface="Arial"/>
              </a:rPr>
              <a:t>e</a:t>
            </a:r>
            <a:r>
              <a:rPr sz="596" spc="-199" dirty="0">
                <a:solidFill>
                  <a:srgbClr val="FFFFFF"/>
                </a:solidFill>
                <a:latin typeface="Arial"/>
                <a:cs typeface="Arial"/>
              </a:rPr>
              <a:t>r</a:t>
            </a:r>
            <a:r>
              <a:rPr sz="596" spc="-3" dirty="0">
                <a:solidFill>
                  <a:srgbClr val="FFFFFF"/>
                </a:solidFill>
                <a:latin typeface="Arial"/>
                <a:cs typeface="Arial"/>
              </a:rPr>
              <a:t>r</a:t>
            </a:r>
            <a:endParaRPr sz="596" dirty="0">
              <a:solidFill>
                <a:prstClr val="black"/>
              </a:solidFill>
              <a:latin typeface="Arial"/>
              <a:cs typeface="Arial"/>
            </a:endParaRPr>
          </a:p>
          <a:p>
            <a:pPr marL="56310" marR="3362" indent="-420" defTabSz="605134">
              <a:spcBef>
                <a:spcPts val="212"/>
              </a:spcBef>
            </a:pPr>
            <a:r>
              <a:rPr sz="563" spc="-3" dirty="0">
                <a:solidFill>
                  <a:srgbClr val="FFFFFF"/>
                </a:solidFill>
                <a:latin typeface="Arial"/>
                <a:cs typeface="Arial"/>
              </a:rPr>
              <a:t>Fo</a:t>
            </a:r>
            <a:r>
              <a:rPr sz="563" dirty="0">
                <a:solidFill>
                  <a:srgbClr val="FFFFFF"/>
                </a:solidFill>
                <a:latin typeface="Arial"/>
                <a:cs typeface="Arial"/>
              </a:rPr>
              <a:t>r</a:t>
            </a:r>
            <a:r>
              <a:rPr sz="563" spc="-7" dirty="0">
                <a:solidFill>
                  <a:srgbClr val="FFFFFF"/>
                </a:solidFill>
                <a:latin typeface="Arial"/>
                <a:cs typeface="Arial"/>
              </a:rPr>
              <a:t> </a:t>
            </a:r>
            <a:r>
              <a:rPr sz="563" spc="7" dirty="0">
                <a:solidFill>
                  <a:srgbClr val="FFFFFF"/>
                </a:solidFill>
                <a:latin typeface="Arial"/>
                <a:cs typeface="Arial"/>
              </a:rPr>
              <a:t>victim</a:t>
            </a:r>
            <a:r>
              <a:rPr sz="563" spc="17" dirty="0">
                <a:solidFill>
                  <a:srgbClr val="FFFFFF"/>
                </a:solidFill>
                <a:latin typeface="Arial"/>
                <a:cs typeface="Arial"/>
              </a:rPr>
              <a:t>s</a:t>
            </a:r>
            <a:r>
              <a:rPr sz="563" spc="-7" dirty="0">
                <a:solidFill>
                  <a:srgbClr val="FFFFFF"/>
                </a:solidFill>
                <a:latin typeface="Arial"/>
                <a:cs typeface="Arial"/>
              </a:rPr>
              <a:t> </a:t>
            </a:r>
            <a:r>
              <a:rPr sz="596" spc="3" dirty="0">
                <a:solidFill>
                  <a:srgbClr val="FFFFFF"/>
                </a:solidFill>
                <a:latin typeface="Arial"/>
                <a:cs typeface="Arial"/>
              </a:rPr>
              <a:t>of</a:t>
            </a:r>
            <a:r>
              <a:rPr sz="596" dirty="0">
                <a:solidFill>
                  <a:srgbClr val="FFFFFF"/>
                </a:solidFill>
                <a:latin typeface="Arial"/>
                <a:cs typeface="Arial"/>
              </a:rPr>
              <a:t> </a:t>
            </a:r>
            <a:r>
              <a:rPr sz="596" spc="-10" dirty="0">
                <a:solidFill>
                  <a:srgbClr val="FFFFFF"/>
                </a:solidFill>
                <a:latin typeface="Arial"/>
                <a:cs typeface="Arial"/>
              </a:rPr>
              <a:t>abuse</a:t>
            </a:r>
            <a:r>
              <a:rPr sz="596" spc="-3" dirty="0">
                <a:solidFill>
                  <a:srgbClr val="FFFFFF"/>
                </a:solidFill>
                <a:latin typeface="Arial"/>
                <a:cs typeface="Arial"/>
              </a:rPr>
              <a:t>,</a:t>
            </a:r>
            <a:r>
              <a:rPr sz="596" spc="-10" dirty="0">
                <a:solidFill>
                  <a:srgbClr val="FFFFFF"/>
                </a:solidFill>
                <a:latin typeface="Arial"/>
                <a:cs typeface="Arial"/>
              </a:rPr>
              <a:t> </a:t>
            </a:r>
            <a:r>
              <a:rPr sz="596" spc="-3" dirty="0">
                <a:solidFill>
                  <a:srgbClr val="FFFFFF"/>
                </a:solidFill>
                <a:latin typeface="Arial"/>
                <a:cs typeface="Arial"/>
              </a:rPr>
              <a:t>abandon</a:t>
            </a:r>
            <a:r>
              <a:rPr sz="596" spc="30" dirty="0">
                <a:solidFill>
                  <a:srgbClr val="FFFFFF"/>
                </a:solidFill>
                <a:latin typeface="Arial"/>
                <a:cs typeface="Arial"/>
              </a:rPr>
              <a:t>-</a:t>
            </a:r>
            <a:r>
              <a:rPr sz="596" spc="26" dirty="0">
                <a:solidFill>
                  <a:srgbClr val="FFFFFF"/>
                </a:solidFill>
                <a:latin typeface="Arial"/>
                <a:cs typeface="Arial"/>
              </a:rPr>
              <a:t> </a:t>
            </a:r>
            <a:r>
              <a:rPr sz="596" spc="-3" dirty="0">
                <a:solidFill>
                  <a:srgbClr val="FFFFFF"/>
                </a:solidFill>
                <a:latin typeface="Arial"/>
                <a:cs typeface="Arial"/>
              </a:rPr>
              <a:t>ment</a:t>
            </a:r>
            <a:r>
              <a:rPr sz="596" dirty="0">
                <a:solidFill>
                  <a:srgbClr val="FFFFFF"/>
                </a:solidFill>
                <a:latin typeface="Arial"/>
                <a:cs typeface="Arial"/>
              </a:rPr>
              <a:t>,</a:t>
            </a:r>
            <a:r>
              <a:rPr sz="596" spc="-10" dirty="0">
                <a:solidFill>
                  <a:srgbClr val="FFFFFF"/>
                </a:solidFill>
                <a:latin typeface="Arial"/>
                <a:cs typeface="Arial"/>
              </a:rPr>
              <a:t> </a:t>
            </a:r>
            <a:r>
              <a:rPr sz="596" dirty="0">
                <a:solidFill>
                  <a:srgbClr val="FFFFFF"/>
                </a:solidFill>
                <a:latin typeface="Arial"/>
                <a:cs typeface="Arial"/>
              </a:rPr>
              <a:t>o</a:t>
            </a:r>
            <a:r>
              <a:rPr sz="596" spc="3" dirty="0">
                <a:solidFill>
                  <a:srgbClr val="FFFFFF"/>
                </a:solidFill>
                <a:latin typeface="Arial"/>
                <a:cs typeface="Arial"/>
              </a:rPr>
              <a:t>r</a:t>
            </a:r>
            <a:r>
              <a:rPr sz="596" spc="-10" dirty="0">
                <a:solidFill>
                  <a:srgbClr val="FFFFFF"/>
                </a:solidFill>
                <a:latin typeface="Arial"/>
                <a:cs typeface="Arial"/>
              </a:rPr>
              <a:t> </a:t>
            </a:r>
            <a:r>
              <a:rPr sz="596" spc="-7" dirty="0">
                <a:solidFill>
                  <a:srgbClr val="FFFFFF"/>
                </a:solidFill>
                <a:latin typeface="Arial"/>
                <a:cs typeface="Arial"/>
              </a:rPr>
              <a:t>neglec</a:t>
            </a:r>
            <a:r>
              <a:rPr sz="596" dirty="0">
                <a:solidFill>
                  <a:srgbClr val="FFFFFF"/>
                </a:solidFill>
                <a:latin typeface="Arial"/>
                <a:cs typeface="Arial"/>
              </a:rPr>
              <a:t>t</a:t>
            </a:r>
            <a:r>
              <a:rPr sz="596" spc="-10" dirty="0">
                <a:solidFill>
                  <a:srgbClr val="FFFFFF"/>
                </a:solidFill>
                <a:latin typeface="Arial"/>
                <a:cs typeface="Arial"/>
              </a:rPr>
              <a:t> </a:t>
            </a:r>
            <a:r>
              <a:rPr sz="596" dirty="0">
                <a:solidFill>
                  <a:srgbClr val="FFFFFF"/>
                </a:solidFill>
                <a:latin typeface="Arial"/>
                <a:cs typeface="Arial"/>
              </a:rPr>
              <a:t>by</a:t>
            </a:r>
            <a:r>
              <a:rPr sz="596" spc="-3" dirty="0">
                <a:solidFill>
                  <a:srgbClr val="FFFFFF"/>
                </a:solidFill>
                <a:latin typeface="Arial"/>
                <a:cs typeface="Arial"/>
              </a:rPr>
              <a:t> </a:t>
            </a:r>
            <a:r>
              <a:rPr sz="596" spc="-10" dirty="0">
                <a:solidFill>
                  <a:srgbClr val="FFFFFF"/>
                </a:solidFill>
                <a:latin typeface="Arial"/>
                <a:cs typeface="Arial"/>
              </a:rPr>
              <a:t>on</a:t>
            </a:r>
            <a:r>
              <a:rPr sz="596" spc="-3" dirty="0">
                <a:solidFill>
                  <a:srgbClr val="FFFFFF"/>
                </a:solidFill>
                <a:latin typeface="Arial"/>
                <a:cs typeface="Arial"/>
              </a:rPr>
              <a:t>e</a:t>
            </a:r>
            <a:r>
              <a:rPr sz="596" spc="-10" dirty="0">
                <a:solidFill>
                  <a:srgbClr val="FFFFFF"/>
                </a:solidFill>
                <a:latin typeface="Arial"/>
                <a:cs typeface="Arial"/>
              </a:rPr>
              <a:t> </a:t>
            </a:r>
            <a:r>
              <a:rPr sz="596" dirty="0">
                <a:solidFill>
                  <a:srgbClr val="FFFFFF"/>
                </a:solidFill>
                <a:latin typeface="Arial"/>
                <a:cs typeface="Arial"/>
              </a:rPr>
              <a:t>o</a:t>
            </a:r>
            <a:r>
              <a:rPr sz="596" spc="3" dirty="0">
                <a:solidFill>
                  <a:srgbClr val="FFFFFF"/>
                </a:solidFill>
                <a:latin typeface="Arial"/>
                <a:cs typeface="Arial"/>
              </a:rPr>
              <a:t>r</a:t>
            </a:r>
            <a:r>
              <a:rPr sz="596" spc="-10" dirty="0">
                <a:solidFill>
                  <a:srgbClr val="FFFFFF"/>
                </a:solidFill>
                <a:latin typeface="Arial"/>
                <a:cs typeface="Arial"/>
              </a:rPr>
              <a:t> </a:t>
            </a:r>
            <a:r>
              <a:rPr sz="596" spc="3" dirty="0">
                <a:solidFill>
                  <a:srgbClr val="FFFFFF"/>
                </a:solidFill>
                <a:latin typeface="Arial"/>
                <a:cs typeface="Arial"/>
              </a:rPr>
              <a:t>bot</a:t>
            </a:r>
            <a:r>
              <a:rPr sz="596" spc="13" dirty="0">
                <a:solidFill>
                  <a:srgbClr val="FFFFFF"/>
                </a:solidFill>
                <a:latin typeface="Arial"/>
                <a:cs typeface="Arial"/>
              </a:rPr>
              <a:t>h</a:t>
            </a:r>
            <a:r>
              <a:rPr sz="596" spc="-10" dirty="0">
                <a:solidFill>
                  <a:srgbClr val="FFFFFF"/>
                </a:solidFill>
                <a:latin typeface="Arial"/>
                <a:cs typeface="Arial"/>
              </a:rPr>
              <a:t> </a:t>
            </a:r>
            <a:r>
              <a:rPr sz="596" spc="-3" dirty="0">
                <a:solidFill>
                  <a:srgbClr val="FFFFFF"/>
                </a:solidFill>
                <a:latin typeface="Arial"/>
                <a:cs typeface="Arial"/>
              </a:rPr>
              <a:t>pa</a:t>
            </a:r>
            <a:r>
              <a:rPr sz="596" spc="-17" dirty="0">
                <a:solidFill>
                  <a:srgbClr val="FFFFFF"/>
                </a:solidFill>
                <a:latin typeface="Arial"/>
                <a:cs typeface="Arial"/>
              </a:rPr>
              <a:t>r</a:t>
            </a:r>
            <a:r>
              <a:rPr sz="596" spc="-7" dirty="0">
                <a:solidFill>
                  <a:srgbClr val="FFFFFF"/>
                </a:solidFill>
                <a:latin typeface="Arial"/>
                <a:cs typeface="Arial"/>
              </a:rPr>
              <a:t>ents</a:t>
            </a:r>
            <a:endParaRPr sz="596" dirty="0">
              <a:solidFill>
                <a:prstClr val="black"/>
              </a:solidFill>
              <a:latin typeface="Arial"/>
              <a:cs typeface="Arial"/>
            </a:endParaRPr>
          </a:p>
        </p:txBody>
      </p:sp>
      <p:sp>
        <p:nvSpPr>
          <p:cNvPr id="36" name="object 36"/>
          <p:cNvSpPr txBox="1"/>
          <p:nvPr/>
        </p:nvSpPr>
        <p:spPr>
          <a:xfrm>
            <a:off x="2704127" y="802438"/>
            <a:ext cx="625288" cy="667490"/>
          </a:xfrm>
          <a:prstGeom prst="rect">
            <a:avLst/>
          </a:prstGeom>
        </p:spPr>
        <p:txBody>
          <a:bodyPr vert="horz" wrap="square" lIns="0" tIns="0" rIns="0" bIns="0" rtlCol="0">
            <a:spAutoFit/>
          </a:bodyPr>
          <a:lstStyle/>
          <a:p>
            <a:pPr marL="8405" marR="3362" defTabSz="605134"/>
            <a:r>
              <a:rPr sz="596" spc="7" dirty="0">
                <a:solidFill>
                  <a:srgbClr val="FFFFFF"/>
                </a:solidFill>
                <a:latin typeface="Arial"/>
                <a:cs typeface="Arial"/>
              </a:rPr>
              <a:t>Must </a:t>
            </a:r>
            <a:r>
              <a:rPr sz="596" spc="3" dirty="0">
                <a:solidFill>
                  <a:srgbClr val="FFFFFF"/>
                </a:solidFill>
                <a:latin typeface="Arial"/>
                <a:cs typeface="Arial"/>
              </a:rPr>
              <a:t>be in </a:t>
            </a:r>
            <a:r>
              <a:rPr sz="596" dirty="0">
                <a:solidFill>
                  <a:srgbClr val="FFFFFF"/>
                </a:solidFill>
                <a:latin typeface="Arial"/>
                <a:cs typeface="Arial"/>
              </a:rPr>
              <a:t>the </a:t>
            </a:r>
            <a:r>
              <a:rPr sz="596" spc="-10" dirty="0">
                <a:solidFill>
                  <a:srgbClr val="FFFFFF"/>
                </a:solidFill>
                <a:latin typeface="Arial"/>
                <a:cs typeface="Arial"/>
              </a:rPr>
              <a:t>US</a:t>
            </a:r>
            <a:r>
              <a:rPr sz="596" spc="-3" dirty="0">
                <a:solidFill>
                  <a:srgbClr val="FFFFFF"/>
                </a:solidFill>
                <a:latin typeface="Arial"/>
                <a:cs typeface="Arial"/>
              </a:rPr>
              <a:t> </a:t>
            </a:r>
            <a:r>
              <a:rPr sz="596" spc="3" dirty="0">
                <a:solidFill>
                  <a:srgbClr val="FFFFFF"/>
                </a:solidFill>
                <a:latin typeface="Arial"/>
                <a:cs typeface="Arial"/>
              </a:rPr>
              <a:t>on </a:t>
            </a:r>
            <a:r>
              <a:rPr sz="596" spc="7" dirty="0">
                <a:solidFill>
                  <a:srgbClr val="FFFFFF"/>
                </a:solidFill>
                <a:latin typeface="Arial"/>
                <a:cs typeface="Arial"/>
              </a:rPr>
              <a:t>account </a:t>
            </a:r>
            <a:r>
              <a:rPr sz="596" spc="10" dirty="0">
                <a:solidFill>
                  <a:srgbClr val="FFFFFF"/>
                </a:solidFill>
                <a:latin typeface="Arial"/>
                <a:cs typeface="Arial"/>
              </a:rPr>
              <a:t>of</a:t>
            </a:r>
            <a:endParaRPr sz="596">
              <a:solidFill>
                <a:prstClr val="black"/>
              </a:solidFill>
              <a:latin typeface="Arial"/>
              <a:cs typeface="Arial"/>
            </a:endParaRPr>
          </a:p>
          <a:p>
            <a:pPr marL="8405" defTabSz="605134"/>
            <a:r>
              <a:rPr sz="596" dirty="0">
                <a:solidFill>
                  <a:srgbClr val="FFFFFF"/>
                </a:solidFill>
                <a:latin typeface="Arial"/>
                <a:cs typeface="Arial"/>
              </a:rPr>
              <a:t>the </a:t>
            </a:r>
            <a:r>
              <a:rPr sz="596" spc="3" dirty="0">
                <a:solidFill>
                  <a:srgbClr val="FFFFFF"/>
                </a:solidFill>
                <a:latin typeface="Arial"/>
                <a:cs typeface="Arial"/>
              </a:rPr>
              <a:t>tra</a:t>
            </a:r>
            <a:r>
              <a:rPr sz="596" spc="-10" dirty="0">
                <a:solidFill>
                  <a:srgbClr val="FFFFFF"/>
                </a:solidFill>
                <a:latin typeface="Arial"/>
                <a:cs typeface="Arial"/>
              </a:rPr>
              <a:t>f</a:t>
            </a:r>
            <a:r>
              <a:rPr sz="596" spc="7" dirty="0">
                <a:solidFill>
                  <a:srgbClr val="FFFFFF"/>
                </a:solidFill>
                <a:latin typeface="Arial"/>
                <a:cs typeface="Arial"/>
              </a:rPr>
              <a:t>ficking</a:t>
            </a:r>
            <a:endParaRPr sz="596">
              <a:solidFill>
                <a:prstClr val="black"/>
              </a:solidFill>
              <a:latin typeface="Arial"/>
              <a:cs typeface="Arial"/>
            </a:endParaRPr>
          </a:p>
          <a:p>
            <a:pPr marL="8405" marR="43704" defTabSz="605134">
              <a:spcBef>
                <a:spcPts val="212"/>
              </a:spcBef>
            </a:pPr>
            <a:r>
              <a:rPr sz="596" spc="-10" dirty="0">
                <a:solidFill>
                  <a:srgbClr val="FFFFFF"/>
                </a:solidFill>
                <a:latin typeface="Arial"/>
                <a:cs typeface="Arial"/>
              </a:rPr>
              <a:t>La</a:t>
            </a:r>
            <a:r>
              <a:rPr sz="596" dirty="0">
                <a:solidFill>
                  <a:srgbClr val="FFFFFF"/>
                </a:solidFill>
                <a:latin typeface="Arial"/>
                <a:cs typeface="Arial"/>
              </a:rPr>
              <a:t>w</a:t>
            </a:r>
            <a:r>
              <a:rPr sz="596" spc="-19" dirty="0">
                <a:solidFill>
                  <a:srgbClr val="FFFFFF"/>
                </a:solidFill>
                <a:latin typeface="Arial"/>
                <a:cs typeface="Arial"/>
              </a:rPr>
              <a:t> </a:t>
            </a:r>
            <a:r>
              <a:rPr sz="596" spc="-10" dirty="0">
                <a:solidFill>
                  <a:srgbClr val="FFFFFF"/>
                </a:solidFill>
                <a:latin typeface="Arial"/>
                <a:cs typeface="Arial"/>
              </a:rPr>
              <a:t>enfo</a:t>
            </a:r>
            <a:r>
              <a:rPr sz="596" spc="-23" dirty="0">
                <a:solidFill>
                  <a:srgbClr val="FFFFFF"/>
                </a:solidFill>
                <a:latin typeface="Arial"/>
                <a:cs typeface="Arial"/>
              </a:rPr>
              <a:t>r</a:t>
            </a:r>
            <a:r>
              <a:rPr sz="596" spc="-7" dirty="0">
                <a:solidFill>
                  <a:srgbClr val="FFFFFF"/>
                </a:solidFill>
                <a:latin typeface="Arial"/>
                <a:cs typeface="Arial"/>
              </a:rPr>
              <a:t>cement</a:t>
            </a:r>
            <a:r>
              <a:rPr sz="596" spc="-10" dirty="0">
                <a:solidFill>
                  <a:srgbClr val="FFFFFF"/>
                </a:solidFill>
                <a:latin typeface="Arial"/>
                <a:cs typeface="Arial"/>
              </a:rPr>
              <a:t> </a:t>
            </a:r>
            <a:r>
              <a:rPr sz="596" spc="-7" dirty="0">
                <a:solidFill>
                  <a:srgbClr val="FFFFFF"/>
                </a:solidFill>
                <a:latin typeface="Arial"/>
                <a:cs typeface="Arial"/>
              </a:rPr>
              <a:t>certificatio</a:t>
            </a:r>
            <a:r>
              <a:rPr sz="596" spc="7" dirty="0">
                <a:solidFill>
                  <a:srgbClr val="FFFFFF"/>
                </a:solidFill>
                <a:latin typeface="Arial"/>
                <a:cs typeface="Arial"/>
              </a:rPr>
              <a:t>n</a:t>
            </a:r>
            <a:r>
              <a:rPr sz="596" spc="-19" dirty="0">
                <a:solidFill>
                  <a:srgbClr val="FFFFFF"/>
                </a:solidFill>
                <a:latin typeface="Arial"/>
                <a:cs typeface="Arial"/>
              </a:rPr>
              <a:t> </a:t>
            </a:r>
            <a:r>
              <a:rPr sz="596" spc="-10" dirty="0">
                <a:solidFill>
                  <a:srgbClr val="FFFFFF"/>
                </a:solidFill>
                <a:latin typeface="Arial"/>
                <a:cs typeface="Arial"/>
              </a:rPr>
              <a:t>is encourage</a:t>
            </a:r>
            <a:r>
              <a:rPr sz="596" spc="3" dirty="0">
                <a:solidFill>
                  <a:srgbClr val="FFFFFF"/>
                </a:solidFill>
                <a:latin typeface="Arial"/>
                <a:cs typeface="Arial"/>
              </a:rPr>
              <a:t>d</a:t>
            </a:r>
            <a:r>
              <a:rPr sz="596" spc="-19" dirty="0">
                <a:solidFill>
                  <a:srgbClr val="FFFFFF"/>
                </a:solidFill>
                <a:latin typeface="Arial"/>
                <a:cs typeface="Arial"/>
              </a:rPr>
              <a:t> </a:t>
            </a:r>
            <a:r>
              <a:rPr sz="596" spc="3" dirty="0">
                <a:solidFill>
                  <a:srgbClr val="FFFFFF"/>
                </a:solidFill>
                <a:latin typeface="Arial"/>
                <a:cs typeface="Arial"/>
              </a:rPr>
              <a:t>but</a:t>
            </a:r>
            <a:r>
              <a:rPr sz="596" spc="-3" dirty="0">
                <a:solidFill>
                  <a:srgbClr val="FFFFFF"/>
                </a:solidFill>
                <a:latin typeface="Arial"/>
                <a:cs typeface="Arial"/>
              </a:rPr>
              <a:t> </a:t>
            </a:r>
            <a:r>
              <a:rPr sz="596" dirty="0">
                <a:solidFill>
                  <a:srgbClr val="FFFFFF"/>
                </a:solidFill>
                <a:latin typeface="Arial"/>
                <a:cs typeface="Arial"/>
              </a:rPr>
              <a:t>no</a:t>
            </a:r>
            <a:r>
              <a:rPr sz="596" spc="3" dirty="0">
                <a:solidFill>
                  <a:srgbClr val="FFFFFF"/>
                </a:solidFill>
                <a:latin typeface="Arial"/>
                <a:cs typeface="Arial"/>
              </a:rPr>
              <a:t>t</a:t>
            </a:r>
            <a:r>
              <a:rPr sz="596" spc="-19" dirty="0">
                <a:solidFill>
                  <a:srgbClr val="FFFFFF"/>
                </a:solidFill>
                <a:latin typeface="Arial"/>
                <a:cs typeface="Arial"/>
              </a:rPr>
              <a:t> </a:t>
            </a:r>
            <a:r>
              <a:rPr sz="596" spc="-23" dirty="0">
                <a:solidFill>
                  <a:srgbClr val="FFFFFF"/>
                </a:solidFill>
                <a:latin typeface="Arial"/>
                <a:cs typeface="Arial"/>
              </a:rPr>
              <a:t>r</a:t>
            </a:r>
            <a:r>
              <a:rPr sz="596" spc="-10" dirty="0">
                <a:solidFill>
                  <a:srgbClr val="FFFFFF"/>
                </a:solidFill>
                <a:latin typeface="Arial"/>
                <a:cs typeface="Arial"/>
              </a:rPr>
              <a:t>equi</a:t>
            </a:r>
            <a:r>
              <a:rPr sz="596" spc="-23" dirty="0">
                <a:solidFill>
                  <a:srgbClr val="FFFFFF"/>
                </a:solidFill>
                <a:latin typeface="Arial"/>
                <a:cs typeface="Arial"/>
              </a:rPr>
              <a:t>r</a:t>
            </a:r>
            <a:r>
              <a:rPr sz="596" spc="-7" dirty="0">
                <a:solidFill>
                  <a:srgbClr val="FFFFFF"/>
                </a:solidFill>
                <a:latin typeface="Arial"/>
                <a:cs typeface="Arial"/>
              </a:rPr>
              <a:t>ed</a:t>
            </a:r>
            <a:endParaRPr sz="596">
              <a:solidFill>
                <a:prstClr val="black"/>
              </a:solidFill>
              <a:latin typeface="Arial"/>
              <a:cs typeface="Arial"/>
            </a:endParaRPr>
          </a:p>
        </p:txBody>
      </p:sp>
      <p:sp>
        <p:nvSpPr>
          <p:cNvPr id="37" name="object 37"/>
          <p:cNvSpPr/>
          <p:nvPr/>
        </p:nvSpPr>
        <p:spPr>
          <a:xfrm>
            <a:off x="2620981" y="818650"/>
            <a:ext cx="50427" cy="67656"/>
          </a:xfrm>
          <a:custGeom>
            <a:avLst/>
            <a:gdLst/>
            <a:ahLst/>
            <a:cxnLst/>
            <a:rect l="l" t="t" r="r" b="b"/>
            <a:pathLst>
              <a:path w="76200" h="102235">
                <a:moveTo>
                  <a:pt x="0" y="0"/>
                </a:moveTo>
                <a:lnTo>
                  <a:pt x="0" y="102095"/>
                </a:lnTo>
                <a:lnTo>
                  <a:pt x="76187" y="51231"/>
                </a:lnTo>
                <a:lnTo>
                  <a:pt x="0" y="0"/>
                </a:lnTo>
                <a:close/>
              </a:path>
            </a:pathLst>
          </a:custGeom>
          <a:solidFill>
            <a:srgbClr val="FFFFFF"/>
          </a:solidFill>
        </p:spPr>
        <p:txBody>
          <a:bodyPr wrap="square" lIns="0" tIns="0" rIns="0" bIns="0" rtlCol="0"/>
          <a:lstStyle/>
          <a:p>
            <a:pPr defTabSz="605134"/>
            <a:endParaRPr sz="1191">
              <a:solidFill>
                <a:prstClr val="black"/>
              </a:solidFill>
              <a:latin typeface="Calibri"/>
            </a:endParaRPr>
          </a:p>
        </p:txBody>
      </p:sp>
      <p:sp>
        <p:nvSpPr>
          <p:cNvPr id="38" name="object 38"/>
          <p:cNvSpPr/>
          <p:nvPr/>
        </p:nvSpPr>
        <p:spPr>
          <a:xfrm>
            <a:off x="2620981" y="1120613"/>
            <a:ext cx="50427" cy="67656"/>
          </a:xfrm>
          <a:custGeom>
            <a:avLst/>
            <a:gdLst/>
            <a:ahLst/>
            <a:cxnLst/>
            <a:rect l="l" t="t" r="r" b="b"/>
            <a:pathLst>
              <a:path w="76200" h="102235">
                <a:moveTo>
                  <a:pt x="0" y="0"/>
                </a:moveTo>
                <a:lnTo>
                  <a:pt x="0" y="102095"/>
                </a:lnTo>
                <a:lnTo>
                  <a:pt x="76187" y="51231"/>
                </a:lnTo>
                <a:lnTo>
                  <a:pt x="0" y="0"/>
                </a:lnTo>
                <a:close/>
              </a:path>
            </a:pathLst>
          </a:custGeom>
          <a:solidFill>
            <a:srgbClr val="FFFFFF"/>
          </a:solidFill>
        </p:spPr>
        <p:txBody>
          <a:bodyPr wrap="square" lIns="0" tIns="0" rIns="0" bIns="0" rtlCol="0"/>
          <a:lstStyle/>
          <a:p>
            <a:pPr defTabSz="605134"/>
            <a:endParaRPr sz="1191">
              <a:solidFill>
                <a:prstClr val="black"/>
              </a:solidFill>
              <a:latin typeface="Calibri"/>
            </a:endParaRPr>
          </a:p>
        </p:txBody>
      </p:sp>
      <p:sp>
        <p:nvSpPr>
          <p:cNvPr id="39" name="object 39"/>
          <p:cNvSpPr txBox="1"/>
          <p:nvPr/>
        </p:nvSpPr>
        <p:spPr>
          <a:xfrm>
            <a:off x="2707552" y="618565"/>
            <a:ext cx="687061" cy="112018"/>
          </a:xfrm>
          <a:prstGeom prst="rect">
            <a:avLst/>
          </a:prstGeom>
        </p:spPr>
        <p:txBody>
          <a:bodyPr vert="horz" wrap="square" lIns="0" tIns="0" rIns="0" bIns="0" rtlCol="0">
            <a:spAutoFit/>
          </a:bodyPr>
          <a:lstStyle/>
          <a:p>
            <a:pPr marL="8405" defTabSz="605134"/>
            <a:r>
              <a:rPr sz="728" b="1" spc="-96" dirty="0">
                <a:solidFill>
                  <a:srgbClr val="0062A1"/>
                </a:solidFill>
                <a:latin typeface="Arial"/>
                <a:cs typeface="Arial"/>
              </a:rPr>
              <a:t>CONSIDER</a:t>
            </a:r>
            <a:r>
              <a:rPr sz="728" b="1" spc="-146" dirty="0">
                <a:solidFill>
                  <a:srgbClr val="0062A1"/>
                </a:solidFill>
                <a:latin typeface="Arial"/>
                <a:cs typeface="Arial"/>
              </a:rPr>
              <a:t>A</a:t>
            </a:r>
            <a:r>
              <a:rPr sz="728" b="1" spc="-89" dirty="0">
                <a:solidFill>
                  <a:srgbClr val="0062A1"/>
                </a:solidFill>
                <a:latin typeface="Arial"/>
                <a:cs typeface="Arial"/>
              </a:rPr>
              <a:t>TIONS</a:t>
            </a:r>
            <a:endParaRPr sz="728">
              <a:solidFill>
                <a:prstClr val="black"/>
              </a:solidFill>
              <a:latin typeface="Arial"/>
              <a:cs typeface="Arial"/>
            </a:endParaRPr>
          </a:p>
        </p:txBody>
      </p:sp>
      <p:sp>
        <p:nvSpPr>
          <p:cNvPr id="40" name="object 40"/>
          <p:cNvSpPr/>
          <p:nvPr/>
        </p:nvSpPr>
        <p:spPr>
          <a:xfrm>
            <a:off x="6233351" y="2006258"/>
            <a:ext cx="751775" cy="810605"/>
          </a:xfrm>
          <a:custGeom>
            <a:avLst/>
            <a:gdLst/>
            <a:ahLst/>
            <a:cxnLst/>
            <a:rect l="l" t="t" r="r" b="b"/>
            <a:pathLst>
              <a:path w="1136015" h="1224914">
                <a:moveTo>
                  <a:pt x="943305" y="0"/>
                </a:moveTo>
                <a:lnTo>
                  <a:pt x="192557" y="0"/>
                </a:lnTo>
                <a:lnTo>
                  <a:pt x="176764" y="638"/>
                </a:lnTo>
                <a:lnTo>
                  <a:pt x="131693" y="9816"/>
                </a:lnTo>
                <a:lnTo>
                  <a:pt x="91124" y="28848"/>
                </a:lnTo>
                <a:lnTo>
                  <a:pt x="56397" y="56397"/>
                </a:lnTo>
                <a:lnTo>
                  <a:pt x="28848" y="91124"/>
                </a:lnTo>
                <a:lnTo>
                  <a:pt x="9816" y="131693"/>
                </a:lnTo>
                <a:lnTo>
                  <a:pt x="638" y="176764"/>
                </a:lnTo>
                <a:lnTo>
                  <a:pt x="0" y="192557"/>
                </a:lnTo>
                <a:lnTo>
                  <a:pt x="0" y="1224572"/>
                </a:lnTo>
                <a:lnTo>
                  <a:pt x="943305" y="1224572"/>
                </a:lnTo>
                <a:lnTo>
                  <a:pt x="959098" y="1223933"/>
                </a:lnTo>
                <a:lnTo>
                  <a:pt x="1004169" y="1214755"/>
                </a:lnTo>
                <a:lnTo>
                  <a:pt x="1044737" y="1195723"/>
                </a:lnTo>
                <a:lnTo>
                  <a:pt x="1079465" y="1168174"/>
                </a:lnTo>
                <a:lnTo>
                  <a:pt x="1107013" y="1133447"/>
                </a:lnTo>
                <a:lnTo>
                  <a:pt x="1126046" y="1092878"/>
                </a:lnTo>
                <a:lnTo>
                  <a:pt x="1135224" y="1047807"/>
                </a:lnTo>
                <a:lnTo>
                  <a:pt x="1135862" y="1032014"/>
                </a:lnTo>
                <a:lnTo>
                  <a:pt x="1135862" y="192557"/>
                </a:lnTo>
                <a:lnTo>
                  <a:pt x="1130266" y="146282"/>
                </a:lnTo>
                <a:lnTo>
                  <a:pt x="1114370" y="104064"/>
                </a:lnTo>
                <a:lnTo>
                  <a:pt x="1089511" y="67241"/>
                </a:lnTo>
                <a:lnTo>
                  <a:pt x="1057028" y="37151"/>
                </a:lnTo>
                <a:lnTo>
                  <a:pt x="1018258" y="15131"/>
                </a:lnTo>
                <a:lnTo>
                  <a:pt x="974539" y="2520"/>
                </a:lnTo>
                <a:lnTo>
                  <a:pt x="943305" y="0"/>
                </a:lnTo>
                <a:close/>
              </a:path>
            </a:pathLst>
          </a:custGeom>
          <a:solidFill>
            <a:srgbClr val="79AF68"/>
          </a:solidFill>
        </p:spPr>
        <p:txBody>
          <a:bodyPr wrap="square" lIns="0" tIns="0" rIns="0" bIns="0" rtlCol="0"/>
          <a:lstStyle/>
          <a:p>
            <a:pPr defTabSz="605134"/>
            <a:endParaRPr sz="1191">
              <a:solidFill>
                <a:prstClr val="black"/>
              </a:solidFill>
              <a:latin typeface="Calibri"/>
            </a:endParaRPr>
          </a:p>
        </p:txBody>
      </p:sp>
      <p:sp>
        <p:nvSpPr>
          <p:cNvPr id="41" name="object 41"/>
          <p:cNvSpPr txBox="1"/>
          <p:nvPr/>
        </p:nvSpPr>
        <p:spPr>
          <a:xfrm>
            <a:off x="6384936" y="2074946"/>
            <a:ext cx="537462" cy="667490"/>
          </a:xfrm>
          <a:prstGeom prst="rect">
            <a:avLst/>
          </a:prstGeom>
        </p:spPr>
        <p:txBody>
          <a:bodyPr vert="horz" wrap="square" lIns="0" tIns="0" rIns="0" bIns="0" rtlCol="0">
            <a:spAutoFit/>
          </a:bodyPr>
          <a:lstStyle/>
          <a:p>
            <a:pPr marL="8405" marR="3362" defTabSz="605134"/>
            <a:r>
              <a:rPr sz="596" spc="-19" dirty="0">
                <a:solidFill>
                  <a:srgbClr val="FFFFFF"/>
                </a:solidFill>
                <a:latin typeface="Arial"/>
                <a:cs typeface="Arial"/>
              </a:rPr>
              <a:t>Qualifyin</a:t>
            </a:r>
            <a:r>
              <a:rPr sz="596" spc="-3" dirty="0">
                <a:solidFill>
                  <a:srgbClr val="FFFFFF"/>
                </a:solidFill>
                <a:latin typeface="Arial"/>
                <a:cs typeface="Arial"/>
              </a:rPr>
              <a:t>g</a:t>
            </a:r>
            <a:r>
              <a:rPr sz="596" spc="-30" dirty="0">
                <a:solidFill>
                  <a:srgbClr val="FFFFFF"/>
                </a:solidFill>
                <a:latin typeface="Arial"/>
                <a:cs typeface="Arial"/>
              </a:rPr>
              <a:t> </a:t>
            </a:r>
            <a:r>
              <a:rPr sz="596" spc="-17" dirty="0">
                <a:solidFill>
                  <a:srgbClr val="FFFFFF"/>
                </a:solidFill>
                <a:latin typeface="Arial"/>
                <a:cs typeface="Arial"/>
              </a:rPr>
              <a:t>crime </a:t>
            </a:r>
            <a:r>
              <a:rPr sz="596" spc="-10" dirty="0">
                <a:solidFill>
                  <a:srgbClr val="FFFFFF"/>
                </a:solidFill>
                <a:latin typeface="Arial"/>
                <a:cs typeface="Arial"/>
              </a:rPr>
              <a:t>mus</a:t>
            </a:r>
            <a:r>
              <a:rPr sz="596" spc="3" dirty="0">
                <a:solidFill>
                  <a:srgbClr val="FFFFFF"/>
                </a:solidFill>
                <a:latin typeface="Arial"/>
                <a:cs typeface="Arial"/>
              </a:rPr>
              <a:t>t</a:t>
            </a:r>
            <a:r>
              <a:rPr sz="596" spc="-30" dirty="0">
                <a:solidFill>
                  <a:srgbClr val="FFFFFF"/>
                </a:solidFill>
                <a:latin typeface="Arial"/>
                <a:cs typeface="Arial"/>
              </a:rPr>
              <a:t> </a:t>
            </a:r>
            <a:r>
              <a:rPr sz="596" spc="-13" dirty="0">
                <a:solidFill>
                  <a:srgbClr val="FFFFFF"/>
                </a:solidFill>
                <a:latin typeface="Arial"/>
                <a:cs typeface="Arial"/>
              </a:rPr>
              <a:t>b</a:t>
            </a:r>
            <a:r>
              <a:rPr sz="596" spc="3" dirty="0">
                <a:solidFill>
                  <a:srgbClr val="FFFFFF"/>
                </a:solidFill>
                <a:latin typeface="Arial"/>
                <a:cs typeface="Arial"/>
              </a:rPr>
              <a:t>e</a:t>
            </a:r>
            <a:r>
              <a:rPr sz="596" spc="-30" dirty="0">
                <a:solidFill>
                  <a:srgbClr val="FFFFFF"/>
                </a:solidFill>
                <a:latin typeface="Arial"/>
                <a:cs typeface="Arial"/>
              </a:rPr>
              <a:t> </a:t>
            </a:r>
            <a:r>
              <a:rPr sz="596" spc="-17" dirty="0">
                <a:solidFill>
                  <a:srgbClr val="FFFFFF"/>
                </a:solidFill>
                <a:latin typeface="Arial"/>
                <a:cs typeface="Arial"/>
              </a:rPr>
              <a:t>i</a:t>
            </a:r>
            <a:r>
              <a:rPr sz="596" dirty="0">
                <a:solidFill>
                  <a:srgbClr val="FFFFFF"/>
                </a:solidFill>
                <a:latin typeface="Arial"/>
                <a:cs typeface="Arial"/>
              </a:rPr>
              <a:t>n</a:t>
            </a:r>
            <a:r>
              <a:rPr sz="596" spc="-30" dirty="0">
                <a:solidFill>
                  <a:srgbClr val="FFFFFF"/>
                </a:solidFill>
                <a:latin typeface="Arial"/>
                <a:cs typeface="Arial"/>
              </a:rPr>
              <a:t> </a:t>
            </a:r>
            <a:r>
              <a:rPr sz="596" spc="-3" dirty="0">
                <a:solidFill>
                  <a:srgbClr val="FFFFFF"/>
                </a:solidFill>
                <a:latin typeface="Arial"/>
                <a:cs typeface="Arial"/>
              </a:rPr>
              <a:t>the </a:t>
            </a:r>
            <a:r>
              <a:rPr sz="596" spc="-13" dirty="0">
                <a:solidFill>
                  <a:srgbClr val="FFFFFF"/>
                </a:solidFill>
                <a:latin typeface="Arial"/>
                <a:cs typeface="Arial"/>
              </a:rPr>
              <a:t>U</a:t>
            </a:r>
            <a:r>
              <a:rPr sz="596" spc="-10" dirty="0">
                <a:solidFill>
                  <a:srgbClr val="FFFFFF"/>
                </a:solidFill>
                <a:latin typeface="Arial"/>
                <a:cs typeface="Arial"/>
              </a:rPr>
              <a:t>S</a:t>
            </a:r>
            <a:r>
              <a:rPr sz="596" spc="-7" dirty="0">
                <a:solidFill>
                  <a:srgbClr val="FFFFFF"/>
                </a:solidFill>
                <a:latin typeface="Arial"/>
                <a:cs typeface="Arial"/>
              </a:rPr>
              <a:t> </a:t>
            </a:r>
            <a:r>
              <a:rPr sz="596" spc="3" dirty="0">
                <a:solidFill>
                  <a:srgbClr val="FFFFFF"/>
                </a:solidFill>
                <a:latin typeface="Arial"/>
                <a:cs typeface="Arial"/>
              </a:rPr>
              <a:t>or</a:t>
            </a:r>
            <a:r>
              <a:rPr sz="596" spc="-7" dirty="0">
                <a:solidFill>
                  <a:srgbClr val="FFFFFF"/>
                </a:solidFill>
                <a:latin typeface="Arial"/>
                <a:cs typeface="Arial"/>
              </a:rPr>
              <a:t> </a:t>
            </a:r>
            <a:r>
              <a:rPr sz="596" spc="-10" dirty="0">
                <a:solidFill>
                  <a:srgbClr val="FFFFFF"/>
                </a:solidFill>
                <a:latin typeface="Arial"/>
                <a:cs typeface="Arial"/>
              </a:rPr>
              <a:t>have</a:t>
            </a:r>
            <a:r>
              <a:rPr sz="596" spc="-7" dirty="0">
                <a:solidFill>
                  <a:srgbClr val="FFFFFF"/>
                </a:solidFill>
                <a:latin typeface="Arial"/>
                <a:cs typeface="Arial"/>
              </a:rPr>
              <a:t> </a:t>
            </a:r>
            <a:r>
              <a:rPr sz="596" spc="-3" dirty="0">
                <a:solidFill>
                  <a:srgbClr val="FFFFFF"/>
                </a:solidFill>
                <a:latin typeface="Arial"/>
                <a:cs typeface="Arial"/>
              </a:rPr>
              <a:t>violate</a:t>
            </a:r>
            <a:r>
              <a:rPr sz="596" spc="3" dirty="0">
                <a:solidFill>
                  <a:srgbClr val="FFFFFF"/>
                </a:solidFill>
                <a:latin typeface="Arial"/>
                <a:cs typeface="Arial"/>
              </a:rPr>
              <a:t>d</a:t>
            </a:r>
            <a:r>
              <a:rPr sz="596" spc="-7" dirty="0">
                <a:solidFill>
                  <a:srgbClr val="FFFFFF"/>
                </a:solidFill>
                <a:latin typeface="Arial"/>
                <a:cs typeface="Arial"/>
              </a:rPr>
              <a:t> </a:t>
            </a:r>
            <a:r>
              <a:rPr sz="596" spc="-13" dirty="0">
                <a:solidFill>
                  <a:srgbClr val="FFFFFF"/>
                </a:solidFill>
                <a:latin typeface="Arial"/>
                <a:cs typeface="Arial"/>
              </a:rPr>
              <a:t>U</a:t>
            </a:r>
            <a:r>
              <a:rPr sz="596" spc="-10" dirty="0">
                <a:solidFill>
                  <a:srgbClr val="FFFFFF"/>
                </a:solidFill>
                <a:latin typeface="Arial"/>
                <a:cs typeface="Arial"/>
              </a:rPr>
              <a:t>S</a:t>
            </a:r>
            <a:r>
              <a:rPr sz="596" spc="-7" dirty="0">
                <a:solidFill>
                  <a:srgbClr val="FFFFFF"/>
                </a:solidFill>
                <a:latin typeface="Arial"/>
                <a:cs typeface="Arial"/>
              </a:rPr>
              <a:t> </a:t>
            </a:r>
            <a:r>
              <a:rPr sz="596" spc="-3" dirty="0">
                <a:solidFill>
                  <a:srgbClr val="FFFFFF"/>
                </a:solidFill>
                <a:latin typeface="Arial"/>
                <a:cs typeface="Arial"/>
              </a:rPr>
              <a:t>law</a:t>
            </a:r>
            <a:endParaRPr sz="596">
              <a:solidFill>
                <a:prstClr val="black"/>
              </a:solidFill>
              <a:latin typeface="Arial"/>
              <a:cs typeface="Arial"/>
            </a:endParaRPr>
          </a:p>
          <a:p>
            <a:pPr marL="8405" marR="52109" defTabSz="605134">
              <a:spcBef>
                <a:spcPts val="212"/>
              </a:spcBef>
            </a:pPr>
            <a:r>
              <a:rPr sz="596" dirty="0">
                <a:solidFill>
                  <a:srgbClr val="FFFFFF"/>
                </a:solidFill>
                <a:latin typeface="Arial"/>
                <a:cs typeface="Arial"/>
              </a:rPr>
              <a:t>Mus</a:t>
            </a:r>
            <a:r>
              <a:rPr sz="596" spc="3" dirty="0">
                <a:solidFill>
                  <a:srgbClr val="FFFFFF"/>
                </a:solidFill>
                <a:latin typeface="Arial"/>
                <a:cs typeface="Arial"/>
              </a:rPr>
              <a:t>t</a:t>
            </a:r>
            <a:r>
              <a:rPr sz="596" spc="-19" dirty="0">
                <a:solidFill>
                  <a:srgbClr val="FFFFFF"/>
                </a:solidFill>
                <a:latin typeface="Arial"/>
                <a:cs typeface="Arial"/>
              </a:rPr>
              <a:t> </a:t>
            </a:r>
            <a:r>
              <a:rPr sz="596" spc="-17" dirty="0">
                <a:solidFill>
                  <a:srgbClr val="FFFFFF"/>
                </a:solidFill>
                <a:latin typeface="Arial"/>
                <a:cs typeface="Arial"/>
              </a:rPr>
              <a:t>hav</a:t>
            </a:r>
            <a:r>
              <a:rPr sz="596" spc="-7" dirty="0">
                <a:solidFill>
                  <a:srgbClr val="FFFFFF"/>
                </a:solidFill>
                <a:latin typeface="Arial"/>
                <a:cs typeface="Arial"/>
              </a:rPr>
              <a:t>e</a:t>
            </a:r>
            <a:r>
              <a:rPr sz="596" spc="-19" dirty="0">
                <a:solidFill>
                  <a:srgbClr val="FFFFFF"/>
                </a:solidFill>
                <a:latin typeface="Arial"/>
                <a:cs typeface="Arial"/>
              </a:rPr>
              <a:t> </a:t>
            </a:r>
            <a:r>
              <a:rPr sz="596" spc="-10" dirty="0">
                <a:solidFill>
                  <a:srgbClr val="FFFFFF"/>
                </a:solidFill>
                <a:latin typeface="Arial"/>
                <a:cs typeface="Arial"/>
              </a:rPr>
              <a:t>law </a:t>
            </a:r>
            <a:r>
              <a:rPr sz="596" spc="-3" dirty="0">
                <a:solidFill>
                  <a:srgbClr val="FFFFFF"/>
                </a:solidFill>
                <a:latin typeface="Arial"/>
                <a:cs typeface="Arial"/>
              </a:rPr>
              <a:t>enfo</a:t>
            </a:r>
            <a:r>
              <a:rPr sz="596" spc="-13" dirty="0">
                <a:solidFill>
                  <a:srgbClr val="FFFFFF"/>
                </a:solidFill>
                <a:latin typeface="Arial"/>
                <a:cs typeface="Arial"/>
              </a:rPr>
              <a:t>r</a:t>
            </a:r>
            <a:r>
              <a:rPr sz="596" dirty="0">
                <a:solidFill>
                  <a:srgbClr val="FFFFFF"/>
                </a:solidFill>
                <a:latin typeface="Arial"/>
                <a:cs typeface="Arial"/>
              </a:rPr>
              <a:t>cement</a:t>
            </a:r>
            <a:r>
              <a:rPr sz="596" spc="-3" dirty="0">
                <a:solidFill>
                  <a:srgbClr val="FFFFFF"/>
                </a:solidFill>
                <a:latin typeface="Arial"/>
                <a:cs typeface="Arial"/>
              </a:rPr>
              <a:t> </a:t>
            </a:r>
            <a:r>
              <a:rPr sz="596" dirty="0">
                <a:solidFill>
                  <a:srgbClr val="FFFFFF"/>
                </a:solidFill>
                <a:latin typeface="Arial"/>
                <a:cs typeface="Arial"/>
              </a:rPr>
              <a:t>certification</a:t>
            </a:r>
            <a:endParaRPr sz="596">
              <a:solidFill>
                <a:prstClr val="black"/>
              </a:solidFill>
              <a:latin typeface="Arial"/>
              <a:cs typeface="Arial"/>
            </a:endParaRPr>
          </a:p>
        </p:txBody>
      </p:sp>
      <p:sp>
        <p:nvSpPr>
          <p:cNvPr id="42" name="object 42"/>
          <p:cNvSpPr/>
          <p:nvPr/>
        </p:nvSpPr>
        <p:spPr>
          <a:xfrm>
            <a:off x="6301790" y="2091162"/>
            <a:ext cx="50427" cy="67656"/>
          </a:xfrm>
          <a:custGeom>
            <a:avLst/>
            <a:gdLst/>
            <a:ahLst/>
            <a:cxnLst/>
            <a:rect l="l" t="t" r="r" b="b"/>
            <a:pathLst>
              <a:path w="76200" h="102235">
                <a:moveTo>
                  <a:pt x="0" y="0"/>
                </a:moveTo>
                <a:lnTo>
                  <a:pt x="0" y="102095"/>
                </a:lnTo>
                <a:lnTo>
                  <a:pt x="76187" y="51231"/>
                </a:lnTo>
                <a:lnTo>
                  <a:pt x="0" y="0"/>
                </a:lnTo>
                <a:close/>
              </a:path>
            </a:pathLst>
          </a:custGeom>
          <a:solidFill>
            <a:srgbClr val="FFFFFF"/>
          </a:solidFill>
        </p:spPr>
        <p:txBody>
          <a:bodyPr wrap="square" lIns="0" tIns="0" rIns="0" bIns="0" rtlCol="0"/>
          <a:lstStyle/>
          <a:p>
            <a:pPr defTabSz="605134"/>
            <a:endParaRPr sz="1191">
              <a:solidFill>
                <a:prstClr val="black"/>
              </a:solidFill>
              <a:latin typeface="Calibri"/>
            </a:endParaRPr>
          </a:p>
        </p:txBody>
      </p:sp>
      <p:sp>
        <p:nvSpPr>
          <p:cNvPr id="43" name="object 43"/>
          <p:cNvSpPr/>
          <p:nvPr/>
        </p:nvSpPr>
        <p:spPr>
          <a:xfrm>
            <a:off x="6301790" y="2477764"/>
            <a:ext cx="50427" cy="67656"/>
          </a:xfrm>
          <a:custGeom>
            <a:avLst/>
            <a:gdLst/>
            <a:ahLst/>
            <a:cxnLst/>
            <a:rect l="l" t="t" r="r" b="b"/>
            <a:pathLst>
              <a:path w="76200" h="102235">
                <a:moveTo>
                  <a:pt x="0" y="0"/>
                </a:moveTo>
                <a:lnTo>
                  <a:pt x="0" y="102095"/>
                </a:lnTo>
                <a:lnTo>
                  <a:pt x="76187" y="51231"/>
                </a:lnTo>
                <a:lnTo>
                  <a:pt x="0" y="0"/>
                </a:lnTo>
                <a:close/>
              </a:path>
            </a:pathLst>
          </a:custGeom>
          <a:solidFill>
            <a:srgbClr val="FFFFFF"/>
          </a:solidFill>
        </p:spPr>
        <p:txBody>
          <a:bodyPr wrap="square" lIns="0" tIns="0" rIns="0" bIns="0" rtlCol="0"/>
          <a:lstStyle/>
          <a:p>
            <a:pPr defTabSz="605134"/>
            <a:endParaRPr sz="1191">
              <a:solidFill>
                <a:prstClr val="black"/>
              </a:solidFill>
              <a:latin typeface="Calibri"/>
            </a:endParaRPr>
          </a:p>
        </p:txBody>
      </p:sp>
      <p:sp>
        <p:nvSpPr>
          <p:cNvPr id="44" name="object 44"/>
          <p:cNvSpPr txBox="1"/>
          <p:nvPr/>
        </p:nvSpPr>
        <p:spPr>
          <a:xfrm>
            <a:off x="6264735" y="1882115"/>
            <a:ext cx="687061" cy="112018"/>
          </a:xfrm>
          <a:prstGeom prst="rect">
            <a:avLst/>
          </a:prstGeom>
        </p:spPr>
        <p:txBody>
          <a:bodyPr vert="horz" wrap="square" lIns="0" tIns="0" rIns="0" bIns="0" rtlCol="0">
            <a:spAutoFit/>
          </a:bodyPr>
          <a:lstStyle/>
          <a:p>
            <a:pPr marL="8405" defTabSz="605134"/>
            <a:r>
              <a:rPr sz="728" b="1" spc="-96" dirty="0">
                <a:solidFill>
                  <a:srgbClr val="3E935F"/>
                </a:solidFill>
                <a:latin typeface="Arial"/>
                <a:cs typeface="Arial"/>
              </a:rPr>
              <a:t>CONSIDER</a:t>
            </a:r>
            <a:r>
              <a:rPr sz="728" b="1" spc="-146" dirty="0">
                <a:solidFill>
                  <a:srgbClr val="3E935F"/>
                </a:solidFill>
                <a:latin typeface="Arial"/>
                <a:cs typeface="Arial"/>
              </a:rPr>
              <a:t>A</a:t>
            </a:r>
            <a:r>
              <a:rPr sz="728" b="1" spc="-89" dirty="0">
                <a:solidFill>
                  <a:srgbClr val="3E935F"/>
                </a:solidFill>
                <a:latin typeface="Arial"/>
                <a:cs typeface="Arial"/>
              </a:rPr>
              <a:t>TIONS</a:t>
            </a:r>
            <a:endParaRPr sz="728">
              <a:solidFill>
                <a:prstClr val="black"/>
              </a:solidFill>
              <a:latin typeface="Arial"/>
              <a:cs typeface="Arial"/>
            </a:endParaRPr>
          </a:p>
        </p:txBody>
      </p:sp>
      <p:sp>
        <p:nvSpPr>
          <p:cNvPr id="45" name="object 45"/>
          <p:cNvSpPr/>
          <p:nvPr/>
        </p:nvSpPr>
        <p:spPr>
          <a:xfrm>
            <a:off x="6291785" y="2929049"/>
            <a:ext cx="195402" cy="195402"/>
          </a:xfrm>
          <a:custGeom>
            <a:avLst/>
            <a:gdLst/>
            <a:ahLst/>
            <a:cxnLst/>
            <a:rect l="l" t="t" r="r" b="b"/>
            <a:pathLst>
              <a:path w="295275" h="295275">
                <a:moveTo>
                  <a:pt x="210553" y="256717"/>
                </a:moveTo>
                <a:lnTo>
                  <a:pt x="84493" y="256717"/>
                </a:lnTo>
                <a:lnTo>
                  <a:pt x="103657" y="292531"/>
                </a:lnTo>
                <a:lnTo>
                  <a:pt x="113030" y="295046"/>
                </a:lnTo>
                <a:lnTo>
                  <a:pt x="147523" y="273570"/>
                </a:lnTo>
                <a:lnTo>
                  <a:pt x="201535" y="273570"/>
                </a:lnTo>
                <a:lnTo>
                  <a:pt x="210553" y="256717"/>
                </a:lnTo>
                <a:close/>
              </a:path>
              <a:path w="295275" h="295275">
                <a:moveTo>
                  <a:pt x="201535" y="273570"/>
                </a:moveTo>
                <a:lnTo>
                  <a:pt x="147523" y="273570"/>
                </a:lnTo>
                <a:lnTo>
                  <a:pt x="182016" y="295046"/>
                </a:lnTo>
                <a:lnTo>
                  <a:pt x="191389" y="292531"/>
                </a:lnTo>
                <a:lnTo>
                  <a:pt x="201535" y="273570"/>
                </a:lnTo>
                <a:close/>
              </a:path>
              <a:path w="295275" h="295275">
                <a:moveTo>
                  <a:pt x="43878" y="37033"/>
                </a:moveTo>
                <a:lnTo>
                  <a:pt x="37033" y="43878"/>
                </a:lnTo>
                <a:lnTo>
                  <a:pt x="38328" y="84493"/>
                </a:lnTo>
                <a:lnTo>
                  <a:pt x="2514" y="103657"/>
                </a:lnTo>
                <a:lnTo>
                  <a:pt x="0" y="113030"/>
                </a:lnTo>
                <a:lnTo>
                  <a:pt x="21475" y="147523"/>
                </a:lnTo>
                <a:lnTo>
                  <a:pt x="0" y="182016"/>
                </a:lnTo>
                <a:lnTo>
                  <a:pt x="2514" y="191389"/>
                </a:lnTo>
                <a:lnTo>
                  <a:pt x="38328" y="210553"/>
                </a:lnTo>
                <a:lnTo>
                  <a:pt x="37033" y="251167"/>
                </a:lnTo>
                <a:lnTo>
                  <a:pt x="43878" y="258013"/>
                </a:lnTo>
                <a:lnTo>
                  <a:pt x="84493" y="256717"/>
                </a:lnTo>
                <a:lnTo>
                  <a:pt x="252463" y="256717"/>
                </a:lnTo>
                <a:lnTo>
                  <a:pt x="258013" y="251167"/>
                </a:lnTo>
                <a:lnTo>
                  <a:pt x="256717" y="210553"/>
                </a:lnTo>
                <a:lnTo>
                  <a:pt x="283261" y="196354"/>
                </a:lnTo>
                <a:lnTo>
                  <a:pt x="138036" y="196354"/>
                </a:lnTo>
                <a:lnTo>
                  <a:pt x="89458" y="147764"/>
                </a:lnTo>
                <a:lnTo>
                  <a:pt x="89458" y="143179"/>
                </a:lnTo>
                <a:lnTo>
                  <a:pt x="105359" y="127266"/>
                </a:lnTo>
                <a:lnTo>
                  <a:pt x="170719" y="127266"/>
                </a:lnTo>
                <a:lnTo>
                  <a:pt x="199301" y="98691"/>
                </a:lnTo>
                <a:lnTo>
                  <a:pt x="283261" y="98691"/>
                </a:lnTo>
                <a:lnTo>
                  <a:pt x="256717" y="84493"/>
                </a:lnTo>
                <a:lnTo>
                  <a:pt x="258013" y="43878"/>
                </a:lnTo>
                <a:lnTo>
                  <a:pt x="252463" y="38328"/>
                </a:lnTo>
                <a:lnTo>
                  <a:pt x="84493" y="38328"/>
                </a:lnTo>
                <a:lnTo>
                  <a:pt x="43878" y="37033"/>
                </a:lnTo>
                <a:close/>
              </a:path>
              <a:path w="295275" h="295275">
                <a:moveTo>
                  <a:pt x="252463" y="256717"/>
                </a:moveTo>
                <a:lnTo>
                  <a:pt x="210553" y="256717"/>
                </a:lnTo>
                <a:lnTo>
                  <a:pt x="251167" y="258013"/>
                </a:lnTo>
                <a:lnTo>
                  <a:pt x="252463" y="256717"/>
                </a:lnTo>
                <a:close/>
              </a:path>
              <a:path w="295275" h="295275">
                <a:moveTo>
                  <a:pt x="283261" y="98691"/>
                </a:moveTo>
                <a:lnTo>
                  <a:pt x="203885" y="98691"/>
                </a:lnTo>
                <a:lnTo>
                  <a:pt x="219798" y="114604"/>
                </a:lnTo>
                <a:lnTo>
                  <a:pt x="219798" y="119189"/>
                </a:lnTo>
                <a:lnTo>
                  <a:pt x="142633" y="196354"/>
                </a:lnTo>
                <a:lnTo>
                  <a:pt x="283261" y="196354"/>
                </a:lnTo>
                <a:lnTo>
                  <a:pt x="292544" y="191389"/>
                </a:lnTo>
                <a:lnTo>
                  <a:pt x="295046" y="182016"/>
                </a:lnTo>
                <a:lnTo>
                  <a:pt x="273570" y="147523"/>
                </a:lnTo>
                <a:lnTo>
                  <a:pt x="295046" y="113030"/>
                </a:lnTo>
                <a:lnTo>
                  <a:pt x="292544" y="103657"/>
                </a:lnTo>
                <a:lnTo>
                  <a:pt x="283261" y="98691"/>
                </a:lnTo>
                <a:close/>
              </a:path>
              <a:path w="295275" h="295275">
                <a:moveTo>
                  <a:pt x="170719" y="127266"/>
                </a:moveTo>
                <a:lnTo>
                  <a:pt x="109956" y="127266"/>
                </a:lnTo>
                <a:lnTo>
                  <a:pt x="140106" y="157416"/>
                </a:lnTo>
                <a:lnTo>
                  <a:pt x="140563" y="157416"/>
                </a:lnTo>
                <a:lnTo>
                  <a:pt x="170719" y="127266"/>
                </a:lnTo>
                <a:close/>
              </a:path>
              <a:path w="295275" h="295275">
                <a:moveTo>
                  <a:pt x="113030" y="0"/>
                </a:moveTo>
                <a:lnTo>
                  <a:pt x="103657" y="2514"/>
                </a:lnTo>
                <a:lnTo>
                  <a:pt x="84493" y="38328"/>
                </a:lnTo>
                <a:lnTo>
                  <a:pt x="210553" y="38328"/>
                </a:lnTo>
                <a:lnTo>
                  <a:pt x="201541" y="21475"/>
                </a:lnTo>
                <a:lnTo>
                  <a:pt x="147523" y="21475"/>
                </a:lnTo>
                <a:lnTo>
                  <a:pt x="113030" y="0"/>
                </a:lnTo>
                <a:close/>
              </a:path>
              <a:path w="295275" h="295275">
                <a:moveTo>
                  <a:pt x="251167" y="37033"/>
                </a:moveTo>
                <a:lnTo>
                  <a:pt x="210553" y="38328"/>
                </a:lnTo>
                <a:lnTo>
                  <a:pt x="252463" y="38328"/>
                </a:lnTo>
                <a:lnTo>
                  <a:pt x="251167" y="37033"/>
                </a:lnTo>
                <a:close/>
              </a:path>
              <a:path w="295275" h="295275">
                <a:moveTo>
                  <a:pt x="182016" y="0"/>
                </a:moveTo>
                <a:lnTo>
                  <a:pt x="147523" y="21475"/>
                </a:lnTo>
                <a:lnTo>
                  <a:pt x="201541" y="21475"/>
                </a:lnTo>
                <a:lnTo>
                  <a:pt x="191401" y="2514"/>
                </a:lnTo>
                <a:lnTo>
                  <a:pt x="182016" y="0"/>
                </a:lnTo>
                <a:close/>
              </a:path>
            </a:pathLst>
          </a:custGeom>
          <a:solidFill>
            <a:srgbClr val="79AF68"/>
          </a:solidFill>
        </p:spPr>
        <p:txBody>
          <a:bodyPr wrap="square" lIns="0" tIns="0" rIns="0" bIns="0" rtlCol="0"/>
          <a:lstStyle/>
          <a:p>
            <a:pPr defTabSz="605134"/>
            <a:endParaRPr sz="1191">
              <a:solidFill>
                <a:prstClr val="black"/>
              </a:solidFill>
              <a:latin typeface="Calibri"/>
            </a:endParaRPr>
          </a:p>
        </p:txBody>
      </p:sp>
      <p:sp>
        <p:nvSpPr>
          <p:cNvPr id="46" name="object 46"/>
          <p:cNvSpPr txBox="1"/>
          <p:nvPr/>
        </p:nvSpPr>
        <p:spPr>
          <a:xfrm>
            <a:off x="6363503" y="2941107"/>
            <a:ext cx="656383" cy="719428"/>
          </a:xfrm>
          <a:prstGeom prst="rect">
            <a:avLst/>
          </a:prstGeom>
        </p:spPr>
        <p:txBody>
          <a:bodyPr vert="horz" wrap="square" lIns="0" tIns="0" rIns="0" bIns="0" rtlCol="0">
            <a:spAutoFit/>
          </a:bodyPr>
          <a:lstStyle/>
          <a:p>
            <a:pPr marL="168513" marR="3362" defTabSz="605134">
              <a:lnSpc>
                <a:spcPts val="662"/>
              </a:lnSpc>
            </a:pPr>
            <a:r>
              <a:rPr sz="596" b="1" spc="-30" dirty="0">
                <a:solidFill>
                  <a:srgbClr val="636466"/>
                </a:solidFill>
                <a:latin typeface="Arial"/>
                <a:cs typeface="Arial"/>
              </a:rPr>
              <a:t>I</a:t>
            </a:r>
            <a:r>
              <a:rPr sz="596" b="1" spc="-19" dirty="0">
                <a:solidFill>
                  <a:srgbClr val="636466"/>
                </a:solidFill>
                <a:latin typeface="Arial"/>
                <a:cs typeface="Arial"/>
              </a:rPr>
              <a:t>f</a:t>
            </a:r>
            <a:r>
              <a:rPr sz="596" b="1" spc="-49" dirty="0">
                <a:solidFill>
                  <a:srgbClr val="636466"/>
                </a:solidFill>
                <a:latin typeface="Arial"/>
                <a:cs typeface="Arial"/>
              </a:rPr>
              <a:t> </a:t>
            </a:r>
            <a:r>
              <a:rPr sz="596" b="1" spc="-73" dirty="0">
                <a:solidFill>
                  <a:srgbClr val="636466"/>
                </a:solidFill>
                <a:latin typeface="Arial"/>
                <a:cs typeface="Arial"/>
              </a:rPr>
              <a:t>appro</a:t>
            </a:r>
            <a:r>
              <a:rPr sz="596" b="1" spc="-70" dirty="0">
                <a:solidFill>
                  <a:srgbClr val="636466"/>
                </a:solidFill>
                <a:latin typeface="Arial"/>
                <a:cs typeface="Arial"/>
              </a:rPr>
              <a:t>ved,</a:t>
            </a:r>
            <a:r>
              <a:rPr sz="596" b="1" spc="-42" dirty="0">
                <a:solidFill>
                  <a:srgbClr val="636466"/>
                </a:solidFill>
                <a:latin typeface="Arial"/>
                <a:cs typeface="Arial"/>
              </a:rPr>
              <a:t> </a:t>
            </a:r>
            <a:r>
              <a:rPr sz="596" b="1" spc="-64" dirty="0">
                <a:solidFill>
                  <a:srgbClr val="636466"/>
                </a:solidFill>
                <a:latin typeface="Arial"/>
                <a:cs typeface="Arial"/>
              </a:rPr>
              <a:t>benefi</a:t>
            </a:r>
            <a:r>
              <a:rPr sz="596" b="1" spc="-33" dirty="0">
                <a:solidFill>
                  <a:srgbClr val="636466"/>
                </a:solidFill>
                <a:latin typeface="Arial"/>
                <a:cs typeface="Arial"/>
              </a:rPr>
              <a:t>t</a:t>
            </a:r>
            <a:r>
              <a:rPr sz="596" b="1" spc="-49" dirty="0">
                <a:solidFill>
                  <a:srgbClr val="636466"/>
                </a:solidFill>
                <a:latin typeface="Arial"/>
                <a:cs typeface="Arial"/>
              </a:rPr>
              <a:t> </a:t>
            </a:r>
            <a:r>
              <a:rPr sz="596" b="1" spc="-73" dirty="0">
                <a:solidFill>
                  <a:srgbClr val="636466"/>
                </a:solidFill>
                <a:latin typeface="Arial"/>
                <a:cs typeface="Arial"/>
              </a:rPr>
              <a:t>pr</a:t>
            </a:r>
            <a:r>
              <a:rPr sz="596" b="1" spc="-76" dirty="0">
                <a:solidFill>
                  <a:srgbClr val="636466"/>
                </a:solidFill>
                <a:latin typeface="Arial"/>
                <a:cs typeface="Arial"/>
              </a:rPr>
              <a:t>o</a:t>
            </a:r>
            <a:r>
              <a:rPr sz="596" b="1" spc="-73" dirty="0">
                <a:solidFill>
                  <a:srgbClr val="636466"/>
                </a:solidFill>
                <a:latin typeface="Arial"/>
                <a:cs typeface="Arial"/>
              </a:rPr>
              <a:t>vides:</a:t>
            </a:r>
            <a:endParaRPr sz="596">
              <a:solidFill>
                <a:prstClr val="black"/>
              </a:solidFill>
              <a:latin typeface="Arial"/>
              <a:cs typeface="Arial"/>
            </a:endParaRPr>
          </a:p>
          <a:p>
            <a:pPr marL="8405" marR="48746" defTabSz="605134">
              <a:spcBef>
                <a:spcPts val="378"/>
              </a:spcBef>
              <a:buClr>
                <a:srgbClr val="636466"/>
              </a:buClr>
              <a:buFont typeface="Arial"/>
              <a:buAutoNum type="arabicPeriod"/>
              <a:tabLst>
                <a:tab pos="79844" algn="l"/>
              </a:tabLst>
            </a:pPr>
            <a:r>
              <a:rPr sz="529" spc="-3" dirty="0">
                <a:solidFill>
                  <a:srgbClr val="636466"/>
                </a:solidFill>
                <a:latin typeface="Arial"/>
                <a:cs typeface="Arial"/>
              </a:rPr>
              <a:t>U</a:t>
            </a:r>
            <a:r>
              <a:rPr sz="529" spc="3" dirty="0">
                <a:solidFill>
                  <a:srgbClr val="636466"/>
                </a:solidFill>
                <a:latin typeface="Arial"/>
                <a:cs typeface="Arial"/>
              </a:rPr>
              <a:t>p</a:t>
            </a:r>
            <a:r>
              <a:rPr sz="529" spc="-19" dirty="0">
                <a:solidFill>
                  <a:srgbClr val="636466"/>
                </a:solidFill>
                <a:latin typeface="Arial"/>
                <a:cs typeface="Arial"/>
              </a:rPr>
              <a:t> </a:t>
            </a:r>
            <a:r>
              <a:rPr sz="529" spc="-3" dirty="0">
                <a:solidFill>
                  <a:srgbClr val="636466"/>
                </a:solidFill>
                <a:latin typeface="Arial"/>
                <a:cs typeface="Arial"/>
              </a:rPr>
              <a:t>t</a:t>
            </a:r>
            <a:r>
              <a:rPr sz="529" spc="17" dirty="0">
                <a:solidFill>
                  <a:srgbClr val="636466"/>
                </a:solidFill>
                <a:latin typeface="Arial"/>
                <a:cs typeface="Arial"/>
              </a:rPr>
              <a:t>o</a:t>
            </a:r>
            <a:r>
              <a:rPr sz="529" spc="-19" dirty="0">
                <a:solidFill>
                  <a:srgbClr val="636466"/>
                </a:solidFill>
                <a:latin typeface="Arial"/>
                <a:cs typeface="Arial"/>
              </a:rPr>
              <a:t> </a:t>
            </a:r>
            <a:r>
              <a:rPr sz="529" spc="-7" dirty="0">
                <a:solidFill>
                  <a:srgbClr val="636466"/>
                </a:solidFill>
                <a:latin typeface="Arial"/>
                <a:cs typeface="Arial"/>
              </a:rPr>
              <a:t>fou</a:t>
            </a:r>
            <a:r>
              <a:rPr sz="529" spc="3" dirty="0">
                <a:solidFill>
                  <a:srgbClr val="636466"/>
                </a:solidFill>
                <a:latin typeface="Arial"/>
                <a:cs typeface="Arial"/>
              </a:rPr>
              <a:t>r</a:t>
            </a:r>
            <a:r>
              <a:rPr sz="529" spc="-19" dirty="0">
                <a:solidFill>
                  <a:srgbClr val="636466"/>
                </a:solidFill>
                <a:latin typeface="Arial"/>
                <a:cs typeface="Arial"/>
              </a:rPr>
              <a:t> </a:t>
            </a:r>
            <a:r>
              <a:rPr sz="529" spc="-17" dirty="0">
                <a:solidFill>
                  <a:srgbClr val="636466"/>
                </a:solidFill>
                <a:latin typeface="Arial"/>
                <a:cs typeface="Arial"/>
              </a:rPr>
              <a:t>years</a:t>
            </a:r>
            <a:r>
              <a:rPr sz="529" spc="-13" dirty="0">
                <a:solidFill>
                  <a:srgbClr val="636466"/>
                </a:solidFill>
                <a:latin typeface="Arial"/>
                <a:cs typeface="Arial"/>
              </a:rPr>
              <a:t> </a:t>
            </a:r>
            <a:r>
              <a:rPr sz="529" dirty="0">
                <a:solidFill>
                  <a:srgbClr val="636466"/>
                </a:solidFill>
                <a:latin typeface="Arial"/>
                <a:cs typeface="Arial"/>
              </a:rPr>
              <a:t>o</a:t>
            </a:r>
            <a:r>
              <a:rPr sz="529" spc="3" dirty="0">
                <a:solidFill>
                  <a:srgbClr val="636466"/>
                </a:solidFill>
                <a:latin typeface="Arial"/>
                <a:cs typeface="Arial"/>
              </a:rPr>
              <a:t>f</a:t>
            </a:r>
            <a:r>
              <a:rPr sz="529" spc="-19" dirty="0">
                <a:solidFill>
                  <a:srgbClr val="636466"/>
                </a:solidFill>
                <a:latin typeface="Arial"/>
                <a:cs typeface="Arial"/>
              </a:rPr>
              <a:t> </a:t>
            </a:r>
            <a:r>
              <a:rPr sz="529" spc="-10" dirty="0">
                <a:solidFill>
                  <a:srgbClr val="636466"/>
                </a:solidFill>
                <a:latin typeface="Arial"/>
                <a:cs typeface="Arial"/>
              </a:rPr>
              <a:t>temporary nonimmigran</a:t>
            </a:r>
            <a:r>
              <a:rPr sz="529" dirty="0">
                <a:solidFill>
                  <a:srgbClr val="636466"/>
                </a:solidFill>
                <a:latin typeface="Arial"/>
                <a:cs typeface="Arial"/>
              </a:rPr>
              <a:t>t</a:t>
            </a:r>
            <a:r>
              <a:rPr sz="529" spc="-19" dirty="0">
                <a:solidFill>
                  <a:srgbClr val="636466"/>
                </a:solidFill>
                <a:latin typeface="Arial"/>
                <a:cs typeface="Arial"/>
              </a:rPr>
              <a:t> </a:t>
            </a:r>
            <a:r>
              <a:rPr sz="529" spc="-7" dirty="0">
                <a:solidFill>
                  <a:srgbClr val="636466"/>
                </a:solidFill>
                <a:latin typeface="Arial"/>
                <a:cs typeface="Arial"/>
              </a:rPr>
              <a:t>status</a:t>
            </a:r>
            <a:endParaRPr sz="529">
              <a:solidFill>
                <a:prstClr val="black"/>
              </a:solidFill>
              <a:latin typeface="Arial"/>
              <a:cs typeface="Arial"/>
            </a:endParaRPr>
          </a:p>
          <a:p>
            <a:pPr marL="79424" indent="-71019" defTabSz="605134">
              <a:buClr>
                <a:srgbClr val="636466"/>
              </a:buClr>
              <a:buFont typeface="Arial"/>
              <a:buAutoNum type="arabicPeriod"/>
              <a:tabLst>
                <a:tab pos="79844" algn="l"/>
              </a:tabLst>
            </a:pPr>
            <a:r>
              <a:rPr sz="529" spc="-54" dirty="0">
                <a:solidFill>
                  <a:srgbClr val="636466"/>
                </a:solidFill>
                <a:latin typeface="Arial"/>
                <a:cs typeface="Arial"/>
              </a:rPr>
              <a:t>W</a:t>
            </a:r>
            <a:r>
              <a:rPr sz="529" spc="-7" dirty="0">
                <a:solidFill>
                  <a:srgbClr val="636466"/>
                </a:solidFill>
                <a:latin typeface="Arial"/>
                <a:cs typeface="Arial"/>
              </a:rPr>
              <a:t>or</a:t>
            </a:r>
            <a:r>
              <a:rPr sz="529" spc="3" dirty="0">
                <a:solidFill>
                  <a:srgbClr val="636466"/>
                </a:solidFill>
                <a:latin typeface="Arial"/>
                <a:cs typeface="Arial"/>
              </a:rPr>
              <a:t>k</a:t>
            </a:r>
            <a:r>
              <a:rPr sz="529" spc="-19" dirty="0">
                <a:solidFill>
                  <a:srgbClr val="636466"/>
                </a:solidFill>
                <a:latin typeface="Arial"/>
                <a:cs typeface="Arial"/>
              </a:rPr>
              <a:t> </a:t>
            </a:r>
            <a:r>
              <a:rPr sz="529" spc="-10" dirty="0">
                <a:solidFill>
                  <a:srgbClr val="636466"/>
                </a:solidFill>
                <a:latin typeface="Arial"/>
                <a:cs typeface="Arial"/>
              </a:rPr>
              <a:t>authorization</a:t>
            </a:r>
            <a:endParaRPr sz="529">
              <a:solidFill>
                <a:prstClr val="black"/>
              </a:solidFill>
              <a:latin typeface="Arial"/>
              <a:cs typeface="Arial"/>
            </a:endParaRPr>
          </a:p>
          <a:p>
            <a:pPr marL="8405" marR="50007" defTabSz="605134">
              <a:buClr>
                <a:srgbClr val="636466"/>
              </a:buClr>
              <a:buFont typeface="Arial"/>
              <a:buAutoNum type="arabicPeriod"/>
              <a:tabLst>
                <a:tab pos="79844" algn="l"/>
              </a:tabLst>
            </a:pPr>
            <a:r>
              <a:rPr sz="529" spc="-7" dirty="0">
                <a:solidFill>
                  <a:srgbClr val="636466"/>
                </a:solidFill>
                <a:latin typeface="Arial"/>
                <a:cs typeface="Arial"/>
              </a:rPr>
              <a:t>Abilit</a:t>
            </a:r>
            <a:r>
              <a:rPr sz="529" spc="3" dirty="0">
                <a:solidFill>
                  <a:srgbClr val="636466"/>
                </a:solidFill>
                <a:latin typeface="Arial"/>
                <a:cs typeface="Arial"/>
              </a:rPr>
              <a:t>y</a:t>
            </a:r>
            <a:r>
              <a:rPr sz="529" spc="-19" dirty="0">
                <a:solidFill>
                  <a:srgbClr val="636466"/>
                </a:solidFill>
                <a:latin typeface="Arial"/>
                <a:cs typeface="Arial"/>
              </a:rPr>
              <a:t> </a:t>
            </a:r>
            <a:r>
              <a:rPr sz="529" spc="-3" dirty="0">
                <a:solidFill>
                  <a:srgbClr val="636466"/>
                </a:solidFill>
                <a:latin typeface="Arial"/>
                <a:cs typeface="Arial"/>
              </a:rPr>
              <a:t>t</a:t>
            </a:r>
            <a:r>
              <a:rPr sz="529" spc="17" dirty="0">
                <a:solidFill>
                  <a:srgbClr val="636466"/>
                </a:solidFill>
                <a:latin typeface="Arial"/>
                <a:cs typeface="Arial"/>
              </a:rPr>
              <a:t>o</a:t>
            </a:r>
            <a:r>
              <a:rPr sz="529" spc="-19" dirty="0">
                <a:solidFill>
                  <a:srgbClr val="636466"/>
                </a:solidFill>
                <a:latin typeface="Arial"/>
                <a:cs typeface="Arial"/>
              </a:rPr>
              <a:t> </a:t>
            </a:r>
            <a:r>
              <a:rPr sz="529" spc="-7" dirty="0">
                <a:solidFill>
                  <a:srgbClr val="636466"/>
                </a:solidFill>
                <a:latin typeface="Arial"/>
                <a:cs typeface="Arial"/>
              </a:rPr>
              <a:t>appl</a:t>
            </a:r>
            <a:r>
              <a:rPr sz="529" spc="3" dirty="0">
                <a:solidFill>
                  <a:srgbClr val="636466"/>
                </a:solidFill>
                <a:latin typeface="Arial"/>
                <a:cs typeface="Arial"/>
              </a:rPr>
              <a:t>y</a:t>
            </a:r>
            <a:r>
              <a:rPr sz="529" spc="-19" dirty="0">
                <a:solidFill>
                  <a:srgbClr val="636466"/>
                </a:solidFill>
                <a:latin typeface="Arial"/>
                <a:cs typeface="Arial"/>
              </a:rPr>
              <a:t> </a:t>
            </a:r>
            <a:r>
              <a:rPr sz="529" spc="-7" dirty="0">
                <a:solidFill>
                  <a:srgbClr val="636466"/>
                </a:solidFill>
                <a:latin typeface="Arial"/>
                <a:cs typeface="Arial"/>
              </a:rPr>
              <a:t>for </a:t>
            </a:r>
            <a:r>
              <a:rPr sz="529" spc="-10" dirty="0">
                <a:solidFill>
                  <a:srgbClr val="636466"/>
                </a:solidFill>
                <a:latin typeface="Arial"/>
                <a:cs typeface="Arial"/>
              </a:rPr>
              <a:t>permanen</a:t>
            </a:r>
            <a:r>
              <a:rPr sz="529" dirty="0">
                <a:solidFill>
                  <a:srgbClr val="636466"/>
                </a:solidFill>
                <a:latin typeface="Arial"/>
                <a:cs typeface="Arial"/>
              </a:rPr>
              <a:t>t</a:t>
            </a:r>
            <a:r>
              <a:rPr sz="529" spc="-19" dirty="0">
                <a:solidFill>
                  <a:srgbClr val="636466"/>
                </a:solidFill>
                <a:latin typeface="Arial"/>
                <a:cs typeface="Arial"/>
              </a:rPr>
              <a:t> </a:t>
            </a:r>
            <a:r>
              <a:rPr sz="529" spc="-7" dirty="0">
                <a:solidFill>
                  <a:srgbClr val="636466"/>
                </a:solidFill>
                <a:latin typeface="Arial"/>
                <a:cs typeface="Arial"/>
              </a:rPr>
              <a:t>status</a:t>
            </a:r>
            <a:endParaRPr sz="529">
              <a:solidFill>
                <a:prstClr val="black"/>
              </a:solidFill>
              <a:latin typeface="Arial"/>
              <a:cs typeface="Arial"/>
            </a:endParaRPr>
          </a:p>
        </p:txBody>
      </p:sp>
      <p:sp>
        <p:nvSpPr>
          <p:cNvPr id="47" name="object 47"/>
          <p:cNvSpPr/>
          <p:nvPr/>
        </p:nvSpPr>
        <p:spPr>
          <a:xfrm>
            <a:off x="4899687" y="724371"/>
            <a:ext cx="923224" cy="675715"/>
          </a:xfrm>
          <a:custGeom>
            <a:avLst/>
            <a:gdLst/>
            <a:ahLst/>
            <a:cxnLst/>
            <a:rect l="l" t="t" r="r" b="b"/>
            <a:pathLst>
              <a:path w="1395095" h="1021080">
                <a:moveTo>
                  <a:pt x="1201927" y="0"/>
                </a:moveTo>
                <a:lnTo>
                  <a:pt x="192557" y="0"/>
                </a:lnTo>
                <a:lnTo>
                  <a:pt x="176764" y="638"/>
                </a:lnTo>
                <a:lnTo>
                  <a:pt x="131693" y="9816"/>
                </a:lnTo>
                <a:lnTo>
                  <a:pt x="91124" y="28848"/>
                </a:lnTo>
                <a:lnTo>
                  <a:pt x="56397" y="56397"/>
                </a:lnTo>
                <a:lnTo>
                  <a:pt x="28848" y="91124"/>
                </a:lnTo>
                <a:lnTo>
                  <a:pt x="9816" y="131693"/>
                </a:lnTo>
                <a:lnTo>
                  <a:pt x="638" y="176764"/>
                </a:lnTo>
                <a:lnTo>
                  <a:pt x="0" y="192557"/>
                </a:lnTo>
                <a:lnTo>
                  <a:pt x="0" y="1020762"/>
                </a:lnTo>
                <a:lnTo>
                  <a:pt x="1201927" y="1020762"/>
                </a:lnTo>
                <a:lnTo>
                  <a:pt x="1217721" y="1020124"/>
                </a:lnTo>
                <a:lnTo>
                  <a:pt x="1262792" y="1010946"/>
                </a:lnTo>
                <a:lnTo>
                  <a:pt x="1303360" y="991913"/>
                </a:lnTo>
                <a:lnTo>
                  <a:pt x="1338087" y="964364"/>
                </a:lnTo>
                <a:lnTo>
                  <a:pt x="1365636" y="929637"/>
                </a:lnTo>
                <a:lnTo>
                  <a:pt x="1384669" y="889069"/>
                </a:lnTo>
                <a:lnTo>
                  <a:pt x="1393847" y="843998"/>
                </a:lnTo>
                <a:lnTo>
                  <a:pt x="1394485" y="828205"/>
                </a:lnTo>
                <a:lnTo>
                  <a:pt x="1394485" y="192557"/>
                </a:lnTo>
                <a:lnTo>
                  <a:pt x="1388889" y="146282"/>
                </a:lnTo>
                <a:lnTo>
                  <a:pt x="1372993" y="104064"/>
                </a:lnTo>
                <a:lnTo>
                  <a:pt x="1348134" y="67241"/>
                </a:lnTo>
                <a:lnTo>
                  <a:pt x="1315651" y="37151"/>
                </a:lnTo>
                <a:lnTo>
                  <a:pt x="1276881" y="15131"/>
                </a:lnTo>
                <a:lnTo>
                  <a:pt x="1233162" y="2520"/>
                </a:lnTo>
                <a:lnTo>
                  <a:pt x="1201927" y="0"/>
                </a:lnTo>
                <a:close/>
              </a:path>
            </a:pathLst>
          </a:custGeom>
          <a:solidFill>
            <a:srgbClr val="00A79D"/>
          </a:solidFill>
        </p:spPr>
        <p:txBody>
          <a:bodyPr wrap="square" lIns="0" tIns="0" rIns="0" bIns="0" rtlCol="0"/>
          <a:lstStyle/>
          <a:p>
            <a:pPr defTabSz="605134"/>
            <a:endParaRPr sz="1191">
              <a:solidFill>
                <a:prstClr val="black"/>
              </a:solidFill>
              <a:latin typeface="Calibri"/>
            </a:endParaRPr>
          </a:p>
        </p:txBody>
      </p:sp>
      <p:sp>
        <p:nvSpPr>
          <p:cNvPr id="48" name="object 48"/>
          <p:cNvSpPr/>
          <p:nvPr/>
        </p:nvSpPr>
        <p:spPr>
          <a:xfrm>
            <a:off x="4968127" y="809276"/>
            <a:ext cx="50427" cy="67656"/>
          </a:xfrm>
          <a:custGeom>
            <a:avLst/>
            <a:gdLst/>
            <a:ahLst/>
            <a:cxnLst/>
            <a:rect l="l" t="t" r="r" b="b"/>
            <a:pathLst>
              <a:path w="76200" h="102234">
                <a:moveTo>
                  <a:pt x="0" y="0"/>
                </a:moveTo>
                <a:lnTo>
                  <a:pt x="0" y="102095"/>
                </a:lnTo>
                <a:lnTo>
                  <a:pt x="76187" y="51231"/>
                </a:lnTo>
                <a:lnTo>
                  <a:pt x="0" y="0"/>
                </a:lnTo>
                <a:close/>
              </a:path>
            </a:pathLst>
          </a:custGeom>
          <a:solidFill>
            <a:srgbClr val="FFFFFF"/>
          </a:solidFill>
        </p:spPr>
        <p:txBody>
          <a:bodyPr wrap="square" lIns="0" tIns="0" rIns="0" bIns="0" rtlCol="0"/>
          <a:lstStyle/>
          <a:p>
            <a:pPr defTabSz="605134"/>
            <a:endParaRPr sz="1191">
              <a:solidFill>
                <a:prstClr val="black"/>
              </a:solidFill>
              <a:latin typeface="Calibri"/>
            </a:endParaRPr>
          </a:p>
        </p:txBody>
      </p:sp>
      <p:sp>
        <p:nvSpPr>
          <p:cNvPr id="49" name="object 49"/>
          <p:cNvSpPr txBox="1"/>
          <p:nvPr/>
        </p:nvSpPr>
        <p:spPr>
          <a:xfrm>
            <a:off x="4998868" y="618565"/>
            <a:ext cx="751775" cy="739113"/>
          </a:xfrm>
          <a:prstGeom prst="rect">
            <a:avLst/>
          </a:prstGeom>
        </p:spPr>
        <p:txBody>
          <a:bodyPr vert="horz" wrap="square" lIns="0" tIns="0" rIns="0" bIns="0" rtlCol="0">
            <a:spAutoFit/>
          </a:bodyPr>
          <a:lstStyle/>
          <a:p>
            <a:pPr marL="8405" defTabSz="605134"/>
            <a:r>
              <a:rPr sz="728" b="1" spc="-96" dirty="0">
                <a:solidFill>
                  <a:srgbClr val="008C86"/>
                </a:solidFill>
                <a:latin typeface="Arial"/>
                <a:cs typeface="Arial"/>
              </a:rPr>
              <a:t>CONSIDER</a:t>
            </a:r>
            <a:r>
              <a:rPr sz="728" b="1" spc="-146" dirty="0">
                <a:solidFill>
                  <a:srgbClr val="008C86"/>
                </a:solidFill>
                <a:latin typeface="Arial"/>
                <a:cs typeface="Arial"/>
              </a:rPr>
              <a:t>A</a:t>
            </a:r>
            <a:r>
              <a:rPr sz="728" b="1" spc="-89" dirty="0">
                <a:solidFill>
                  <a:srgbClr val="008C86"/>
                </a:solidFill>
                <a:latin typeface="Arial"/>
                <a:cs typeface="Arial"/>
              </a:rPr>
              <a:t>TIONS</a:t>
            </a:r>
            <a:endParaRPr sz="728">
              <a:solidFill>
                <a:prstClr val="black"/>
              </a:solidFill>
              <a:latin typeface="Arial"/>
              <a:cs typeface="Arial"/>
            </a:endParaRPr>
          </a:p>
          <a:p>
            <a:pPr marL="60513" marR="3362" defTabSz="605134">
              <a:spcBef>
                <a:spcPts val="642"/>
              </a:spcBef>
            </a:pPr>
            <a:r>
              <a:rPr sz="596" spc="-3" dirty="0">
                <a:solidFill>
                  <a:srgbClr val="FFFFFF"/>
                </a:solidFill>
                <a:latin typeface="Arial"/>
                <a:cs typeface="Arial"/>
              </a:rPr>
              <a:t>Perpetrato</a:t>
            </a:r>
            <a:r>
              <a:rPr sz="596" dirty="0">
                <a:solidFill>
                  <a:srgbClr val="FFFFFF"/>
                </a:solidFill>
                <a:latin typeface="Arial"/>
                <a:cs typeface="Arial"/>
              </a:rPr>
              <a:t>r</a:t>
            </a:r>
            <a:r>
              <a:rPr sz="596" spc="-7" dirty="0">
                <a:solidFill>
                  <a:srgbClr val="FFFFFF"/>
                </a:solidFill>
                <a:latin typeface="Arial"/>
                <a:cs typeface="Arial"/>
              </a:rPr>
              <a:t> </a:t>
            </a:r>
            <a:r>
              <a:rPr sz="596" spc="3" dirty="0">
                <a:solidFill>
                  <a:srgbClr val="FFFFFF"/>
                </a:solidFill>
                <a:latin typeface="Arial"/>
                <a:cs typeface="Arial"/>
              </a:rPr>
              <a:t>must</a:t>
            </a:r>
            <a:r>
              <a:rPr sz="596" spc="-7" dirty="0">
                <a:solidFill>
                  <a:srgbClr val="FFFFFF"/>
                </a:solidFill>
                <a:latin typeface="Arial"/>
                <a:cs typeface="Arial"/>
              </a:rPr>
              <a:t> </a:t>
            </a:r>
            <a:r>
              <a:rPr sz="596" dirty="0">
                <a:solidFill>
                  <a:srgbClr val="FFFFFF"/>
                </a:solidFill>
                <a:latin typeface="Arial"/>
                <a:cs typeface="Arial"/>
              </a:rPr>
              <a:t>be</a:t>
            </a:r>
            <a:r>
              <a:rPr sz="596" spc="-3" dirty="0">
                <a:solidFill>
                  <a:srgbClr val="FFFFFF"/>
                </a:solidFill>
                <a:latin typeface="Arial"/>
                <a:cs typeface="Arial"/>
              </a:rPr>
              <a:t> </a:t>
            </a:r>
            <a:r>
              <a:rPr sz="596" spc="-13" dirty="0">
                <a:solidFill>
                  <a:srgbClr val="FFFFFF"/>
                </a:solidFill>
                <a:latin typeface="Arial"/>
                <a:cs typeface="Arial"/>
              </a:rPr>
              <a:t>U</a:t>
            </a:r>
            <a:r>
              <a:rPr sz="596" spc="-10" dirty="0">
                <a:solidFill>
                  <a:srgbClr val="FFFFFF"/>
                </a:solidFill>
                <a:latin typeface="Arial"/>
                <a:cs typeface="Arial"/>
              </a:rPr>
              <a:t>S</a:t>
            </a:r>
            <a:r>
              <a:rPr sz="596" spc="-7" dirty="0">
                <a:solidFill>
                  <a:srgbClr val="FFFFFF"/>
                </a:solidFill>
                <a:latin typeface="Arial"/>
                <a:cs typeface="Arial"/>
              </a:rPr>
              <a:t> </a:t>
            </a:r>
            <a:r>
              <a:rPr sz="596" spc="-3" dirty="0">
                <a:solidFill>
                  <a:srgbClr val="FFFFFF"/>
                </a:solidFill>
                <a:latin typeface="Arial"/>
                <a:cs typeface="Arial"/>
              </a:rPr>
              <a:t>citize</a:t>
            </a:r>
            <a:r>
              <a:rPr sz="596" spc="3" dirty="0">
                <a:solidFill>
                  <a:srgbClr val="FFFFFF"/>
                </a:solidFill>
                <a:latin typeface="Arial"/>
                <a:cs typeface="Arial"/>
              </a:rPr>
              <a:t>n</a:t>
            </a:r>
            <a:r>
              <a:rPr sz="596" spc="-7" dirty="0">
                <a:solidFill>
                  <a:srgbClr val="FFFFFF"/>
                </a:solidFill>
                <a:latin typeface="Arial"/>
                <a:cs typeface="Arial"/>
              </a:rPr>
              <a:t> </a:t>
            </a:r>
            <a:r>
              <a:rPr sz="596" spc="3" dirty="0">
                <a:solidFill>
                  <a:srgbClr val="FFFFFF"/>
                </a:solidFill>
                <a:latin typeface="Arial"/>
                <a:cs typeface="Arial"/>
              </a:rPr>
              <a:t>or</a:t>
            </a:r>
            <a:r>
              <a:rPr sz="596" spc="-7" dirty="0">
                <a:solidFill>
                  <a:srgbClr val="FFFFFF"/>
                </a:solidFill>
                <a:latin typeface="Arial"/>
                <a:cs typeface="Arial"/>
              </a:rPr>
              <a:t> </a:t>
            </a:r>
            <a:r>
              <a:rPr sz="596" spc="-3" dirty="0">
                <a:solidFill>
                  <a:srgbClr val="FFFFFF"/>
                </a:solidFill>
                <a:latin typeface="Arial"/>
                <a:cs typeface="Arial"/>
              </a:rPr>
              <a:t>Lawful </a:t>
            </a:r>
            <a:r>
              <a:rPr sz="596" spc="-10" dirty="0">
                <a:solidFill>
                  <a:srgbClr val="FFFFFF"/>
                </a:solidFill>
                <a:latin typeface="Arial"/>
                <a:cs typeface="Arial"/>
              </a:rPr>
              <a:t>Permanen</a:t>
            </a:r>
            <a:r>
              <a:rPr sz="596" spc="-3" dirty="0">
                <a:solidFill>
                  <a:srgbClr val="FFFFFF"/>
                </a:solidFill>
                <a:latin typeface="Arial"/>
                <a:cs typeface="Arial"/>
              </a:rPr>
              <a:t>t</a:t>
            </a:r>
            <a:r>
              <a:rPr sz="596" spc="-7" dirty="0">
                <a:solidFill>
                  <a:srgbClr val="FFFFFF"/>
                </a:solidFill>
                <a:latin typeface="Arial"/>
                <a:cs typeface="Arial"/>
              </a:rPr>
              <a:t> Resident </a:t>
            </a:r>
            <a:r>
              <a:rPr sz="596" spc="-3" dirty="0">
                <a:solidFill>
                  <a:srgbClr val="FFFFFF"/>
                </a:solidFill>
                <a:latin typeface="Arial"/>
                <a:cs typeface="Arial"/>
              </a:rPr>
              <a:t>spous</a:t>
            </a:r>
            <a:r>
              <a:rPr sz="596" spc="3" dirty="0">
                <a:solidFill>
                  <a:srgbClr val="FFFFFF"/>
                </a:solidFill>
                <a:latin typeface="Arial"/>
                <a:cs typeface="Arial"/>
              </a:rPr>
              <a:t>e</a:t>
            </a:r>
            <a:r>
              <a:rPr sz="596" spc="-7" dirty="0">
                <a:solidFill>
                  <a:srgbClr val="FFFFFF"/>
                </a:solidFill>
                <a:latin typeface="Arial"/>
                <a:cs typeface="Arial"/>
              </a:rPr>
              <a:t> </a:t>
            </a:r>
            <a:r>
              <a:rPr sz="596" spc="3" dirty="0">
                <a:solidFill>
                  <a:srgbClr val="FFFFFF"/>
                </a:solidFill>
                <a:latin typeface="Arial"/>
                <a:cs typeface="Arial"/>
              </a:rPr>
              <a:t>or</a:t>
            </a:r>
            <a:r>
              <a:rPr sz="596" spc="-7" dirty="0">
                <a:solidFill>
                  <a:srgbClr val="FFFFFF"/>
                </a:solidFill>
                <a:latin typeface="Arial"/>
                <a:cs typeface="Arial"/>
              </a:rPr>
              <a:t> </a:t>
            </a:r>
            <a:r>
              <a:rPr sz="596" dirty="0">
                <a:solidFill>
                  <a:srgbClr val="FFFFFF"/>
                </a:solidFill>
                <a:latin typeface="Arial"/>
                <a:cs typeface="Arial"/>
              </a:rPr>
              <a:t>pa</a:t>
            </a:r>
            <a:r>
              <a:rPr sz="596" spc="-13" dirty="0">
                <a:solidFill>
                  <a:srgbClr val="FFFFFF"/>
                </a:solidFill>
                <a:latin typeface="Arial"/>
                <a:cs typeface="Arial"/>
              </a:rPr>
              <a:t>r</a:t>
            </a:r>
            <a:r>
              <a:rPr sz="596" dirty="0">
                <a:solidFill>
                  <a:srgbClr val="FFFFFF"/>
                </a:solidFill>
                <a:latin typeface="Arial"/>
                <a:cs typeface="Arial"/>
              </a:rPr>
              <a:t>ent</a:t>
            </a:r>
            <a:r>
              <a:rPr sz="596" spc="-7" dirty="0">
                <a:solidFill>
                  <a:srgbClr val="FFFFFF"/>
                </a:solidFill>
                <a:latin typeface="Arial"/>
                <a:cs typeface="Arial"/>
              </a:rPr>
              <a:t> </a:t>
            </a:r>
            <a:r>
              <a:rPr sz="596" dirty="0">
                <a:solidFill>
                  <a:srgbClr val="FFFFFF"/>
                </a:solidFill>
                <a:latin typeface="Arial"/>
                <a:cs typeface="Arial"/>
              </a:rPr>
              <a:t>or </a:t>
            </a:r>
            <a:r>
              <a:rPr sz="596" spc="-13" dirty="0">
                <a:solidFill>
                  <a:srgbClr val="FFFFFF"/>
                </a:solidFill>
                <a:latin typeface="Arial"/>
                <a:cs typeface="Arial"/>
              </a:rPr>
              <a:t>U</a:t>
            </a:r>
            <a:r>
              <a:rPr sz="596" spc="-10" dirty="0">
                <a:solidFill>
                  <a:srgbClr val="FFFFFF"/>
                </a:solidFill>
                <a:latin typeface="Arial"/>
                <a:cs typeface="Arial"/>
              </a:rPr>
              <a:t>S</a:t>
            </a:r>
            <a:r>
              <a:rPr sz="596" spc="-7" dirty="0">
                <a:solidFill>
                  <a:srgbClr val="FFFFFF"/>
                </a:solidFill>
                <a:latin typeface="Arial"/>
                <a:cs typeface="Arial"/>
              </a:rPr>
              <a:t> </a:t>
            </a:r>
            <a:r>
              <a:rPr sz="596" spc="-3" dirty="0">
                <a:solidFill>
                  <a:srgbClr val="FFFFFF"/>
                </a:solidFill>
                <a:latin typeface="Arial"/>
                <a:cs typeface="Arial"/>
              </a:rPr>
              <a:t>citize</a:t>
            </a:r>
            <a:r>
              <a:rPr sz="596" spc="3" dirty="0">
                <a:solidFill>
                  <a:srgbClr val="FFFFFF"/>
                </a:solidFill>
                <a:latin typeface="Arial"/>
                <a:cs typeface="Arial"/>
              </a:rPr>
              <a:t>n</a:t>
            </a:r>
            <a:r>
              <a:rPr sz="596" spc="-7" dirty="0">
                <a:solidFill>
                  <a:srgbClr val="FFFFFF"/>
                </a:solidFill>
                <a:latin typeface="Arial"/>
                <a:cs typeface="Arial"/>
              </a:rPr>
              <a:t> </a:t>
            </a:r>
            <a:r>
              <a:rPr sz="596" dirty="0">
                <a:solidFill>
                  <a:srgbClr val="FFFFFF"/>
                </a:solidFill>
                <a:latin typeface="Arial"/>
                <a:cs typeface="Arial"/>
              </a:rPr>
              <a:t>adul</a:t>
            </a:r>
            <a:r>
              <a:rPr sz="596" spc="3" dirty="0">
                <a:solidFill>
                  <a:srgbClr val="FFFFFF"/>
                </a:solidFill>
                <a:latin typeface="Arial"/>
                <a:cs typeface="Arial"/>
              </a:rPr>
              <a:t>t</a:t>
            </a:r>
            <a:r>
              <a:rPr sz="596" spc="-7" dirty="0">
                <a:solidFill>
                  <a:srgbClr val="FFFFFF"/>
                </a:solidFill>
                <a:latin typeface="Arial"/>
                <a:cs typeface="Arial"/>
              </a:rPr>
              <a:t> </a:t>
            </a:r>
            <a:r>
              <a:rPr sz="596" spc="-3" dirty="0">
                <a:solidFill>
                  <a:srgbClr val="FFFFFF"/>
                </a:solidFill>
                <a:latin typeface="Arial"/>
                <a:cs typeface="Arial"/>
              </a:rPr>
              <a:t>son </a:t>
            </a:r>
            <a:r>
              <a:rPr sz="596" spc="3" dirty="0">
                <a:solidFill>
                  <a:srgbClr val="FFFFFF"/>
                </a:solidFill>
                <a:latin typeface="Arial"/>
                <a:cs typeface="Arial"/>
              </a:rPr>
              <a:t>or</a:t>
            </a:r>
            <a:r>
              <a:rPr sz="596" spc="-7" dirty="0">
                <a:solidFill>
                  <a:srgbClr val="FFFFFF"/>
                </a:solidFill>
                <a:latin typeface="Arial"/>
                <a:cs typeface="Arial"/>
              </a:rPr>
              <a:t> </a:t>
            </a:r>
            <a:r>
              <a:rPr sz="596" spc="-3" dirty="0">
                <a:solidFill>
                  <a:srgbClr val="FFFFFF"/>
                </a:solidFill>
                <a:latin typeface="Arial"/>
                <a:cs typeface="Arial"/>
              </a:rPr>
              <a:t>daughter</a:t>
            </a:r>
            <a:endParaRPr sz="596">
              <a:solidFill>
                <a:prstClr val="black"/>
              </a:solidFill>
              <a:latin typeface="Arial"/>
              <a:cs typeface="Arial"/>
            </a:endParaRPr>
          </a:p>
        </p:txBody>
      </p:sp>
      <p:sp>
        <p:nvSpPr>
          <p:cNvPr id="50" name="object 50"/>
          <p:cNvSpPr/>
          <p:nvPr/>
        </p:nvSpPr>
        <p:spPr>
          <a:xfrm>
            <a:off x="5907540" y="1011892"/>
            <a:ext cx="195402" cy="195402"/>
          </a:xfrm>
          <a:custGeom>
            <a:avLst/>
            <a:gdLst/>
            <a:ahLst/>
            <a:cxnLst/>
            <a:rect l="l" t="t" r="r" b="b"/>
            <a:pathLst>
              <a:path w="295275" h="295275">
                <a:moveTo>
                  <a:pt x="210553" y="256717"/>
                </a:moveTo>
                <a:lnTo>
                  <a:pt x="84493" y="256717"/>
                </a:lnTo>
                <a:lnTo>
                  <a:pt x="103657" y="292531"/>
                </a:lnTo>
                <a:lnTo>
                  <a:pt x="113030" y="295046"/>
                </a:lnTo>
                <a:lnTo>
                  <a:pt x="147523" y="273570"/>
                </a:lnTo>
                <a:lnTo>
                  <a:pt x="201535" y="273570"/>
                </a:lnTo>
                <a:lnTo>
                  <a:pt x="210553" y="256717"/>
                </a:lnTo>
                <a:close/>
              </a:path>
              <a:path w="295275" h="295275">
                <a:moveTo>
                  <a:pt x="201535" y="273570"/>
                </a:moveTo>
                <a:lnTo>
                  <a:pt x="147523" y="273570"/>
                </a:lnTo>
                <a:lnTo>
                  <a:pt x="182016" y="295046"/>
                </a:lnTo>
                <a:lnTo>
                  <a:pt x="191389" y="292531"/>
                </a:lnTo>
                <a:lnTo>
                  <a:pt x="201535" y="273570"/>
                </a:lnTo>
                <a:close/>
              </a:path>
              <a:path w="295275" h="295275">
                <a:moveTo>
                  <a:pt x="43878" y="37033"/>
                </a:moveTo>
                <a:lnTo>
                  <a:pt x="37033" y="43878"/>
                </a:lnTo>
                <a:lnTo>
                  <a:pt x="38328" y="84493"/>
                </a:lnTo>
                <a:lnTo>
                  <a:pt x="2514" y="103657"/>
                </a:lnTo>
                <a:lnTo>
                  <a:pt x="0" y="113029"/>
                </a:lnTo>
                <a:lnTo>
                  <a:pt x="21475" y="147523"/>
                </a:lnTo>
                <a:lnTo>
                  <a:pt x="0" y="182016"/>
                </a:lnTo>
                <a:lnTo>
                  <a:pt x="2514" y="191388"/>
                </a:lnTo>
                <a:lnTo>
                  <a:pt x="38328" y="210553"/>
                </a:lnTo>
                <a:lnTo>
                  <a:pt x="37033" y="251167"/>
                </a:lnTo>
                <a:lnTo>
                  <a:pt x="43878" y="258013"/>
                </a:lnTo>
                <a:lnTo>
                  <a:pt x="84493" y="256717"/>
                </a:lnTo>
                <a:lnTo>
                  <a:pt x="252463" y="256717"/>
                </a:lnTo>
                <a:lnTo>
                  <a:pt x="258013" y="251167"/>
                </a:lnTo>
                <a:lnTo>
                  <a:pt x="256717" y="210553"/>
                </a:lnTo>
                <a:lnTo>
                  <a:pt x="283261" y="196354"/>
                </a:lnTo>
                <a:lnTo>
                  <a:pt x="138036" y="196354"/>
                </a:lnTo>
                <a:lnTo>
                  <a:pt x="89458" y="147764"/>
                </a:lnTo>
                <a:lnTo>
                  <a:pt x="89458" y="143179"/>
                </a:lnTo>
                <a:lnTo>
                  <a:pt x="105359" y="127266"/>
                </a:lnTo>
                <a:lnTo>
                  <a:pt x="170719" y="127266"/>
                </a:lnTo>
                <a:lnTo>
                  <a:pt x="199301" y="98691"/>
                </a:lnTo>
                <a:lnTo>
                  <a:pt x="283261" y="98691"/>
                </a:lnTo>
                <a:lnTo>
                  <a:pt x="256717" y="84493"/>
                </a:lnTo>
                <a:lnTo>
                  <a:pt x="258013" y="43878"/>
                </a:lnTo>
                <a:lnTo>
                  <a:pt x="252463" y="38328"/>
                </a:lnTo>
                <a:lnTo>
                  <a:pt x="84493" y="38328"/>
                </a:lnTo>
                <a:lnTo>
                  <a:pt x="43878" y="37033"/>
                </a:lnTo>
                <a:close/>
              </a:path>
              <a:path w="295275" h="295275">
                <a:moveTo>
                  <a:pt x="252463" y="256717"/>
                </a:moveTo>
                <a:lnTo>
                  <a:pt x="210553" y="256717"/>
                </a:lnTo>
                <a:lnTo>
                  <a:pt x="251167" y="258013"/>
                </a:lnTo>
                <a:lnTo>
                  <a:pt x="252463" y="256717"/>
                </a:lnTo>
                <a:close/>
              </a:path>
              <a:path w="295275" h="295275">
                <a:moveTo>
                  <a:pt x="283261" y="98691"/>
                </a:moveTo>
                <a:lnTo>
                  <a:pt x="203885" y="98691"/>
                </a:lnTo>
                <a:lnTo>
                  <a:pt x="219798" y="114604"/>
                </a:lnTo>
                <a:lnTo>
                  <a:pt x="219798" y="119189"/>
                </a:lnTo>
                <a:lnTo>
                  <a:pt x="142633" y="196354"/>
                </a:lnTo>
                <a:lnTo>
                  <a:pt x="283261" y="196354"/>
                </a:lnTo>
                <a:lnTo>
                  <a:pt x="292544" y="191388"/>
                </a:lnTo>
                <a:lnTo>
                  <a:pt x="295046" y="182016"/>
                </a:lnTo>
                <a:lnTo>
                  <a:pt x="273570" y="147523"/>
                </a:lnTo>
                <a:lnTo>
                  <a:pt x="295046" y="113029"/>
                </a:lnTo>
                <a:lnTo>
                  <a:pt x="292544" y="103657"/>
                </a:lnTo>
                <a:lnTo>
                  <a:pt x="283261" y="98691"/>
                </a:lnTo>
                <a:close/>
              </a:path>
              <a:path w="295275" h="295275">
                <a:moveTo>
                  <a:pt x="170719" y="127266"/>
                </a:moveTo>
                <a:lnTo>
                  <a:pt x="109956" y="127266"/>
                </a:lnTo>
                <a:lnTo>
                  <a:pt x="140106" y="157416"/>
                </a:lnTo>
                <a:lnTo>
                  <a:pt x="140563" y="157416"/>
                </a:lnTo>
                <a:lnTo>
                  <a:pt x="170719" y="127266"/>
                </a:lnTo>
                <a:close/>
              </a:path>
              <a:path w="295275" h="295275">
                <a:moveTo>
                  <a:pt x="113030" y="0"/>
                </a:moveTo>
                <a:lnTo>
                  <a:pt x="103657" y="2514"/>
                </a:lnTo>
                <a:lnTo>
                  <a:pt x="84493" y="38328"/>
                </a:lnTo>
                <a:lnTo>
                  <a:pt x="210553" y="38328"/>
                </a:lnTo>
                <a:lnTo>
                  <a:pt x="201535" y="21475"/>
                </a:lnTo>
                <a:lnTo>
                  <a:pt x="147523" y="21475"/>
                </a:lnTo>
                <a:lnTo>
                  <a:pt x="113030" y="0"/>
                </a:lnTo>
                <a:close/>
              </a:path>
              <a:path w="295275" h="295275">
                <a:moveTo>
                  <a:pt x="251167" y="37033"/>
                </a:moveTo>
                <a:lnTo>
                  <a:pt x="210553" y="38328"/>
                </a:lnTo>
                <a:lnTo>
                  <a:pt x="252463" y="38328"/>
                </a:lnTo>
                <a:lnTo>
                  <a:pt x="251167" y="37033"/>
                </a:lnTo>
                <a:close/>
              </a:path>
              <a:path w="295275" h="295275">
                <a:moveTo>
                  <a:pt x="182016" y="0"/>
                </a:moveTo>
                <a:lnTo>
                  <a:pt x="147523" y="21475"/>
                </a:lnTo>
                <a:lnTo>
                  <a:pt x="201535" y="21475"/>
                </a:lnTo>
                <a:lnTo>
                  <a:pt x="191389" y="2514"/>
                </a:lnTo>
                <a:lnTo>
                  <a:pt x="182016" y="0"/>
                </a:lnTo>
                <a:close/>
              </a:path>
            </a:pathLst>
          </a:custGeom>
          <a:solidFill>
            <a:srgbClr val="00A79D"/>
          </a:solidFill>
        </p:spPr>
        <p:txBody>
          <a:bodyPr wrap="square" lIns="0" tIns="0" rIns="0" bIns="0" rtlCol="0"/>
          <a:lstStyle/>
          <a:p>
            <a:pPr defTabSz="605134"/>
            <a:endParaRPr sz="1191">
              <a:solidFill>
                <a:prstClr val="black"/>
              </a:solidFill>
              <a:latin typeface="Calibri"/>
            </a:endParaRPr>
          </a:p>
        </p:txBody>
      </p:sp>
      <p:sp>
        <p:nvSpPr>
          <p:cNvPr id="51" name="object 51"/>
          <p:cNvSpPr txBox="1"/>
          <p:nvPr/>
        </p:nvSpPr>
        <p:spPr>
          <a:xfrm>
            <a:off x="5979267" y="1023958"/>
            <a:ext cx="779929" cy="556563"/>
          </a:xfrm>
          <a:prstGeom prst="rect">
            <a:avLst/>
          </a:prstGeom>
        </p:spPr>
        <p:txBody>
          <a:bodyPr vert="horz" wrap="square" lIns="0" tIns="0" rIns="0" bIns="0" rtlCol="0">
            <a:spAutoFit/>
          </a:bodyPr>
          <a:lstStyle/>
          <a:p>
            <a:pPr marL="168513" marR="126910" defTabSz="605134">
              <a:lnSpc>
                <a:spcPts val="662"/>
              </a:lnSpc>
            </a:pPr>
            <a:r>
              <a:rPr sz="596" b="1" spc="-30" dirty="0">
                <a:solidFill>
                  <a:srgbClr val="636466"/>
                </a:solidFill>
                <a:latin typeface="Arial"/>
                <a:cs typeface="Arial"/>
              </a:rPr>
              <a:t>I</a:t>
            </a:r>
            <a:r>
              <a:rPr sz="596" b="1" spc="-19" dirty="0">
                <a:solidFill>
                  <a:srgbClr val="636466"/>
                </a:solidFill>
                <a:latin typeface="Arial"/>
                <a:cs typeface="Arial"/>
              </a:rPr>
              <a:t>f</a:t>
            </a:r>
            <a:r>
              <a:rPr sz="596" b="1" spc="-49" dirty="0">
                <a:solidFill>
                  <a:srgbClr val="636466"/>
                </a:solidFill>
                <a:latin typeface="Arial"/>
                <a:cs typeface="Arial"/>
              </a:rPr>
              <a:t> </a:t>
            </a:r>
            <a:r>
              <a:rPr sz="596" b="1" spc="-73" dirty="0">
                <a:solidFill>
                  <a:srgbClr val="636466"/>
                </a:solidFill>
                <a:latin typeface="Arial"/>
                <a:cs typeface="Arial"/>
              </a:rPr>
              <a:t>appro</a:t>
            </a:r>
            <a:r>
              <a:rPr sz="596" b="1" spc="-70" dirty="0">
                <a:solidFill>
                  <a:srgbClr val="636466"/>
                </a:solidFill>
                <a:latin typeface="Arial"/>
                <a:cs typeface="Arial"/>
              </a:rPr>
              <a:t>ved,</a:t>
            </a:r>
            <a:r>
              <a:rPr sz="596" b="1" spc="-42" dirty="0">
                <a:solidFill>
                  <a:srgbClr val="636466"/>
                </a:solidFill>
                <a:latin typeface="Arial"/>
                <a:cs typeface="Arial"/>
              </a:rPr>
              <a:t> </a:t>
            </a:r>
            <a:r>
              <a:rPr sz="596" b="1" spc="-64" dirty="0">
                <a:solidFill>
                  <a:srgbClr val="636466"/>
                </a:solidFill>
                <a:latin typeface="Arial"/>
                <a:cs typeface="Arial"/>
              </a:rPr>
              <a:t>benefi</a:t>
            </a:r>
            <a:r>
              <a:rPr sz="596" b="1" spc="-33" dirty="0">
                <a:solidFill>
                  <a:srgbClr val="636466"/>
                </a:solidFill>
                <a:latin typeface="Arial"/>
                <a:cs typeface="Arial"/>
              </a:rPr>
              <a:t>t</a:t>
            </a:r>
            <a:r>
              <a:rPr sz="596" b="1" spc="-49" dirty="0">
                <a:solidFill>
                  <a:srgbClr val="636466"/>
                </a:solidFill>
                <a:latin typeface="Arial"/>
                <a:cs typeface="Arial"/>
              </a:rPr>
              <a:t> </a:t>
            </a:r>
            <a:r>
              <a:rPr sz="596" b="1" spc="-73" dirty="0">
                <a:solidFill>
                  <a:srgbClr val="636466"/>
                </a:solidFill>
                <a:latin typeface="Arial"/>
                <a:cs typeface="Arial"/>
              </a:rPr>
              <a:t>pr</a:t>
            </a:r>
            <a:r>
              <a:rPr sz="596" b="1" spc="-76" dirty="0">
                <a:solidFill>
                  <a:srgbClr val="636466"/>
                </a:solidFill>
                <a:latin typeface="Arial"/>
                <a:cs typeface="Arial"/>
              </a:rPr>
              <a:t>o</a:t>
            </a:r>
            <a:r>
              <a:rPr sz="596" b="1" spc="-73" dirty="0">
                <a:solidFill>
                  <a:srgbClr val="636466"/>
                </a:solidFill>
                <a:latin typeface="Arial"/>
                <a:cs typeface="Arial"/>
              </a:rPr>
              <a:t>vides:</a:t>
            </a:r>
            <a:endParaRPr sz="596">
              <a:solidFill>
                <a:prstClr val="black"/>
              </a:solidFill>
              <a:latin typeface="Arial"/>
              <a:cs typeface="Arial"/>
            </a:endParaRPr>
          </a:p>
          <a:p>
            <a:pPr marL="8405" defTabSz="605134">
              <a:spcBef>
                <a:spcPts val="378"/>
              </a:spcBef>
              <a:buClr>
                <a:srgbClr val="636466"/>
              </a:buClr>
              <a:buFont typeface="Arial"/>
              <a:buAutoNum type="arabicPeriod"/>
              <a:tabLst>
                <a:tab pos="79844" algn="l"/>
              </a:tabLst>
            </a:pPr>
            <a:r>
              <a:rPr sz="529" spc="-23" dirty="0">
                <a:solidFill>
                  <a:srgbClr val="636466"/>
                </a:solidFill>
                <a:latin typeface="Arial"/>
                <a:cs typeface="Arial"/>
              </a:rPr>
              <a:t>P</a:t>
            </a:r>
            <a:r>
              <a:rPr sz="529" spc="-26" dirty="0">
                <a:solidFill>
                  <a:srgbClr val="636466"/>
                </a:solidFill>
                <a:latin typeface="Arial"/>
                <a:cs typeface="Arial"/>
              </a:rPr>
              <a:t>r</a:t>
            </a:r>
            <a:r>
              <a:rPr sz="529" spc="-7" dirty="0">
                <a:solidFill>
                  <a:srgbClr val="636466"/>
                </a:solidFill>
                <a:latin typeface="Arial"/>
                <a:cs typeface="Arial"/>
              </a:rPr>
              <a:t>otectio</a:t>
            </a:r>
            <a:r>
              <a:rPr sz="529" spc="7" dirty="0">
                <a:solidFill>
                  <a:srgbClr val="636466"/>
                </a:solidFill>
                <a:latin typeface="Arial"/>
                <a:cs typeface="Arial"/>
              </a:rPr>
              <a:t>n</a:t>
            </a:r>
            <a:r>
              <a:rPr sz="529" spc="-23" dirty="0">
                <a:solidFill>
                  <a:srgbClr val="636466"/>
                </a:solidFill>
                <a:latin typeface="Arial"/>
                <a:cs typeface="Arial"/>
              </a:rPr>
              <a:t> </a:t>
            </a:r>
            <a:r>
              <a:rPr sz="529" spc="-13" dirty="0">
                <a:solidFill>
                  <a:srgbClr val="636466"/>
                </a:solidFill>
                <a:latin typeface="Arial"/>
                <a:cs typeface="Arial"/>
              </a:rPr>
              <a:t>f</a:t>
            </a:r>
            <a:r>
              <a:rPr sz="529" spc="-17" dirty="0">
                <a:solidFill>
                  <a:srgbClr val="636466"/>
                </a:solidFill>
                <a:latin typeface="Arial"/>
                <a:cs typeface="Arial"/>
              </a:rPr>
              <a:t>r</a:t>
            </a:r>
            <a:r>
              <a:rPr sz="529" spc="-10" dirty="0">
                <a:solidFill>
                  <a:srgbClr val="636466"/>
                </a:solidFill>
                <a:latin typeface="Arial"/>
                <a:cs typeface="Arial"/>
              </a:rPr>
              <a:t>o</a:t>
            </a:r>
            <a:r>
              <a:rPr sz="529" spc="7" dirty="0">
                <a:solidFill>
                  <a:srgbClr val="636466"/>
                </a:solidFill>
                <a:latin typeface="Arial"/>
                <a:cs typeface="Arial"/>
              </a:rPr>
              <a:t>m</a:t>
            </a:r>
            <a:r>
              <a:rPr sz="529" spc="-23" dirty="0">
                <a:solidFill>
                  <a:srgbClr val="636466"/>
                </a:solidFill>
                <a:latin typeface="Arial"/>
                <a:cs typeface="Arial"/>
              </a:rPr>
              <a:t> </a:t>
            </a:r>
            <a:r>
              <a:rPr sz="529" spc="-19" dirty="0">
                <a:solidFill>
                  <a:srgbClr val="636466"/>
                </a:solidFill>
                <a:latin typeface="Arial"/>
                <a:cs typeface="Arial"/>
              </a:rPr>
              <a:t>r</a:t>
            </a:r>
            <a:r>
              <a:rPr sz="529" spc="-13" dirty="0">
                <a:solidFill>
                  <a:srgbClr val="636466"/>
                </a:solidFill>
                <a:latin typeface="Arial"/>
                <a:cs typeface="Arial"/>
              </a:rPr>
              <a:t>emoval</a:t>
            </a:r>
            <a:endParaRPr sz="529">
              <a:solidFill>
                <a:prstClr val="black"/>
              </a:solidFill>
              <a:latin typeface="Arial"/>
              <a:cs typeface="Arial"/>
            </a:endParaRPr>
          </a:p>
          <a:p>
            <a:pPr marL="79424" indent="-71019" defTabSz="605134">
              <a:buClr>
                <a:srgbClr val="636466"/>
              </a:buClr>
              <a:buFont typeface="Arial"/>
              <a:buAutoNum type="arabicPeriod"/>
              <a:tabLst>
                <a:tab pos="79844" algn="l"/>
              </a:tabLst>
            </a:pPr>
            <a:r>
              <a:rPr sz="529" spc="-54" dirty="0">
                <a:solidFill>
                  <a:srgbClr val="636466"/>
                </a:solidFill>
                <a:latin typeface="Arial"/>
                <a:cs typeface="Arial"/>
              </a:rPr>
              <a:t>W</a:t>
            </a:r>
            <a:r>
              <a:rPr sz="529" spc="-7" dirty="0">
                <a:solidFill>
                  <a:srgbClr val="636466"/>
                </a:solidFill>
                <a:latin typeface="Arial"/>
                <a:cs typeface="Arial"/>
              </a:rPr>
              <a:t>or</a:t>
            </a:r>
            <a:r>
              <a:rPr sz="529" spc="3" dirty="0">
                <a:solidFill>
                  <a:srgbClr val="636466"/>
                </a:solidFill>
                <a:latin typeface="Arial"/>
                <a:cs typeface="Arial"/>
              </a:rPr>
              <a:t>k</a:t>
            </a:r>
            <a:r>
              <a:rPr sz="529" spc="-19" dirty="0">
                <a:solidFill>
                  <a:srgbClr val="636466"/>
                </a:solidFill>
                <a:latin typeface="Arial"/>
                <a:cs typeface="Arial"/>
              </a:rPr>
              <a:t> </a:t>
            </a:r>
            <a:r>
              <a:rPr sz="529" spc="-10" dirty="0">
                <a:solidFill>
                  <a:srgbClr val="636466"/>
                </a:solidFill>
                <a:latin typeface="Arial"/>
                <a:cs typeface="Arial"/>
              </a:rPr>
              <a:t>authorization</a:t>
            </a:r>
            <a:endParaRPr sz="529">
              <a:solidFill>
                <a:prstClr val="black"/>
              </a:solidFill>
              <a:latin typeface="Arial"/>
              <a:cs typeface="Arial"/>
            </a:endParaRPr>
          </a:p>
          <a:p>
            <a:pPr marL="8405" marR="173556" defTabSz="605134">
              <a:buClr>
                <a:srgbClr val="636466"/>
              </a:buClr>
              <a:buFont typeface="Arial"/>
              <a:buAutoNum type="arabicPeriod"/>
              <a:tabLst>
                <a:tab pos="79844" algn="l"/>
              </a:tabLst>
            </a:pPr>
            <a:r>
              <a:rPr sz="529" spc="-7" dirty="0">
                <a:solidFill>
                  <a:srgbClr val="636466"/>
                </a:solidFill>
                <a:latin typeface="Arial"/>
                <a:cs typeface="Arial"/>
              </a:rPr>
              <a:t>Abilit</a:t>
            </a:r>
            <a:r>
              <a:rPr sz="529" spc="3" dirty="0">
                <a:solidFill>
                  <a:srgbClr val="636466"/>
                </a:solidFill>
                <a:latin typeface="Arial"/>
                <a:cs typeface="Arial"/>
              </a:rPr>
              <a:t>y</a:t>
            </a:r>
            <a:r>
              <a:rPr sz="529" spc="-19" dirty="0">
                <a:solidFill>
                  <a:srgbClr val="636466"/>
                </a:solidFill>
                <a:latin typeface="Arial"/>
                <a:cs typeface="Arial"/>
              </a:rPr>
              <a:t> </a:t>
            </a:r>
            <a:r>
              <a:rPr sz="529" spc="-3" dirty="0">
                <a:solidFill>
                  <a:srgbClr val="636466"/>
                </a:solidFill>
                <a:latin typeface="Arial"/>
                <a:cs typeface="Arial"/>
              </a:rPr>
              <a:t>t</a:t>
            </a:r>
            <a:r>
              <a:rPr sz="529" spc="17" dirty="0">
                <a:solidFill>
                  <a:srgbClr val="636466"/>
                </a:solidFill>
                <a:latin typeface="Arial"/>
                <a:cs typeface="Arial"/>
              </a:rPr>
              <a:t>o</a:t>
            </a:r>
            <a:r>
              <a:rPr sz="529" spc="-19" dirty="0">
                <a:solidFill>
                  <a:srgbClr val="636466"/>
                </a:solidFill>
                <a:latin typeface="Arial"/>
                <a:cs typeface="Arial"/>
              </a:rPr>
              <a:t> </a:t>
            </a:r>
            <a:r>
              <a:rPr sz="529" spc="-7" dirty="0">
                <a:solidFill>
                  <a:srgbClr val="636466"/>
                </a:solidFill>
                <a:latin typeface="Arial"/>
                <a:cs typeface="Arial"/>
              </a:rPr>
              <a:t>appl</a:t>
            </a:r>
            <a:r>
              <a:rPr sz="529" spc="3" dirty="0">
                <a:solidFill>
                  <a:srgbClr val="636466"/>
                </a:solidFill>
                <a:latin typeface="Arial"/>
                <a:cs typeface="Arial"/>
              </a:rPr>
              <a:t>y</a:t>
            </a:r>
            <a:r>
              <a:rPr sz="529" spc="-19" dirty="0">
                <a:solidFill>
                  <a:srgbClr val="636466"/>
                </a:solidFill>
                <a:latin typeface="Arial"/>
                <a:cs typeface="Arial"/>
              </a:rPr>
              <a:t> </a:t>
            </a:r>
            <a:r>
              <a:rPr sz="529" spc="-7" dirty="0">
                <a:solidFill>
                  <a:srgbClr val="636466"/>
                </a:solidFill>
                <a:latin typeface="Arial"/>
                <a:cs typeface="Arial"/>
              </a:rPr>
              <a:t>for </a:t>
            </a:r>
            <a:r>
              <a:rPr sz="529" spc="-10" dirty="0">
                <a:solidFill>
                  <a:srgbClr val="636466"/>
                </a:solidFill>
                <a:latin typeface="Arial"/>
                <a:cs typeface="Arial"/>
              </a:rPr>
              <a:t>permanen</a:t>
            </a:r>
            <a:r>
              <a:rPr sz="529" dirty="0">
                <a:solidFill>
                  <a:srgbClr val="636466"/>
                </a:solidFill>
                <a:latin typeface="Arial"/>
                <a:cs typeface="Arial"/>
              </a:rPr>
              <a:t>t</a:t>
            </a:r>
            <a:r>
              <a:rPr sz="529" spc="-19" dirty="0">
                <a:solidFill>
                  <a:srgbClr val="636466"/>
                </a:solidFill>
                <a:latin typeface="Arial"/>
                <a:cs typeface="Arial"/>
              </a:rPr>
              <a:t> </a:t>
            </a:r>
            <a:r>
              <a:rPr sz="529" spc="-7" dirty="0">
                <a:solidFill>
                  <a:srgbClr val="636466"/>
                </a:solidFill>
                <a:latin typeface="Arial"/>
                <a:cs typeface="Arial"/>
              </a:rPr>
              <a:t>status</a:t>
            </a:r>
            <a:endParaRPr sz="529">
              <a:solidFill>
                <a:prstClr val="black"/>
              </a:solidFill>
              <a:latin typeface="Arial"/>
              <a:cs typeface="Arial"/>
            </a:endParaRPr>
          </a:p>
        </p:txBody>
      </p:sp>
      <p:sp>
        <p:nvSpPr>
          <p:cNvPr id="52" name="object 52"/>
          <p:cNvSpPr/>
          <p:nvPr/>
        </p:nvSpPr>
        <p:spPr>
          <a:xfrm>
            <a:off x="3654125" y="5109156"/>
            <a:ext cx="195402" cy="195402"/>
          </a:xfrm>
          <a:custGeom>
            <a:avLst/>
            <a:gdLst/>
            <a:ahLst/>
            <a:cxnLst/>
            <a:rect l="l" t="t" r="r" b="b"/>
            <a:pathLst>
              <a:path w="295275" h="295275">
                <a:moveTo>
                  <a:pt x="210553" y="256717"/>
                </a:moveTo>
                <a:lnTo>
                  <a:pt x="84493" y="256717"/>
                </a:lnTo>
                <a:lnTo>
                  <a:pt x="103657" y="292531"/>
                </a:lnTo>
                <a:lnTo>
                  <a:pt x="113030" y="295046"/>
                </a:lnTo>
                <a:lnTo>
                  <a:pt x="147523" y="273570"/>
                </a:lnTo>
                <a:lnTo>
                  <a:pt x="201535" y="273570"/>
                </a:lnTo>
                <a:lnTo>
                  <a:pt x="210553" y="256717"/>
                </a:lnTo>
                <a:close/>
              </a:path>
              <a:path w="295275" h="295275">
                <a:moveTo>
                  <a:pt x="201535" y="273570"/>
                </a:moveTo>
                <a:lnTo>
                  <a:pt x="147523" y="273570"/>
                </a:lnTo>
                <a:lnTo>
                  <a:pt x="182016" y="295046"/>
                </a:lnTo>
                <a:lnTo>
                  <a:pt x="191389" y="292531"/>
                </a:lnTo>
                <a:lnTo>
                  <a:pt x="201535" y="273570"/>
                </a:lnTo>
                <a:close/>
              </a:path>
              <a:path w="295275" h="295275">
                <a:moveTo>
                  <a:pt x="43878" y="37033"/>
                </a:moveTo>
                <a:lnTo>
                  <a:pt x="37033" y="43878"/>
                </a:lnTo>
                <a:lnTo>
                  <a:pt x="38328" y="84493"/>
                </a:lnTo>
                <a:lnTo>
                  <a:pt x="2514" y="103657"/>
                </a:lnTo>
                <a:lnTo>
                  <a:pt x="0" y="113030"/>
                </a:lnTo>
                <a:lnTo>
                  <a:pt x="21475" y="147523"/>
                </a:lnTo>
                <a:lnTo>
                  <a:pt x="0" y="182016"/>
                </a:lnTo>
                <a:lnTo>
                  <a:pt x="2514" y="191389"/>
                </a:lnTo>
                <a:lnTo>
                  <a:pt x="38328" y="210553"/>
                </a:lnTo>
                <a:lnTo>
                  <a:pt x="37033" y="251167"/>
                </a:lnTo>
                <a:lnTo>
                  <a:pt x="43878" y="258013"/>
                </a:lnTo>
                <a:lnTo>
                  <a:pt x="84493" y="256717"/>
                </a:lnTo>
                <a:lnTo>
                  <a:pt x="252463" y="256717"/>
                </a:lnTo>
                <a:lnTo>
                  <a:pt x="258013" y="251167"/>
                </a:lnTo>
                <a:lnTo>
                  <a:pt x="256717" y="210553"/>
                </a:lnTo>
                <a:lnTo>
                  <a:pt x="283261" y="196354"/>
                </a:lnTo>
                <a:lnTo>
                  <a:pt x="138036" y="196354"/>
                </a:lnTo>
                <a:lnTo>
                  <a:pt x="89458" y="147764"/>
                </a:lnTo>
                <a:lnTo>
                  <a:pt x="89458" y="143179"/>
                </a:lnTo>
                <a:lnTo>
                  <a:pt x="105359" y="127266"/>
                </a:lnTo>
                <a:lnTo>
                  <a:pt x="170719" y="127266"/>
                </a:lnTo>
                <a:lnTo>
                  <a:pt x="199301" y="98691"/>
                </a:lnTo>
                <a:lnTo>
                  <a:pt x="283261" y="98691"/>
                </a:lnTo>
                <a:lnTo>
                  <a:pt x="256717" y="84493"/>
                </a:lnTo>
                <a:lnTo>
                  <a:pt x="258013" y="43878"/>
                </a:lnTo>
                <a:lnTo>
                  <a:pt x="252463" y="38328"/>
                </a:lnTo>
                <a:lnTo>
                  <a:pt x="84493" y="38328"/>
                </a:lnTo>
                <a:lnTo>
                  <a:pt x="43878" y="37033"/>
                </a:lnTo>
                <a:close/>
              </a:path>
              <a:path w="295275" h="295275">
                <a:moveTo>
                  <a:pt x="252463" y="256717"/>
                </a:moveTo>
                <a:lnTo>
                  <a:pt x="210553" y="256717"/>
                </a:lnTo>
                <a:lnTo>
                  <a:pt x="251167" y="258013"/>
                </a:lnTo>
                <a:lnTo>
                  <a:pt x="252463" y="256717"/>
                </a:lnTo>
                <a:close/>
              </a:path>
              <a:path w="295275" h="295275">
                <a:moveTo>
                  <a:pt x="283261" y="98691"/>
                </a:moveTo>
                <a:lnTo>
                  <a:pt x="203885" y="98691"/>
                </a:lnTo>
                <a:lnTo>
                  <a:pt x="219798" y="114604"/>
                </a:lnTo>
                <a:lnTo>
                  <a:pt x="219798" y="119189"/>
                </a:lnTo>
                <a:lnTo>
                  <a:pt x="142633" y="196354"/>
                </a:lnTo>
                <a:lnTo>
                  <a:pt x="283261" y="196354"/>
                </a:lnTo>
                <a:lnTo>
                  <a:pt x="292544" y="191389"/>
                </a:lnTo>
                <a:lnTo>
                  <a:pt x="295046" y="182016"/>
                </a:lnTo>
                <a:lnTo>
                  <a:pt x="273570" y="147523"/>
                </a:lnTo>
                <a:lnTo>
                  <a:pt x="295046" y="113030"/>
                </a:lnTo>
                <a:lnTo>
                  <a:pt x="292544" y="103657"/>
                </a:lnTo>
                <a:lnTo>
                  <a:pt x="283261" y="98691"/>
                </a:lnTo>
                <a:close/>
              </a:path>
              <a:path w="295275" h="295275">
                <a:moveTo>
                  <a:pt x="170719" y="127266"/>
                </a:moveTo>
                <a:lnTo>
                  <a:pt x="109956" y="127266"/>
                </a:lnTo>
                <a:lnTo>
                  <a:pt x="140106" y="157416"/>
                </a:lnTo>
                <a:lnTo>
                  <a:pt x="140563" y="157416"/>
                </a:lnTo>
                <a:lnTo>
                  <a:pt x="170719" y="127266"/>
                </a:lnTo>
                <a:close/>
              </a:path>
              <a:path w="295275" h="295275">
                <a:moveTo>
                  <a:pt x="113030" y="0"/>
                </a:moveTo>
                <a:lnTo>
                  <a:pt x="103657" y="2514"/>
                </a:lnTo>
                <a:lnTo>
                  <a:pt x="84493" y="38328"/>
                </a:lnTo>
                <a:lnTo>
                  <a:pt x="210553" y="38328"/>
                </a:lnTo>
                <a:lnTo>
                  <a:pt x="201535" y="21475"/>
                </a:lnTo>
                <a:lnTo>
                  <a:pt x="147523" y="21475"/>
                </a:lnTo>
                <a:lnTo>
                  <a:pt x="113030" y="0"/>
                </a:lnTo>
                <a:close/>
              </a:path>
              <a:path w="295275" h="295275">
                <a:moveTo>
                  <a:pt x="251167" y="37033"/>
                </a:moveTo>
                <a:lnTo>
                  <a:pt x="210553" y="38328"/>
                </a:lnTo>
                <a:lnTo>
                  <a:pt x="252463" y="38328"/>
                </a:lnTo>
                <a:lnTo>
                  <a:pt x="251167" y="37033"/>
                </a:lnTo>
                <a:close/>
              </a:path>
              <a:path w="295275" h="295275">
                <a:moveTo>
                  <a:pt x="182016" y="0"/>
                </a:moveTo>
                <a:lnTo>
                  <a:pt x="147523" y="21475"/>
                </a:lnTo>
                <a:lnTo>
                  <a:pt x="201535" y="21475"/>
                </a:lnTo>
                <a:lnTo>
                  <a:pt x="191389" y="2514"/>
                </a:lnTo>
                <a:lnTo>
                  <a:pt x="182016" y="0"/>
                </a:lnTo>
                <a:close/>
              </a:path>
            </a:pathLst>
          </a:custGeom>
          <a:solidFill>
            <a:srgbClr val="F7941D"/>
          </a:solidFill>
        </p:spPr>
        <p:txBody>
          <a:bodyPr wrap="square" lIns="0" tIns="0" rIns="0" bIns="0" rtlCol="0"/>
          <a:lstStyle/>
          <a:p>
            <a:pPr defTabSz="605134"/>
            <a:endParaRPr sz="1191">
              <a:solidFill>
                <a:prstClr val="black"/>
              </a:solidFill>
              <a:latin typeface="Calibri"/>
            </a:endParaRPr>
          </a:p>
        </p:txBody>
      </p:sp>
      <p:sp>
        <p:nvSpPr>
          <p:cNvPr id="53" name="object 53"/>
          <p:cNvSpPr txBox="1"/>
          <p:nvPr/>
        </p:nvSpPr>
        <p:spPr>
          <a:xfrm>
            <a:off x="3725847" y="5135533"/>
            <a:ext cx="777829" cy="556563"/>
          </a:xfrm>
          <a:prstGeom prst="rect">
            <a:avLst/>
          </a:prstGeom>
        </p:spPr>
        <p:txBody>
          <a:bodyPr vert="horz" wrap="square" lIns="0" tIns="0" rIns="0" bIns="0" rtlCol="0">
            <a:spAutoFit/>
          </a:bodyPr>
          <a:lstStyle/>
          <a:p>
            <a:pPr marL="168513" marR="124808" defTabSz="605134">
              <a:lnSpc>
                <a:spcPts val="662"/>
              </a:lnSpc>
            </a:pPr>
            <a:r>
              <a:rPr sz="596" b="1" spc="-30" dirty="0">
                <a:solidFill>
                  <a:srgbClr val="636466"/>
                </a:solidFill>
                <a:latin typeface="Arial"/>
                <a:cs typeface="Arial"/>
              </a:rPr>
              <a:t>I</a:t>
            </a:r>
            <a:r>
              <a:rPr sz="596" b="1" spc="-19" dirty="0">
                <a:solidFill>
                  <a:srgbClr val="636466"/>
                </a:solidFill>
                <a:latin typeface="Arial"/>
                <a:cs typeface="Arial"/>
              </a:rPr>
              <a:t>f</a:t>
            </a:r>
            <a:r>
              <a:rPr sz="596" b="1" spc="-49" dirty="0">
                <a:solidFill>
                  <a:srgbClr val="636466"/>
                </a:solidFill>
                <a:latin typeface="Arial"/>
                <a:cs typeface="Arial"/>
              </a:rPr>
              <a:t> </a:t>
            </a:r>
            <a:r>
              <a:rPr sz="596" b="1" spc="-73" dirty="0">
                <a:solidFill>
                  <a:srgbClr val="636466"/>
                </a:solidFill>
                <a:latin typeface="Arial"/>
                <a:cs typeface="Arial"/>
              </a:rPr>
              <a:t>appro</a:t>
            </a:r>
            <a:r>
              <a:rPr sz="596" b="1" spc="-70" dirty="0">
                <a:solidFill>
                  <a:srgbClr val="636466"/>
                </a:solidFill>
                <a:latin typeface="Arial"/>
                <a:cs typeface="Arial"/>
              </a:rPr>
              <a:t>ved,</a:t>
            </a:r>
            <a:r>
              <a:rPr sz="596" b="1" spc="-42" dirty="0">
                <a:solidFill>
                  <a:srgbClr val="636466"/>
                </a:solidFill>
                <a:latin typeface="Arial"/>
                <a:cs typeface="Arial"/>
              </a:rPr>
              <a:t> </a:t>
            </a:r>
            <a:r>
              <a:rPr sz="596" b="1" spc="-64" dirty="0">
                <a:solidFill>
                  <a:srgbClr val="636466"/>
                </a:solidFill>
                <a:latin typeface="Arial"/>
                <a:cs typeface="Arial"/>
              </a:rPr>
              <a:t>benefi</a:t>
            </a:r>
            <a:r>
              <a:rPr sz="596" b="1" spc="-33" dirty="0">
                <a:solidFill>
                  <a:srgbClr val="636466"/>
                </a:solidFill>
                <a:latin typeface="Arial"/>
                <a:cs typeface="Arial"/>
              </a:rPr>
              <a:t>t</a:t>
            </a:r>
            <a:r>
              <a:rPr sz="596" b="1" spc="-49" dirty="0">
                <a:solidFill>
                  <a:srgbClr val="636466"/>
                </a:solidFill>
                <a:latin typeface="Arial"/>
                <a:cs typeface="Arial"/>
              </a:rPr>
              <a:t> </a:t>
            </a:r>
            <a:r>
              <a:rPr sz="596" b="1" spc="-73" dirty="0">
                <a:solidFill>
                  <a:srgbClr val="636466"/>
                </a:solidFill>
                <a:latin typeface="Arial"/>
                <a:cs typeface="Arial"/>
              </a:rPr>
              <a:t>pr</a:t>
            </a:r>
            <a:r>
              <a:rPr sz="596" b="1" spc="-76" dirty="0">
                <a:solidFill>
                  <a:srgbClr val="636466"/>
                </a:solidFill>
                <a:latin typeface="Arial"/>
                <a:cs typeface="Arial"/>
              </a:rPr>
              <a:t>o</a:t>
            </a:r>
            <a:r>
              <a:rPr sz="596" b="1" spc="-73" dirty="0">
                <a:solidFill>
                  <a:srgbClr val="636466"/>
                </a:solidFill>
                <a:latin typeface="Arial"/>
                <a:cs typeface="Arial"/>
              </a:rPr>
              <a:t>vides:</a:t>
            </a:r>
            <a:endParaRPr sz="596">
              <a:solidFill>
                <a:prstClr val="black"/>
              </a:solidFill>
              <a:latin typeface="Arial"/>
              <a:cs typeface="Arial"/>
            </a:endParaRPr>
          </a:p>
          <a:p>
            <a:pPr marL="8405" defTabSz="605134">
              <a:spcBef>
                <a:spcPts val="378"/>
              </a:spcBef>
              <a:buClr>
                <a:srgbClr val="636466"/>
              </a:buClr>
              <a:buFont typeface="Arial"/>
              <a:buAutoNum type="arabicPeriod"/>
              <a:tabLst>
                <a:tab pos="79424" algn="l"/>
              </a:tabLst>
            </a:pPr>
            <a:r>
              <a:rPr sz="529" spc="-23" dirty="0">
                <a:solidFill>
                  <a:srgbClr val="636466"/>
                </a:solidFill>
                <a:latin typeface="Arial"/>
                <a:cs typeface="Arial"/>
              </a:rPr>
              <a:t>P</a:t>
            </a:r>
            <a:r>
              <a:rPr sz="529" spc="-30" dirty="0">
                <a:solidFill>
                  <a:srgbClr val="636466"/>
                </a:solidFill>
                <a:latin typeface="Arial"/>
                <a:cs typeface="Arial"/>
              </a:rPr>
              <a:t>r</a:t>
            </a:r>
            <a:r>
              <a:rPr sz="529" spc="-7" dirty="0">
                <a:solidFill>
                  <a:srgbClr val="636466"/>
                </a:solidFill>
                <a:latin typeface="Arial"/>
                <a:cs typeface="Arial"/>
              </a:rPr>
              <a:t>otectio</a:t>
            </a:r>
            <a:r>
              <a:rPr sz="529" spc="7" dirty="0">
                <a:solidFill>
                  <a:srgbClr val="636466"/>
                </a:solidFill>
                <a:latin typeface="Arial"/>
                <a:cs typeface="Arial"/>
              </a:rPr>
              <a:t>n</a:t>
            </a:r>
            <a:r>
              <a:rPr sz="529" spc="-23" dirty="0">
                <a:solidFill>
                  <a:srgbClr val="636466"/>
                </a:solidFill>
                <a:latin typeface="Arial"/>
                <a:cs typeface="Arial"/>
              </a:rPr>
              <a:t> </a:t>
            </a:r>
            <a:r>
              <a:rPr sz="529" spc="-13" dirty="0">
                <a:solidFill>
                  <a:srgbClr val="636466"/>
                </a:solidFill>
                <a:latin typeface="Arial"/>
                <a:cs typeface="Arial"/>
              </a:rPr>
              <a:t>f</a:t>
            </a:r>
            <a:r>
              <a:rPr sz="529" spc="-19" dirty="0">
                <a:solidFill>
                  <a:srgbClr val="636466"/>
                </a:solidFill>
                <a:latin typeface="Arial"/>
                <a:cs typeface="Arial"/>
              </a:rPr>
              <a:t>r</a:t>
            </a:r>
            <a:r>
              <a:rPr sz="529" spc="-10" dirty="0">
                <a:solidFill>
                  <a:srgbClr val="636466"/>
                </a:solidFill>
                <a:latin typeface="Arial"/>
                <a:cs typeface="Arial"/>
              </a:rPr>
              <a:t>o</a:t>
            </a:r>
            <a:r>
              <a:rPr sz="529" spc="7" dirty="0">
                <a:solidFill>
                  <a:srgbClr val="636466"/>
                </a:solidFill>
                <a:latin typeface="Arial"/>
                <a:cs typeface="Arial"/>
              </a:rPr>
              <a:t>m</a:t>
            </a:r>
            <a:r>
              <a:rPr sz="529" spc="-23" dirty="0">
                <a:solidFill>
                  <a:srgbClr val="636466"/>
                </a:solidFill>
                <a:latin typeface="Arial"/>
                <a:cs typeface="Arial"/>
              </a:rPr>
              <a:t> r</a:t>
            </a:r>
            <a:r>
              <a:rPr sz="529" spc="-13" dirty="0">
                <a:solidFill>
                  <a:srgbClr val="636466"/>
                </a:solidFill>
                <a:latin typeface="Arial"/>
                <a:cs typeface="Arial"/>
              </a:rPr>
              <a:t>emoval</a:t>
            </a:r>
            <a:endParaRPr sz="529">
              <a:solidFill>
                <a:prstClr val="black"/>
              </a:solidFill>
              <a:latin typeface="Arial"/>
              <a:cs typeface="Arial"/>
            </a:endParaRPr>
          </a:p>
          <a:p>
            <a:pPr marL="79424" indent="-71019" defTabSz="605134">
              <a:buClr>
                <a:srgbClr val="636466"/>
              </a:buClr>
              <a:buFont typeface="Arial"/>
              <a:buAutoNum type="arabicPeriod"/>
              <a:tabLst>
                <a:tab pos="79844" algn="l"/>
              </a:tabLst>
            </a:pPr>
            <a:r>
              <a:rPr sz="529" spc="-54" dirty="0">
                <a:solidFill>
                  <a:srgbClr val="636466"/>
                </a:solidFill>
                <a:latin typeface="Arial"/>
                <a:cs typeface="Arial"/>
              </a:rPr>
              <a:t>W</a:t>
            </a:r>
            <a:r>
              <a:rPr sz="529" spc="-7" dirty="0">
                <a:solidFill>
                  <a:srgbClr val="636466"/>
                </a:solidFill>
                <a:latin typeface="Arial"/>
                <a:cs typeface="Arial"/>
              </a:rPr>
              <a:t>or</a:t>
            </a:r>
            <a:r>
              <a:rPr sz="529" spc="3" dirty="0">
                <a:solidFill>
                  <a:srgbClr val="636466"/>
                </a:solidFill>
                <a:latin typeface="Arial"/>
                <a:cs typeface="Arial"/>
              </a:rPr>
              <a:t>k</a:t>
            </a:r>
            <a:r>
              <a:rPr sz="529" spc="-19" dirty="0">
                <a:solidFill>
                  <a:srgbClr val="636466"/>
                </a:solidFill>
                <a:latin typeface="Arial"/>
                <a:cs typeface="Arial"/>
              </a:rPr>
              <a:t> </a:t>
            </a:r>
            <a:r>
              <a:rPr sz="529" spc="-10" dirty="0">
                <a:solidFill>
                  <a:srgbClr val="636466"/>
                </a:solidFill>
                <a:latin typeface="Arial"/>
                <a:cs typeface="Arial"/>
              </a:rPr>
              <a:t>authorization</a:t>
            </a:r>
            <a:endParaRPr sz="529">
              <a:solidFill>
                <a:prstClr val="black"/>
              </a:solidFill>
              <a:latin typeface="Arial"/>
              <a:cs typeface="Arial"/>
            </a:endParaRPr>
          </a:p>
          <a:p>
            <a:pPr marL="8405" marR="171454" defTabSz="605134">
              <a:buClr>
                <a:srgbClr val="636466"/>
              </a:buClr>
              <a:buFont typeface="Arial"/>
              <a:buAutoNum type="arabicPeriod"/>
              <a:tabLst>
                <a:tab pos="79844" algn="l"/>
              </a:tabLst>
            </a:pPr>
            <a:r>
              <a:rPr sz="529" spc="-7" dirty="0">
                <a:solidFill>
                  <a:srgbClr val="636466"/>
                </a:solidFill>
                <a:latin typeface="Arial"/>
                <a:cs typeface="Arial"/>
              </a:rPr>
              <a:t>Abilit</a:t>
            </a:r>
            <a:r>
              <a:rPr sz="529" spc="3" dirty="0">
                <a:solidFill>
                  <a:srgbClr val="636466"/>
                </a:solidFill>
                <a:latin typeface="Arial"/>
                <a:cs typeface="Arial"/>
              </a:rPr>
              <a:t>y</a:t>
            </a:r>
            <a:r>
              <a:rPr sz="529" spc="-19" dirty="0">
                <a:solidFill>
                  <a:srgbClr val="636466"/>
                </a:solidFill>
                <a:latin typeface="Arial"/>
                <a:cs typeface="Arial"/>
              </a:rPr>
              <a:t> </a:t>
            </a:r>
            <a:r>
              <a:rPr sz="529" spc="-3" dirty="0">
                <a:solidFill>
                  <a:srgbClr val="636466"/>
                </a:solidFill>
                <a:latin typeface="Arial"/>
                <a:cs typeface="Arial"/>
              </a:rPr>
              <a:t>t</a:t>
            </a:r>
            <a:r>
              <a:rPr sz="529" spc="17" dirty="0">
                <a:solidFill>
                  <a:srgbClr val="636466"/>
                </a:solidFill>
                <a:latin typeface="Arial"/>
                <a:cs typeface="Arial"/>
              </a:rPr>
              <a:t>o</a:t>
            </a:r>
            <a:r>
              <a:rPr sz="529" spc="-19" dirty="0">
                <a:solidFill>
                  <a:srgbClr val="636466"/>
                </a:solidFill>
                <a:latin typeface="Arial"/>
                <a:cs typeface="Arial"/>
              </a:rPr>
              <a:t> </a:t>
            </a:r>
            <a:r>
              <a:rPr sz="529" spc="-7" dirty="0">
                <a:solidFill>
                  <a:srgbClr val="636466"/>
                </a:solidFill>
                <a:latin typeface="Arial"/>
                <a:cs typeface="Arial"/>
              </a:rPr>
              <a:t>appl</a:t>
            </a:r>
            <a:r>
              <a:rPr sz="529" spc="3" dirty="0">
                <a:solidFill>
                  <a:srgbClr val="636466"/>
                </a:solidFill>
                <a:latin typeface="Arial"/>
                <a:cs typeface="Arial"/>
              </a:rPr>
              <a:t>y</a:t>
            </a:r>
            <a:r>
              <a:rPr sz="529" spc="-19" dirty="0">
                <a:solidFill>
                  <a:srgbClr val="636466"/>
                </a:solidFill>
                <a:latin typeface="Arial"/>
                <a:cs typeface="Arial"/>
              </a:rPr>
              <a:t> </a:t>
            </a:r>
            <a:r>
              <a:rPr sz="529" spc="-7" dirty="0">
                <a:solidFill>
                  <a:srgbClr val="636466"/>
                </a:solidFill>
                <a:latin typeface="Arial"/>
                <a:cs typeface="Arial"/>
              </a:rPr>
              <a:t>for </a:t>
            </a:r>
            <a:r>
              <a:rPr sz="529" spc="-10" dirty="0">
                <a:solidFill>
                  <a:srgbClr val="636466"/>
                </a:solidFill>
                <a:latin typeface="Arial"/>
                <a:cs typeface="Arial"/>
              </a:rPr>
              <a:t>permanen</a:t>
            </a:r>
            <a:r>
              <a:rPr sz="529" dirty="0">
                <a:solidFill>
                  <a:srgbClr val="636466"/>
                </a:solidFill>
                <a:latin typeface="Arial"/>
                <a:cs typeface="Arial"/>
              </a:rPr>
              <a:t>t</a:t>
            </a:r>
            <a:r>
              <a:rPr sz="529" spc="-19" dirty="0">
                <a:solidFill>
                  <a:srgbClr val="636466"/>
                </a:solidFill>
                <a:latin typeface="Arial"/>
                <a:cs typeface="Arial"/>
              </a:rPr>
              <a:t> </a:t>
            </a:r>
            <a:r>
              <a:rPr sz="529" spc="-7" dirty="0">
                <a:solidFill>
                  <a:srgbClr val="636466"/>
                </a:solidFill>
                <a:latin typeface="Arial"/>
                <a:cs typeface="Arial"/>
              </a:rPr>
              <a:t>status</a:t>
            </a:r>
            <a:endParaRPr sz="529">
              <a:solidFill>
                <a:prstClr val="black"/>
              </a:solidFill>
              <a:latin typeface="Arial"/>
              <a:cs typeface="Arial"/>
            </a:endParaRPr>
          </a:p>
        </p:txBody>
      </p:sp>
      <p:sp>
        <p:nvSpPr>
          <p:cNvPr id="54" name="object 54"/>
          <p:cNvSpPr/>
          <p:nvPr/>
        </p:nvSpPr>
        <p:spPr>
          <a:xfrm>
            <a:off x="2167114" y="2572215"/>
            <a:ext cx="753875" cy="948858"/>
          </a:xfrm>
          <a:custGeom>
            <a:avLst/>
            <a:gdLst/>
            <a:ahLst/>
            <a:cxnLst/>
            <a:rect l="l" t="t" r="r" b="b"/>
            <a:pathLst>
              <a:path w="1139190" h="1433829">
                <a:moveTo>
                  <a:pt x="1138656" y="0"/>
                </a:moveTo>
                <a:lnTo>
                  <a:pt x="192557" y="0"/>
                </a:lnTo>
                <a:lnTo>
                  <a:pt x="176764" y="638"/>
                </a:lnTo>
                <a:lnTo>
                  <a:pt x="131693" y="9816"/>
                </a:lnTo>
                <a:lnTo>
                  <a:pt x="91124" y="28848"/>
                </a:lnTo>
                <a:lnTo>
                  <a:pt x="56397" y="56397"/>
                </a:lnTo>
                <a:lnTo>
                  <a:pt x="28848" y="91124"/>
                </a:lnTo>
                <a:lnTo>
                  <a:pt x="9816" y="131693"/>
                </a:lnTo>
                <a:lnTo>
                  <a:pt x="638" y="176764"/>
                </a:lnTo>
                <a:lnTo>
                  <a:pt x="0" y="192557"/>
                </a:lnTo>
                <a:lnTo>
                  <a:pt x="0" y="1240790"/>
                </a:lnTo>
                <a:lnTo>
                  <a:pt x="5596" y="1287064"/>
                </a:lnTo>
                <a:lnTo>
                  <a:pt x="21492" y="1329282"/>
                </a:lnTo>
                <a:lnTo>
                  <a:pt x="46350" y="1366105"/>
                </a:lnTo>
                <a:lnTo>
                  <a:pt x="78834" y="1396195"/>
                </a:lnTo>
                <a:lnTo>
                  <a:pt x="117603" y="1418215"/>
                </a:lnTo>
                <a:lnTo>
                  <a:pt x="161322" y="1430827"/>
                </a:lnTo>
                <a:lnTo>
                  <a:pt x="192557" y="1433347"/>
                </a:lnTo>
                <a:lnTo>
                  <a:pt x="946099" y="1433347"/>
                </a:lnTo>
                <a:lnTo>
                  <a:pt x="992374" y="1427751"/>
                </a:lnTo>
                <a:lnTo>
                  <a:pt x="1034591" y="1411855"/>
                </a:lnTo>
                <a:lnTo>
                  <a:pt x="1071414" y="1386996"/>
                </a:lnTo>
                <a:lnTo>
                  <a:pt x="1101505" y="1354513"/>
                </a:lnTo>
                <a:lnTo>
                  <a:pt x="1123524" y="1315743"/>
                </a:lnTo>
                <a:lnTo>
                  <a:pt x="1136136" y="1272024"/>
                </a:lnTo>
                <a:lnTo>
                  <a:pt x="1138656" y="1240790"/>
                </a:lnTo>
                <a:lnTo>
                  <a:pt x="1138656" y="0"/>
                </a:lnTo>
                <a:close/>
              </a:path>
            </a:pathLst>
          </a:custGeom>
          <a:solidFill>
            <a:srgbClr val="2B3890"/>
          </a:solidFill>
        </p:spPr>
        <p:txBody>
          <a:bodyPr wrap="square" lIns="0" tIns="0" rIns="0" bIns="0" rtlCol="0"/>
          <a:lstStyle/>
          <a:p>
            <a:pPr defTabSz="605134"/>
            <a:endParaRPr sz="1191">
              <a:solidFill>
                <a:prstClr val="black"/>
              </a:solidFill>
              <a:latin typeface="Calibri"/>
            </a:endParaRPr>
          </a:p>
        </p:txBody>
      </p:sp>
      <p:sp>
        <p:nvSpPr>
          <p:cNvPr id="55" name="object 55"/>
          <p:cNvSpPr txBox="1"/>
          <p:nvPr/>
        </p:nvSpPr>
        <p:spPr>
          <a:xfrm>
            <a:off x="2327103" y="2649314"/>
            <a:ext cx="568978" cy="916918"/>
          </a:xfrm>
          <a:prstGeom prst="rect">
            <a:avLst/>
          </a:prstGeom>
        </p:spPr>
        <p:txBody>
          <a:bodyPr vert="horz" wrap="square" lIns="0" tIns="0" rIns="0" bIns="0" rtlCol="0">
            <a:spAutoFit/>
          </a:bodyPr>
          <a:lstStyle/>
          <a:p>
            <a:pPr marL="8405" marR="3362" defTabSz="605134"/>
            <a:r>
              <a:rPr sz="596" spc="7" dirty="0">
                <a:solidFill>
                  <a:srgbClr val="FFFFFF"/>
                </a:solidFill>
                <a:latin typeface="Arial"/>
                <a:cs typeface="Arial"/>
              </a:rPr>
              <a:t>Must </a:t>
            </a:r>
            <a:r>
              <a:rPr sz="596" spc="-7" dirty="0">
                <a:solidFill>
                  <a:srgbClr val="FFFFFF"/>
                </a:solidFill>
                <a:latin typeface="Arial"/>
                <a:cs typeface="Arial"/>
              </a:rPr>
              <a:t>fear</a:t>
            </a:r>
            <a:r>
              <a:rPr sz="596" spc="-3" dirty="0">
                <a:solidFill>
                  <a:srgbClr val="FFFFFF"/>
                </a:solidFill>
                <a:latin typeface="Arial"/>
                <a:cs typeface="Arial"/>
              </a:rPr>
              <a:t> </a:t>
            </a:r>
            <a:r>
              <a:rPr sz="596" dirty="0">
                <a:solidFill>
                  <a:srgbClr val="FFFFFF"/>
                </a:solidFill>
                <a:latin typeface="Arial"/>
                <a:cs typeface="Arial"/>
              </a:rPr>
              <a:t>persecution </a:t>
            </a:r>
            <a:r>
              <a:rPr sz="596" spc="3" dirty="0">
                <a:solidFill>
                  <a:srgbClr val="FFFFFF"/>
                </a:solidFill>
                <a:latin typeface="Arial"/>
                <a:cs typeface="Arial"/>
              </a:rPr>
              <a:t>on</a:t>
            </a:r>
            <a:r>
              <a:rPr sz="596" dirty="0">
                <a:solidFill>
                  <a:srgbClr val="FFFFFF"/>
                </a:solidFill>
                <a:latin typeface="Arial"/>
                <a:cs typeface="Arial"/>
              </a:rPr>
              <a:t> </a:t>
            </a:r>
            <a:r>
              <a:rPr sz="596" spc="7" dirty="0">
                <a:solidFill>
                  <a:srgbClr val="FFFFFF"/>
                </a:solidFill>
                <a:latin typeface="Arial"/>
                <a:cs typeface="Arial"/>
              </a:rPr>
              <a:t>account </a:t>
            </a:r>
            <a:r>
              <a:rPr sz="596" spc="10" dirty="0">
                <a:solidFill>
                  <a:srgbClr val="FFFFFF"/>
                </a:solidFill>
                <a:latin typeface="Arial"/>
                <a:cs typeface="Arial"/>
              </a:rPr>
              <a:t>of </a:t>
            </a:r>
            <a:r>
              <a:rPr sz="596" spc="-3" dirty="0">
                <a:solidFill>
                  <a:srgbClr val="FFFFFF"/>
                </a:solidFill>
                <a:latin typeface="Arial"/>
                <a:cs typeface="Arial"/>
              </a:rPr>
              <a:t>race, </a:t>
            </a:r>
            <a:r>
              <a:rPr sz="596" spc="-13" dirty="0">
                <a:solidFill>
                  <a:srgbClr val="FFFFFF"/>
                </a:solidFill>
                <a:latin typeface="Arial"/>
                <a:cs typeface="Arial"/>
              </a:rPr>
              <a:t>r</a:t>
            </a:r>
            <a:r>
              <a:rPr sz="596" dirty="0">
                <a:solidFill>
                  <a:srgbClr val="FFFFFF"/>
                </a:solidFill>
                <a:latin typeface="Arial"/>
                <a:cs typeface="Arial"/>
              </a:rPr>
              <a:t>eligion, nationalit</a:t>
            </a:r>
            <a:r>
              <a:rPr sz="596" spc="-47" dirty="0">
                <a:solidFill>
                  <a:srgbClr val="FFFFFF"/>
                </a:solidFill>
                <a:latin typeface="Arial"/>
                <a:cs typeface="Arial"/>
              </a:rPr>
              <a:t>y</a:t>
            </a:r>
            <a:r>
              <a:rPr sz="596" dirty="0">
                <a:solidFill>
                  <a:srgbClr val="FFFFFF"/>
                </a:solidFill>
                <a:latin typeface="Arial"/>
                <a:cs typeface="Arial"/>
              </a:rPr>
              <a:t>, </a:t>
            </a:r>
            <a:r>
              <a:rPr sz="596" spc="7" dirty="0">
                <a:solidFill>
                  <a:srgbClr val="FFFFFF"/>
                </a:solidFill>
                <a:latin typeface="Arial"/>
                <a:cs typeface="Arial"/>
              </a:rPr>
              <a:t>political</a:t>
            </a:r>
            <a:r>
              <a:rPr sz="596" dirty="0">
                <a:solidFill>
                  <a:srgbClr val="FFFFFF"/>
                </a:solidFill>
                <a:latin typeface="Arial"/>
                <a:cs typeface="Arial"/>
              </a:rPr>
              <a:t> </a:t>
            </a:r>
            <a:r>
              <a:rPr sz="596" spc="3" dirty="0">
                <a:solidFill>
                  <a:srgbClr val="FFFFFF"/>
                </a:solidFill>
                <a:latin typeface="Arial"/>
                <a:cs typeface="Arial"/>
              </a:rPr>
              <a:t>opinion, or</a:t>
            </a:r>
            <a:r>
              <a:rPr sz="596" dirty="0">
                <a:solidFill>
                  <a:srgbClr val="FFFFFF"/>
                </a:solidFill>
                <a:latin typeface="Arial"/>
                <a:cs typeface="Arial"/>
              </a:rPr>
              <a:t> </a:t>
            </a:r>
            <a:r>
              <a:rPr sz="596" spc="3" dirty="0">
                <a:solidFill>
                  <a:srgbClr val="FFFFFF"/>
                </a:solidFill>
                <a:latin typeface="Arial"/>
                <a:cs typeface="Arial"/>
              </a:rPr>
              <a:t>membership</a:t>
            </a:r>
            <a:r>
              <a:rPr sz="596" dirty="0">
                <a:solidFill>
                  <a:srgbClr val="FFFFFF"/>
                </a:solidFill>
                <a:latin typeface="Arial"/>
                <a:cs typeface="Arial"/>
              </a:rPr>
              <a:t> in particular social </a:t>
            </a:r>
            <a:r>
              <a:rPr sz="596" spc="7" dirty="0">
                <a:solidFill>
                  <a:srgbClr val="FFFFFF"/>
                </a:solidFill>
                <a:latin typeface="Arial"/>
                <a:cs typeface="Arial"/>
              </a:rPr>
              <a:t>g</a:t>
            </a:r>
            <a:r>
              <a:rPr sz="596" spc="-10" dirty="0">
                <a:solidFill>
                  <a:srgbClr val="FFFFFF"/>
                </a:solidFill>
                <a:latin typeface="Arial"/>
                <a:cs typeface="Arial"/>
              </a:rPr>
              <a:t>r</a:t>
            </a:r>
            <a:r>
              <a:rPr sz="596" spc="10" dirty="0">
                <a:solidFill>
                  <a:srgbClr val="FFFFFF"/>
                </a:solidFill>
                <a:latin typeface="Arial"/>
                <a:cs typeface="Arial"/>
              </a:rPr>
              <a:t>oup</a:t>
            </a:r>
            <a:endParaRPr sz="596">
              <a:solidFill>
                <a:prstClr val="black"/>
              </a:solidFill>
              <a:latin typeface="Arial"/>
              <a:cs typeface="Arial"/>
            </a:endParaRPr>
          </a:p>
        </p:txBody>
      </p:sp>
      <p:sp>
        <p:nvSpPr>
          <p:cNvPr id="56" name="object 56"/>
          <p:cNvSpPr/>
          <p:nvPr/>
        </p:nvSpPr>
        <p:spPr>
          <a:xfrm>
            <a:off x="2243957" y="2665527"/>
            <a:ext cx="50427" cy="67656"/>
          </a:xfrm>
          <a:custGeom>
            <a:avLst/>
            <a:gdLst/>
            <a:ahLst/>
            <a:cxnLst/>
            <a:rect l="l" t="t" r="r" b="b"/>
            <a:pathLst>
              <a:path w="76200" h="102235">
                <a:moveTo>
                  <a:pt x="0" y="0"/>
                </a:moveTo>
                <a:lnTo>
                  <a:pt x="0" y="102095"/>
                </a:lnTo>
                <a:lnTo>
                  <a:pt x="76187" y="51231"/>
                </a:lnTo>
                <a:lnTo>
                  <a:pt x="0" y="0"/>
                </a:lnTo>
                <a:close/>
              </a:path>
            </a:pathLst>
          </a:custGeom>
          <a:solidFill>
            <a:srgbClr val="FFFFFF"/>
          </a:solidFill>
        </p:spPr>
        <p:txBody>
          <a:bodyPr wrap="square" lIns="0" tIns="0" rIns="0" bIns="0" rtlCol="0"/>
          <a:lstStyle/>
          <a:p>
            <a:pPr defTabSz="605134"/>
            <a:endParaRPr sz="1191">
              <a:solidFill>
                <a:prstClr val="black"/>
              </a:solidFill>
              <a:latin typeface="Calibri"/>
            </a:endParaRPr>
          </a:p>
        </p:txBody>
      </p:sp>
      <p:sp>
        <p:nvSpPr>
          <p:cNvPr id="57" name="object 57"/>
          <p:cNvSpPr txBox="1"/>
          <p:nvPr/>
        </p:nvSpPr>
        <p:spPr>
          <a:xfrm>
            <a:off x="2221179" y="2452335"/>
            <a:ext cx="687061" cy="112018"/>
          </a:xfrm>
          <a:prstGeom prst="rect">
            <a:avLst/>
          </a:prstGeom>
        </p:spPr>
        <p:txBody>
          <a:bodyPr vert="horz" wrap="square" lIns="0" tIns="0" rIns="0" bIns="0" rtlCol="0">
            <a:spAutoFit/>
          </a:bodyPr>
          <a:lstStyle/>
          <a:p>
            <a:pPr marL="8405" defTabSz="605134"/>
            <a:r>
              <a:rPr sz="728" b="1" spc="-96" dirty="0">
                <a:solidFill>
                  <a:srgbClr val="262B75"/>
                </a:solidFill>
                <a:latin typeface="Arial"/>
                <a:cs typeface="Arial"/>
              </a:rPr>
              <a:t>CONSIDER</a:t>
            </a:r>
            <a:r>
              <a:rPr sz="728" b="1" spc="-146" dirty="0">
                <a:solidFill>
                  <a:srgbClr val="262B75"/>
                </a:solidFill>
                <a:latin typeface="Arial"/>
                <a:cs typeface="Arial"/>
              </a:rPr>
              <a:t>A</a:t>
            </a:r>
            <a:r>
              <a:rPr sz="728" b="1" spc="-89" dirty="0">
                <a:solidFill>
                  <a:srgbClr val="262B75"/>
                </a:solidFill>
                <a:latin typeface="Arial"/>
                <a:cs typeface="Arial"/>
              </a:rPr>
              <a:t>TIONS</a:t>
            </a:r>
            <a:endParaRPr sz="728">
              <a:solidFill>
                <a:prstClr val="black"/>
              </a:solidFill>
              <a:latin typeface="Arial"/>
              <a:cs typeface="Arial"/>
            </a:endParaRPr>
          </a:p>
        </p:txBody>
      </p:sp>
      <p:sp>
        <p:nvSpPr>
          <p:cNvPr id="58" name="object 58"/>
          <p:cNvSpPr/>
          <p:nvPr/>
        </p:nvSpPr>
        <p:spPr>
          <a:xfrm>
            <a:off x="2177092" y="3582670"/>
            <a:ext cx="195402" cy="195402"/>
          </a:xfrm>
          <a:custGeom>
            <a:avLst/>
            <a:gdLst/>
            <a:ahLst/>
            <a:cxnLst/>
            <a:rect l="l" t="t" r="r" b="b"/>
            <a:pathLst>
              <a:path w="295275" h="295275">
                <a:moveTo>
                  <a:pt x="210553" y="256717"/>
                </a:moveTo>
                <a:lnTo>
                  <a:pt x="84493" y="256717"/>
                </a:lnTo>
                <a:lnTo>
                  <a:pt x="103657" y="292531"/>
                </a:lnTo>
                <a:lnTo>
                  <a:pt x="113030" y="295046"/>
                </a:lnTo>
                <a:lnTo>
                  <a:pt x="147523" y="273570"/>
                </a:lnTo>
                <a:lnTo>
                  <a:pt x="201535" y="273570"/>
                </a:lnTo>
                <a:lnTo>
                  <a:pt x="210553" y="256717"/>
                </a:lnTo>
                <a:close/>
              </a:path>
              <a:path w="295275" h="295275">
                <a:moveTo>
                  <a:pt x="201535" y="273570"/>
                </a:moveTo>
                <a:lnTo>
                  <a:pt x="147523" y="273570"/>
                </a:lnTo>
                <a:lnTo>
                  <a:pt x="182016" y="295046"/>
                </a:lnTo>
                <a:lnTo>
                  <a:pt x="191389" y="292531"/>
                </a:lnTo>
                <a:lnTo>
                  <a:pt x="201535" y="273570"/>
                </a:lnTo>
                <a:close/>
              </a:path>
              <a:path w="295275" h="295275">
                <a:moveTo>
                  <a:pt x="43878" y="37033"/>
                </a:moveTo>
                <a:lnTo>
                  <a:pt x="37033" y="43878"/>
                </a:lnTo>
                <a:lnTo>
                  <a:pt x="38328" y="84493"/>
                </a:lnTo>
                <a:lnTo>
                  <a:pt x="2514" y="103657"/>
                </a:lnTo>
                <a:lnTo>
                  <a:pt x="0" y="113030"/>
                </a:lnTo>
                <a:lnTo>
                  <a:pt x="21475" y="147523"/>
                </a:lnTo>
                <a:lnTo>
                  <a:pt x="0" y="182016"/>
                </a:lnTo>
                <a:lnTo>
                  <a:pt x="2514" y="191389"/>
                </a:lnTo>
                <a:lnTo>
                  <a:pt x="38328" y="210553"/>
                </a:lnTo>
                <a:lnTo>
                  <a:pt x="37033" y="251167"/>
                </a:lnTo>
                <a:lnTo>
                  <a:pt x="43878" y="258013"/>
                </a:lnTo>
                <a:lnTo>
                  <a:pt x="84493" y="256717"/>
                </a:lnTo>
                <a:lnTo>
                  <a:pt x="252463" y="256717"/>
                </a:lnTo>
                <a:lnTo>
                  <a:pt x="258013" y="251167"/>
                </a:lnTo>
                <a:lnTo>
                  <a:pt x="256717" y="210553"/>
                </a:lnTo>
                <a:lnTo>
                  <a:pt x="283261" y="196354"/>
                </a:lnTo>
                <a:lnTo>
                  <a:pt x="138036" y="196354"/>
                </a:lnTo>
                <a:lnTo>
                  <a:pt x="89458" y="147764"/>
                </a:lnTo>
                <a:lnTo>
                  <a:pt x="89458" y="143179"/>
                </a:lnTo>
                <a:lnTo>
                  <a:pt x="105359" y="127266"/>
                </a:lnTo>
                <a:lnTo>
                  <a:pt x="170719" y="127266"/>
                </a:lnTo>
                <a:lnTo>
                  <a:pt x="199301" y="98691"/>
                </a:lnTo>
                <a:lnTo>
                  <a:pt x="283261" y="98691"/>
                </a:lnTo>
                <a:lnTo>
                  <a:pt x="256717" y="84493"/>
                </a:lnTo>
                <a:lnTo>
                  <a:pt x="258013" y="43878"/>
                </a:lnTo>
                <a:lnTo>
                  <a:pt x="252463" y="38328"/>
                </a:lnTo>
                <a:lnTo>
                  <a:pt x="84493" y="38328"/>
                </a:lnTo>
                <a:lnTo>
                  <a:pt x="43878" y="37033"/>
                </a:lnTo>
                <a:close/>
              </a:path>
              <a:path w="295275" h="295275">
                <a:moveTo>
                  <a:pt x="252463" y="256717"/>
                </a:moveTo>
                <a:lnTo>
                  <a:pt x="210553" y="256717"/>
                </a:lnTo>
                <a:lnTo>
                  <a:pt x="251167" y="258013"/>
                </a:lnTo>
                <a:lnTo>
                  <a:pt x="252463" y="256717"/>
                </a:lnTo>
                <a:close/>
              </a:path>
              <a:path w="295275" h="295275">
                <a:moveTo>
                  <a:pt x="283261" y="98691"/>
                </a:moveTo>
                <a:lnTo>
                  <a:pt x="203885" y="98691"/>
                </a:lnTo>
                <a:lnTo>
                  <a:pt x="219798" y="114604"/>
                </a:lnTo>
                <a:lnTo>
                  <a:pt x="219798" y="119189"/>
                </a:lnTo>
                <a:lnTo>
                  <a:pt x="142633" y="196354"/>
                </a:lnTo>
                <a:lnTo>
                  <a:pt x="283261" y="196354"/>
                </a:lnTo>
                <a:lnTo>
                  <a:pt x="292544" y="191389"/>
                </a:lnTo>
                <a:lnTo>
                  <a:pt x="295046" y="182016"/>
                </a:lnTo>
                <a:lnTo>
                  <a:pt x="273570" y="147523"/>
                </a:lnTo>
                <a:lnTo>
                  <a:pt x="295046" y="113030"/>
                </a:lnTo>
                <a:lnTo>
                  <a:pt x="292544" y="103657"/>
                </a:lnTo>
                <a:lnTo>
                  <a:pt x="283261" y="98691"/>
                </a:lnTo>
                <a:close/>
              </a:path>
              <a:path w="295275" h="295275">
                <a:moveTo>
                  <a:pt x="170719" y="127266"/>
                </a:moveTo>
                <a:lnTo>
                  <a:pt x="109956" y="127266"/>
                </a:lnTo>
                <a:lnTo>
                  <a:pt x="140106" y="157416"/>
                </a:lnTo>
                <a:lnTo>
                  <a:pt x="140563" y="157416"/>
                </a:lnTo>
                <a:lnTo>
                  <a:pt x="170719" y="127266"/>
                </a:lnTo>
                <a:close/>
              </a:path>
              <a:path w="295275" h="295275">
                <a:moveTo>
                  <a:pt x="113030" y="0"/>
                </a:moveTo>
                <a:lnTo>
                  <a:pt x="103657" y="2514"/>
                </a:lnTo>
                <a:lnTo>
                  <a:pt x="84493" y="38328"/>
                </a:lnTo>
                <a:lnTo>
                  <a:pt x="210553" y="38328"/>
                </a:lnTo>
                <a:lnTo>
                  <a:pt x="201535" y="21475"/>
                </a:lnTo>
                <a:lnTo>
                  <a:pt x="147523" y="21475"/>
                </a:lnTo>
                <a:lnTo>
                  <a:pt x="113030" y="0"/>
                </a:lnTo>
                <a:close/>
              </a:path>
              <a:path w="295275" h="295275">
                <a:moveTo>
                  <a:pt x="251167" y="37033"/>
                </a:moveTo>
                <a:lnTo>
                  <a:pt x="210553" y="38328"/>
                </a:lnTo>
                <a:lnTo>
                  <a:pt x="252463" y="38328"/>
                </a:lnTo>
                <a:lnTo>
                  <a:pt x="251167" y="37033"/>
                </a:lnTo>
                <a:close/>
              </a:path>
              <a:path w="295275" h="295275">
                <a:moveTo>
                  <a:pt x="182016" y="0"/>
                </a:moveTo>
                <a:lnTo>
                  <a:pt x="147523" y="21475"/>
                </a:lnTo>
                <a:lnTo>
                  <a:pt x="201535" y="21475"/>
                </a:lnTo>
                <a:lnTo>
                  <a:pt x="191389" y="2514"/>
                </a:lnTo>
                <a:lnTo>
                  <a:pt x="182016" y="0"/>
                </a:lnTo>
                <a:close/>
              </a:path>
            </a:pathLst>
          </a:custGeom>
          <a:solidFill>
            <a:srgbClr val="2B3890"/>
          </a:solidFill>
        </p:spPr>
        <p:txBody>
          <a:bodyPr wrap="square" lIns="0" tIns="0" rIns="0" bIns="0" rtlCol="0"/>
          <a:lstStyle/>
          <a:p>
            <a:pPr defTabSz="605134"/>
            <a:endParaRPr sz="1191">
              <a:solidFill>
                <a:prstClr val="black"/>
              </a:solidFill>
              <a:latin typeface="Calibri"/>
            </a:endParaRPr>
          </a:p>
        </p:txBody>
      </p:sp>
      <p:sp>
        <p:nvSpPr>
          <p:cNvPr id="59" name="object 59"/>
          <p:cNvSpPr txBox="1"/>
          <p:nvPr/>
        </p:nvSpPr>
        <p:spPr>
          <a:xfrm>
            <a:off x="2248814" y="3594726"/>
            <a:ext cx="656383" cy="719428"/>
          </a:xfrm>
          <a:prstGeom prst="rect">
            <a:avLst/>
          </a:prstGeom>
        </p:spPr>
        <p:txBody>
          <a:bodyPr vert="horz" wrap="square" lIns="0" tIns="0" rIns="0" bIns="0" rtlCol="0">
            <a:spAutoFit/>
          </a:bodyPr>
          <a:lstStyle/>
          <a:p>
            <a:pPr marL="168513" marR="3362" defTabSz="605134">
              <a:lnSpc>
                <a:spcPts val="662"/>
              </a:lnSpc>
            </a:pPr>
            <a:r>
              <a:rPr sz="596" b="1" spc="-30" dirty="0">
                <a:solidFill>
                  <a:srgbClr val="636466"/>
                </a:solidFill>
                <a:latin typeface="Arial"/>
                <a:cs typeface="Arial"/>
              </a:rPr>
              <a:t>I</a:t>
            </a:r>
            <a:r>
              <a:rPr sz="596" b="1" spc="-19" dirty="0">
                <a:solidFill>
                  <a:srgbClr val="636466"/>
                </a:solidFill>
                <a:latin typeface="Arial"/>
                <a:cs typeface="Arial"/>
              </a:rPr>
              <a:t>f</a:t>
            </a:r>
            <a:r>
              <a:rPr sz="596" b="1" spc="-49" dirty="0">
                <a:solidFill>
                  <a:srgbClr val="636466"/>
                </a:solidFill>
                <a:latin typeface="Arial"/>
                <a:cs typeface="Arial"/>
              </a:rPr>
              <a:t> </a:t>
            </a:r>
            <a:r>
              <a:rPr sz="596" b="1" spc="-73" dirty="0">
                <a:solidFill>
                  <a:srgbClr val="636466"/>
                </a:solidFill>
                <a:latin typeface="Arial"/>
                <a:cs typeface="Arial"/>
              </a:rPr>
              <a:t>appro</a:t>
            </a:r>
            <a:r>
              <a:rPr sz="596" b="1" spc="-70" dirty="0">
                <a:solidFill>
                  <a:srgbClr val="636466"/>
                </a:solidFill>
                <a:latin typeface="Arial"/>
                <a:cs typeface="Arial"/>
              </a:rPr>
              <a:t>ved,</a:t>
            </a:r>
            <a:r>
              <a:rPr sz="596" b="1" spc="-42" dirty="0">
                <a:solidFill>
                  <a:srgbClr val="636466"/>
                </a:solidFill>
                <a:latin typeface="Arial"/>
                <a:cs typeface="Arial"/>
              </a:rPr>
              <a:t> </a:t>
            </a:r>
            <a:r>
              <a:rPr sz="596" b="1" spc="-64" dirty="0">
                <a:solidFill>
                  <a:srgbClr val="636466"/>
                </a:solidFill>
                <a:latin typeface="Arial"/>
                <a:cs typeface="Arial"/>
              </a:rPr>
              <a:t>benefi</a:t>
            </a:r>
            <a:r>
              <a:rPr sz="596" b="1" spc="-33" dirty="0">
                <a:solidFill>
                  <a:srgbClr val="636466"/>
                </a:solidFill>
                <a:latin typeface="Arial"/>
                <a:cs typeface="Arial"/>
              </a:rPr>
              <a:t>t</a:t>
            </a:r>
            <a:r>
              <a:rPr sz="596" b="1" spc="-49" dirty="0">
                <a:solidFill>
                  <a:srgbClr val="636466"/>
                </a:solidFill>
                <a:latin typeface="Arial"/>
                <a:cs typeface="Arial"/>
              </a:rPr>
              <a:t> </a:t>
            </a:r>
            <a:r>
              <a:rPr sz="596" b="1" spc="-73" dirty="0">
                <a:solidFill>
                  <a:srgbClr val="636466"/>
                </a:solidFill>
                <a:latin typeface="Arial"/>
                <a:cs typeface="Arial"/>
              </a:rPr>
              <a:t>pr</a:t>
            </a:r>
            <a:r>
              <a:rPr sz="596" b="1" spc="-76" dirty="0">
                <a:solidFill>
                  <a:srgbClr val="636466"/>
                </a:solidFill>
                <a:latin typeface="Arial"/>
                <a:cs typeface="Arial"/>
              </a:rPr>
              <a:t>o</a:t>
            </a:r>
            <a:r>
              <a:rPr sz="596" b="1" spc="-73" dirty="0">
                <a:solidFill>
                  <a:srgbClr val="636466"/>
                </a:solidFill>
                <a:latin typeface="Arial"/>
                <a:cs typeface="Arial"/>
              </a:rPr>
              <a:t>vides:</a:t>
            </a:r>
            <a:endParaRPr sz="596" dirty="0">
              <a:solidFill>
                <a:prstClr val="black"/>
              </a:solidFill>
              <a:latin typeface="Arial"/>
              <a:cs typeface="Arial"/>
            </a:endParaRPr>
          </a:p>
          <a:p>
            <a:pPr marL="8405" defTabSz="605134">
              <a:spcBef>
                <a:spcPts val="378"/>
              </a:spcBef>
              <a:buClr>
                <a:srgbClr val="636466"/>
              </a:buClr>
              <a:buFont typeface="Arial"/>
              <a:buAutoNum type="arabicPeriod"/>
              <a:tabLst>
                <a:tab pos="79424" algn="l"/>
              </a:tabLst>
            </a:pPr>
            <a:r>
              <a:rPr sz="529" spc="-19" dirty="0">
                <a:solidFill>
                  <a:srgbClr val="636466"/>
                </a:solidFill>
                <a:latin typeface="Arial"/>
                <a:cs typeface="Arial"/>
              </a:rPr>
              <a:t>Asyle</a:t>
            </a:r>
            <a:r>
              <a:rPr sz="529" spc="-7" dirty="0">
                <a:solidFill>
                  <a:srgbClr val="636466"/>
                </a:solidFill>
                <a:latin typeface="Arial"/>
                <a:cs typeface="Arial"/>
              </a:rPr>
              <a:t>e</a:t>
            </a:r>
            <a:r>
              <a:rPr sz="529" spc="-23" dirty="0">
                <a:solidFill>
                  <a:srgbClr val="636466"/>
                </a:solidFill>
                <a:latin typeface="Arial"/>
                <a:cs typeface="Arial"/>
              </a:rPr>
              <a:t> </a:t>
            </a:r>
            <a:r>
              <a:rPr sz="529" spc="-10" dirty="0">
                <a:solidFill>
                  <a:srgbClr val="636466"/>
                </a:solidFill>
                <a:latin typeface="Arial"/>
                <a:cs typeface="Arial"/>
              </a:rPr>
              <a:t>status</a:t>
            </a:r>
            <a:endParaRPr sz="529" dirty="0">
              <a:solidFill>
                <a:prstClr val="black"/>
              </a:solidFill>
              <a:latin typeface="Arial"/>
              <a:cs typeface="Arial"/>
            </a:endParaRPr>
          </a:p>
          <a:p>
            <a:pPr marL="79003" indent="-70598" defTabSz="605134">
              <a:buClr>
                <a:srgbClr val="636466"/>
              </a:buClr>
              <a:buFont typeface="Arial"/>
              <a:buAutoNum type="arabicPeriod"/>
              <a:tabLst>
                <a:tab pos="79424" algn="l"/>
              </a:tabLst>
            </a:pPr>
            <a:r>
              <a:rPr sz="529" spc="-56" dirty="0">
                <a:solidFill>
                  <a:srgbClr val="636466"/>
                </a:solidFill>
                <a:latin typeface="Arial"/>
                <a:cs typeface="Arial"/>
              </a:rPr>
              <a:t>W</a:t>
            </a:r>
            <a:r>
              <a:rPr sz="529" spc="-10" dirty="0">
                <a:solidFill>
                  <a:srgbClr val="636466"/>
                </a:solidFill>
                <a:latin typeface="Arial"/>
                <a:cs typeface="Arial"/>
              </a:rPr>
              <a:t>or</a:t>
            </a:r>
            <a:r>
              <a:rPr sz="529" spc="3" dirty="0">
                <a:solidFill>
                  <a:srgbClr val="636466"/>
                </a:solidFill>
                <a:latin typeface="Arial"/>
                <a:cs typeface="Arial"/>
              </a:rPr>
              <a:t>k</a:t>
            </a:r>
            <a:r>
              <a:rPr sz="529" spc="-23" dirty="0">
                <a:solidFill>
                  <a:srgbClr val="636466"/>
                </a:solidFill>
                <a:latin typeface="Arial"/>
                <a:cs typeface="Arial"/>
              </a:rPr>
              <a:t> </a:t>
            </a:r>
            <a:r>
              <a:rPr sz="529" spc="-13" dirty="0">
                <a:solidFill>
                  <a:srgbClr val="636466"/>
                </a:solidFill>
                <a:latin typeface="Arial"/>
                <a:cs typeface="Arial"/>
              </a:rPr>
              <a:t>authorization</a:t>
            </a:r>
            <a:endParaRPr sz="529" dirty="0">
              <a:solidFill>
                <a:prstClr val="black"/>
              </a:solidFill>
              <a:latin typeface="Arial"/>
              <a:cs typeface="Arial"/>
            </a:endParaRPr>
          </a:p>
          <a:p>
            <a:pPr marL="8405" marR="160948" defTabSz="605134">
              <a:buClr>
                <a:srgbClr val="636466"/>
              </a:buClr>
              <a:buFont typeface="Arial"/>
              <a:buAutoNum type="arabicPeriod"/>
              <a:tabLst>
                <a:tab pos="79424" algn="l"/>
              </a:tabLst>
            </a:pPr>
            <a:r>
              <a:rPr sz="529" spc="-19" dirty="0">
                <a:solidFill>
                  <a:srgbClr val="636466"/>
                </a:solidFill>
                <a:latin typeface="Arial"/>
                <a:cs typeface="Arial"/>
              </a:rPr>
              <a:t>Federa</a:t>
            </a:r>
            <a:r>
              <a:rPr sz="529" spc="-3" dirty="0">
                <a:solidFill>
                  <a:srgbClr val="636466"/>
                </a:solidFill>
                <a:latin typeface="Arial"/>
                <a:cs typeface="Arial"/>
              </a:rPr>
              <a:t>l</a:t>
            </a:r>
            <a:r>
              <a:rPr sz="529" spc="-23" dirty="0">
                <a:solidFill>
                  <a:srgbClr val="636466"/>
                </a:solidFill>
                <a:latin typeface="Arial"/>
                <a:cs typeface="Arial"/>
              </a:rPr>
              <a:t> </a:t>
            </a:r>
            <a:r>
              <a:rPr sz="529" spc="-13" dirty="0">
                <a:solidFill>
                  <a:srgbClr val="636466"/>
                </a:solidFill>
                <a:latin typeface="Arial"/>
                <a:cs typeface="Arial"/>
              </a:rPr>
              <a:t>social </a:t>
            </a:r>
            <a:r>
              <a:rPr sz="529" spc="-17" dirty="0">
                <a:solidFill>
                  <a:srgbClr val="636466"/>
                </a:solidFill>
                <a:latin typeface="Arial"/>
                <a:cs typeface="Arial"/>
              </a:rPr>
              <a:t>service</a:t>
            </a:r>
            <a:r>
              <a:rPr sz="529" spc="-3" dirty="0">
                <a:solidFill>
                  <a:srgbClr val="636466"/>
                </a:solidFill>
                <a:latin typeface="Arial"/>
                <a:cs typeface="Arial"/>
              </a:rPr>
              <a:t>s</a:t>
            </a:r>
            <a:r>
              <a:rPr sz="529" spc="-23" dirty="0">
                <a:solidFill>
                  <a:srgbClr val="636466"/>
                </a:solidFill>
                <a:latin typeface="Arial"/>
                <a:cs typeface="Arial"/>
              </a:rPr>
              <a:t> </a:t>
            </a:r>
            <a:r>
              <a:rPr sz="529" spc="-13" dirty="0">
                <a:solidFill>
                  <a:srgbClr val="636466"/>
                </a:solidFill>
                <a:latin typeface="Arial"/>
                <a:cs typeface="Arial"/>
              </a:rPr>
              <a:t>benefits</a:t>
            </a:r>
            <a:endParaRPr sz="529" dirty="0">
              <a:solidFill>
                <a:prstClr val="black"/>
              </a:solidFill>
              <a:latin typeface="Arial"/>
              <a:cs typeface="Arial"/>
            </a:endParaRPr>
          </a:p>
          <a:p>
            <a:pPr marL="8405" marR="54630" defTabSz="605134">
              <a:buClr>
                <a:srgbClr val="636466"/>
              </a:buClr>
              <a:buFont typeface="Arial"/>
              <a:buAutoNum type="arabicPeriod"/>
              <a:tabLst>
                <a:tab pos="79424" algn="l"/>
              </a:tabLst>
            </a:pPr>
            <a:r>
              <a:rPr sz="529" spc="-10" dirty="0">
                <a:solidFill>
                  <a:srgbClr val="636466"/>
                </a:solidFill>
                <a:latin typeface="Arial"/>
                <a:cs typeface="Arial"/>
              </a:rPr>
              <a:t>Abilit</a:t>
            </a:r>
            <a:r>
              <a:rPr sz="529" spc="3" dirty="0">
                <a:solidFill>
                  <a:srgbClr val="636466"/>
                </a:solidFill>
                <a:latin typeface="Arial"/>
                <a:cs typeface="Arial"/>
              </a:rPr>
              <a:t>y</a:t>
            </a:r>
            <a:r>
              <a:rPr sz="529" spc="-23" dirty="0">
                <a:solidFill>
                  <a:srgbClr val="636466"/>
                </a:solidFill>
                <a:latin typeface="Arial"/>
                <a:cs typeface="Arial"/>
              </a:rPr>
              <a:t> </a:t>
            </a:r>
            <a:r>
              <a:rPr sz="529" spc="-7" dirty="0">
                <a:solidFill>
                  <a:srgbClr val="636466"/>
                </a:solidFill>
                <a:latin typeface="Arial"/>
                <a:cs typeface="Arial"/>
              </a:rPr>
              <a:t>t</a:t>
            </a:r>
            <a:r>
              <a:rPr sz="529" spc="17" dirty="0">
                <a:solidFill>
                  <a:srgbClr val="636466"/>
                </a:solidFill>
                <a:latin typeface="Arial"/>
                <a:cs typeface="Arial"/>
              </a:rPr>
              <a:t>o</a:t>
            </a:r>
            <a:r>
              <a:rPr sz="529" spc="-23" dirty="0">
                <a:solidFill>
                  <a:srgbClr val="636466"/>
                </a:solidFill>
                <a:latin typeface="Arial"/>
                <a:cs typeface="Arial"/>
              </a:rPr>
              <a:t> </a:t>
            </a:r>
            <a:r>
              <a:rPr sz="529" spc="-10" dirty="0">
                <a:solidFill>
                  <a:srgbClr val="636466"/>
                </a:solidFill>
                <a:latin typeface="Arial"/>
                <a:cs typeface="Arial"/>
              </a:rPr>
              <a:t>appl</a:t>
            </a:r>
            <a:r>
              <a:rPr sz="529" spc="3" dirty="0">
                <a:solidFill>
                  <a:srgbClr val="636466"/>
                </a:solidFill>
                <a:latin typeface="Arial"/>
                <a:cs typeface="Arial"/>
              </a:rPr>
              <a:t>y</a:t>
            </a:r>
            <a:r>
              <a:rPr sz="529" spc="-23" dirty="0">
                <a:solidFill>
                  <a:srgbClr val="636466"/>
                </a:solidFill>
                <a:latin typeface="Arial"/>
                <a:cs typeface="Arial"/>
              </a:rPr>
              <a:t> </a:t>
            </a:r>
            <a:r>
              <a:rPr sz="529" spc="-10" dirty="0">
                <a:solidFill>
                  <a:srgbClr val="636466"/>
                </a:solidFill>
                <a:latin typeface="Arial"/>
                <a:cs typeface="Arial"/>
              </a:rPr>
              <a:t>for </a:t>
            </a:r>
            <a:r>
              <a:rPr sz="529" spc="-13" dirty="0">
                <a:solidFill>
                  <a:srgbClr val="636466"/>
                </a:solidFill>
                <a:latin typeface="Arial"/>
                <a:cs typeface="Arial"/>
              </a:rPr>
              <a:t>permanen</a:t>
            </a:r>
            <a:r>
              <a:rPr sz="529" dirty="0">
                <a:solidFill>
                  <a:srgbClr val="636466"/>
                </a:solidFill>
                <a:latin typeface="Arial"/>
                <a:cs typeface="Arial"/>
              </a:rPr>
              <a:t>t</a:t>
            </a:r>
            <a:r>
              <a:rPr sz="529" spc="-23" dirty="0">
                <a:solidFill>
                  <a:srgbClr val="636466"/>
                </a:solidFill>
                <a:latin typeface="Arial"/>
                <a:cs typeface="Arial"/>
              </a:rPr>
              <a:t> </a:t>
            </a:r>
            <a:r>
              <a:rPr sz="529" spc="-10" dirty="0">
                <a:solidFill>
                  <a:srgbClr val="636466"/>
                </a:solidFill>
                <a:latin typeface="Arial"/>
                <a:cs typeface="Arial"/>
              </a:rPr>
              <a:t>status</a:t>
            </a:r>
            <a:endParaRPr sz="529" dirty="0">
              <a:solidFill>
                <a:prstClr val="black"/>
              </a:solidFill>
              <a:latin typeface="Arial"/>
              <a:cs typeface="Arial"/>
            </a:endParaRPr>
          </a:p>
        </p:txBody>
      </p:sp>
      <p:sp>
        <p:nvSpPr>
          <p:cNvPr id="60" name="object 60"/>
          <p:cNvSpPr/>
          <p:nvPr/>
        </p:nvSpPr>
        <p:spPr>
          <a:xfrm>
            <a:off x="3557861" y="692524"/>
            <a:ext cx="195402" cy="195402"/>
          </a:xfrm>
          <a:custGeom>
            <a:avLst/>
            <a:gdLst/>
            <a:ahLst/>
            <a:cxnLst/>
            <a:rect l="l" t="t" r="r" b="b"/>
            <a:pathLst>
              <a:path w="295275" h="295275">
                <a:moveTo>
                  <a:pt x="210553" y="256717"/>
                </a:moveTo>
                <a:lnTo>
                  <a:pt x="84493" y="256717"/>
                </a:lnTo>
                <a:lnTo>
                  <a:pt x="103657" y="292531"/>
                </a:lnTo>
                <a:lnTo>
                  <a:pt x="113030" y="295046"/>
                </a:lnTo>
                <a:lnTo>
                  <a:pt x="147523" y="273570"/>
                </a:lnTo>
                <a:lnTo>
                  <a:pt x="201535" y="273570"/>
                </a:lnTo>
                <a:lnTo>
                  <a:pt x="210553" y="256717"/>
                </a:lnTo>
                <a:close/>
              </a:path>
              <a:path w="295275" h="295275">
                <a:moveTo>
                  <a:pt x="201535" y="273570"/>
                </a:moveTo>
                <a:lnTo>
                  <a:pt x="147523" y="273570"/>
                </a:lnTo>
                <a:lnTo>
                  <a:pt x="182016" y="295046"/>
                </a:lnTo>
                <a:lnTo>
                  <a:pt x="191389" y="292531"/>
                </a:lnTo>
                <a:lnTo>
                  <a:pt x="201535" y="273570"/>
                </a:lnTo>
                <a:close/>
              </a:path>
              <a:path w="295275" h="295275">
                <a:moveTo>
                  <a:pt x="43878" y="37033"/>
                </a:moveTo>
                <a:lnTo>
                  <a:pt x="37033" y="43878"/>
                </a:lnTo>
                <a:lnTo>
                  <a:pt x="38328" y="84493"/>
                </a:lnTo>
                <a:lnTo>
                  <a:pt x="2514" y="103657"/>
                </a:lnTo>
                <a:lnTo>
                  <a:pt x="0" y="113029"/>
                </a:lnTo>
                <a:lnTo>
                  <a:pt x="21475" y="147523"/>
                </a:lnTo>
                <a:lnTo>
                  <a:pt x="0" y="182016"/>
                </a:lnTo>
                <a:lnTo>
                  <a:pt x="2514" y="191388"/>
                </a:lnTo>
                <a:lnTo>
                  <a:pt x="38328" y="210553"/>
                </a:lnTo>
                <a:lnTo>
                  <a:pt x="37033" y="251167"/>
                </a:lnTo>
                <a:lnTo>
                  <a:pt x="43878" y="258013"/>
                </a:lnTo>
                <a:lnTo>
                  <a:pt x="84493" y="256717"/>
                </a:lnTo>
                <a:lnTo>
                  <a:pt x="252463" y="256717"/>
                </a:lnTo>
                <a:lnTo>
                  <a:pt x="258013" y="251167"/>
                </a:lnTo>
                <a:lnTo>
                  <a:pt x="256717" y="210553"/>
                </a:lnTo>
                <a:lnTo>
                  <a:pt x="283261" y="196354"/>
                </a:lnTo>
                <a:lnTo>
                  <a:pt x="138036" y="196354"/>
                </a:lnTo>
                <a:lnTo>
                  <a:pt x="89458" y="147764"/>
                </a:lnTo>
                <a:lnTo>
                  <a:pt x="89458" y="143179"/>
                </a:lnTo>
                <a:lnTo>
                  <a:pt x="105359" y="127266"/>
                </a:lnTo>
                <a:lnTo>
                  <a:pt x="170719" y="127266"/>
                </a:lnTo>
                <a:lnTo>
                  <a:pt x="199301" y="98691"/>
                </a:lnTo>
                <a:lnTo>
                  <a:pt x="283261" y="98691"/>
                </a:lnTo>
                <a:lnTo>
                  <a:pt x="256717" y="84493"/>
                </a:lnTo>
                <a:lnTo>
                  <a:pt x="258013" y="43878"/>
                </a:lnTo>
                <a:lnTo>
                  <a:pt x="252463" y="38328"/>
                </a:lnTo>
                <a:lnTo>
                  <a:pt x="84493" y="38328"/>
                </a:lnTo>
                <a:lnTo>
                  <a:pt x="43878" y="37033"/>
                </a:lnTo>
                <a:close/>
              </a:path>
              <a:path w="295275" h="295275">
                <a:moveTo>
                  <a:pt x="252463" y="256717"/>
                </a:moveTo>
                <a:lnTo>
                  <a:pt x="210553" y="256717"/>
                </a:lnTo>
                <a:lnTo>
                  <a:pt x="251167" y="258013"/>
                </a:lnTo>
                <a:lnTo>
                  <a:pt x="252463" y="256717"/>
                </a:lnTo>
                <a:close/>
              </a:path>
              <a:path w="295275" h="295275">
                <a:moveTo>
                  <a:pt x="283261" y="98691"/>
                </a:moveTo>
                <a:lnTo>
                  <a:pt x="203885" y="98691"/>
                </a:lnTo>
                <a:lnTo>
                  <a:pt x="219798" y="114604"/>
                </a:lnTo>
                <a:lnTo>
                  <a:pt x="219798" y="119189"/>
                </a:lnTo>
                <a:lnTo>
                  <a:pt x="142633" y="196354"/>
                </a:lnTo>
                <a:lnTo>
                  <a:pt x="283261" y="196354"/>
                </a:lnTo>
                <a:lnTo>
                  <a:pt x="292544" y="191388"/>
                </a:lnTo>
                <a:lnTo>
                  <a:pt x="295046" y="182016"/>
                </a:lnTo>
                <a:lnTo>
                  <a:pt x="273570" y="147523"/>
                </a:lnTo>
                <a:lnTo>
                  <a:pt x="295046" y="113029"/>
                </a:lnTo>
                <a:lnTo>
                  <a:pt x="292544" y="103657"/>
                </a:lnTo>
                <a:lnTo>
                  <a:pt x="283261" y="98691"/>
                </a:lnTo>
                <a:close/>
              </a:path>
              <a:path w="295275" h="295275">
                <a:moveTo>
                  <a:pt x="170719" y="127266"/>
                </a:moveTo>
                <a:lnTo>
                  <a:pt x="109956" y="127266"/>
                </a:lnTo>
                <a:lnTo>
                  <a:pt x="140106" y="157416"/>
                </a:lnTo>
                <a:lnTo>
                  <a:pt x="140563" y="157416"/>
                </a:lnTo>
                <a:lnTo>
                  <a:pt x="170719" y="127266"/>
                </a:lnTo>
                <a:close/>
              </a:path>
              <a:path w="295275" h="295275">
                <a:moveTo>
                  <a:pt x="113030" y="0"/>
                </a:moveTo>
                <a:lnTo>
                  <a:pt x="103657" y="2514"/>
                </a:lnTo>
                <a:lnTo>
                  <a:pt x="84493" y="38328"/>
                </a:lnTo>
                <a:lnTo>
                  <a:pt x="210553" y="38328"/>
                </a:lnTo>
                <a:lnTo>
                  <a:pt x="201535" y="21475"/>
                </a:lnTo>
                <a:lnTo>
                  <a:pt x="147523" y="21475"/>
                </a:lnTo>
                <a:lnTo>
                  <a:pt x="113030" y="0"/>
                </a:lnTo>
                <a:close/>
              </a:path>
              <a:path w="295275" h="295275">
                <a:moveTo>
                  <a:pt x="251167" y="37033"/>
                </a:moveTo>
                <a:lnTo>
                  <a:pt x="210553" y="38328"/>
                </a:lnTo>
                <a:lnTo>
                  <a:pt x="252463" y="38328"/>
                </a:lnTo>
                <a:lnTo>
                  <a:pt x="251167" y="37033"/>
                </a:lnTo>
                <a:close/>
              </a:path>
              <a:path w="295275" h="295275">
                <a:moveTo>
                  <a:pt x="182016" y="0"/>
                </a:moveTo>
                <a:lnTo>
                  <a:pt x="147523" y="21475"/>
                </a:lnTo>
                <a:lnTo>
                  <a:pt x="201535" y="21475"/>
                </a:lnTo>
                <a:lnTo>
                  <a:pt x="191389" y="2514"/>
                </a:lnTo>
                <a:lnTo>
                  <a:pt x="182016" y="0"/>
                </a:lnTo>
                <a:close/>
              </a:path>
            </a:pathLst>
          </a:custGeom>
          <a:solidFill>
            <a:srgbClr val="1B75BC"/>
          </a:solidFill>
        </p:spPr>
        <p:txBody>
          <a:bodyPr wrap="square" lIns="0" tIns="0" rIns="0" bIns="0" rtlCol="0"/>
          <a:lstStyle/>
          <a:p>
            <a:pPr defTabSz="605134"/>
            <a:endParaRPr sz="1191">
              <a:solidFill>
                <a:prstClr val="black"/>
              </a:solidFill>
              <a:latin typeface="Calibri"/>
            </a:endParaRPr>
          </a:p>
        </p:txBody>
      </p:sp>
      <p:sp>
        <p:nvSpPr>
          <p:cNvPr id="61" name="object 61"/>
          <p:cNvSpPr txBox="1"/>
          <p:nvPr/>
        </p:nvSpPr>
        <p:spPr>
          <a:xfrm>
            <a:off x="3621177" y="704589"/>
            <a:ext cx="664788" cy="882293"/>
          </a:xfrm>
          <a:prstGeom prst="rect">
            <a:avLst/>
          </a:prstGeom>
        </p:spPr>
        <p:txBody>
          <a:bodyPr vert="horz" wrap="square" lIns="0" tIns="0" rIns="0" bIns="0" rtlCol="0">
            <a:spAutoFit/>
          </a:bodyPr>
          <a:lstStyle/>
          <a:p>
            <a:pPr marL="176918" marR="3362" defTabSz="605134">
              <a:lnSpc>
                <a:spcPts val="662"/>
              </a:lnSpc>
            </a:pPr>
            <a:r>
              <a:rPr sz="596" b="1" spc="-30" dirty="0">
                <a:solidFill>
                  <a:srgbClr val="636466"/>
                </a:solidFill>
                <a:latin typeface="Arial"/>
                <a:cs typeface="Arial"/>
              </a:rPr>
              <a:t>I</a:t>
            </a:r>
            <a:r>
              <a:rPr sz="596" b="1" spc="-19" dirty="0">
                <a:solidFill>
                  <a:srgbClr val="636466"/>
                </a:solidFill>
                <a:latin typeface="Arial"/>
                <a:cs typeface="Arial"/>
              </a:rPr>
              <a:t>f</a:t>
            </a:r>
            <a:r>
              <a:rPr sz="596" b="1" spc="-49" dirty="0">
                <a:solidFill>
                  <a:srgbClr val="636466"/>
                </a:solidFill>
                <a:latin typeface="Arial"/>
                <a:cs typeface="Arial"/>
              </a:rPr>
              <a:t> </a:t>
            </a:r>
            <a:r>
              <a:rPr sz="596" b="1" spc="-73" dirty="0">
                <a:solidFill>
                  <a:srgbClr val="636466"/>
                </a:solidFill>
                <a:latin typeface="Arial"/>
                <a:cs typeface="Arial"/>
              </a:rPr>
              <a:t>appro</a:t>
            </a:r>
            <a:r>
              <a:rPr sz="596" b="1" spc="-70" dirty="0">
                <a:solidFill>
                  <a:srgbClr val="636466"/>
                </a:solidFill>
                <a:latin typeface="Arial"/>
                <a:cs typeface="Arial"/>
              </a:rPr>
              <a:t>ved,</a:t>
            </a:r>
            <a:r>
              <a:rPr sz="596" b="1" spc="-42" dirty="0">
                <a:solidFill>
                  <a:srgbClr val="636466"/>
                </a:solidFill>
                <a:latin typeface="Arial"/>
                <a:cs typeface="Arial"/>
              </a:rPr>
              <a:t> </a:t>
            </a:r>
            <a:r>
              <a:rPr sz="596" b="1" spc="-64" dirty="0">
                <a:solidFill>
                  <a:srgbClr val="636466"/>
                </a:solidFill>
                <a:latin typeface="Arial"/>
                <a:cs typeface="Arial"/>
              </a:rPr>
              <a:t>benefi</a:t>
            </a:r>
            <a:r>
              <a:rPr sz="596" b="1" spc="-33" dirty="0">
                <a:solidFill>
                  <a:srgbClr val="636466"/>
                </a:solidFill>
                <a:latin typeface="Arial"/>
                <a:cs typeface="Arial"/>
              </a:rPr>
              <a:t>t</a:t>
            </a:r>
            <a:r>
              <a:rPr sz="596" b="1" spc="-49" dirty="0">
                <a:solidFill>
                  <a:srgbClr val="636466"/>
                </a:solidFill>
                <a:latin typeface="Arial"/>
                <a:cs typeface="Arial"/>
              </a:rPr>
              <a:t> </a:t>
            </a:r>
            <a:r>
              <a:rPr sz="596" b="1" spc="-73" dirty="0">
                <a:solidFill>
                  <a:srgbClr val="636466"/>
                </a:solidFill>
                <a:latin typeface="Arial"/>
                <a:cs typeface="Arial"/>
              </a:rPr>
              <a:t>pr</a:t>
            </a:r>
            <a:r>
              <a:rPr sz="596" b="1" spc="-76" dirty="0">
                <a:solidFill>
                  <a:srgbClr val="636466"/>
                </a:solidFill>
                <a:latin typeface="Arial"/>
                <a:cs typeface="Arial"/>
              </a:rPr>
              <a:t>o</a:t>
            </a:r>
            <a:r>
              <a:rPr sz="596" b="1" spc="-73" dirty="0">
                <a:solidFill>
                  <a:srgbClr val="636466"/>
                </a:solidFill>
                <a:latin typeface="Arial"/>
                <a:cs typeface="Arial"/>
              </a:rPr>
              <a:t>vides:</a:t>
            </a:r>
            <a:endParaRPr sz="596" dirty="0">
              <a:solidFill>
                <a:prstClr val="black"/>
              </a:solidFill>
              <a:latin typeface="Arial"/>
              <a:cs typeface="Arial"/>
            </a:endParaRPr>
          </a:p>
          <a:p>
            <a:pPr marL="8405" marR="39922" defTabSz="605134">
              <a:spcBef>
                <a:spcPts val="378"/>
              </a:spcBef>
              <a:buClr>
                <a:srgbClr val="636466"/>
              </a:buClr>
              <a:buFont typeface="Arial"/>
              <a:buAutoNum type="arabicPeriod"/>
              <a:tabLst>
                <a:tab pos="79844" algn="l"/>
              </a:tabLst>
            </a:pPr>
            <a:r>
              <a:rPr sz="529" spc="-3" dirty="0">
                <a:solidFill>
                  <a:srgbClr val="636466"/>
                </a:solidFill>
                <a:latin typeface="Arial"/>
                <a:cs typeface="Arial"/>
              </a:rPr>
              <a:t>U</a:t>
            </a:r>
            <a:r>
              <a:rPr sz="529" spc="3" dirty="0">
                <a:solidFill>
                  <a:srgbClr val="636466"/>
                </a:solidFill>
                <a:latin typeface="Arial"/>
                <a:cs typeface="Arial"/>
              </a:rPr>
              <a:t>p</a:t>
            </a:r>
            <a:r>
              <a:rPr sz="529" spc="-19" dirty="0">
                <a:solidFill>
                  <a:srgbClr val="636466"/>
                </a:solidFill>
                <a:latin typeface="Arial"/>
                <a:cs typeface="Arial"/>
              </a:rPr>
              <a:t> </a:t>
            </a:r>
            <a:r>
              <a:rPr sz="529" spc="-3" dirty="0">
                <a:solidFill>
                  <a:srgbClr val="636466"/>
                </a:solidFill>
                <a:latin typeface="Arial"/>
                <a:cs typeface="Arial"/>
              </a:rPr>
              <a:t>t</a:t>
            </a:r>
            <a:r>
              <a:rPr sz="529" spc="17" dirty="0">
                <a:solidFill>
                  <a:srgbClr val="636466"/>
                </a:solidFill>
                <a:latin typeface="Arial"/>
                <a:cs typeface="Arial"/>
              </a:rPr>
              <a:t>o</a:t>
            </a:r>
            <a:r>
              <a:rPr sz="529" spc="-19" dirty="0">
                <a:solidFill>
                  <a:srgbClr val="636466"/>
                </a:solidFill>
                <a:latin typeface="Arial"/>
                <a:cs typeface="Arial"/>
              </a:rPr>
              <a:t> </a:t>
            </a:r>
            <a:r>
              <a:rPr sz="529" spc="-7" dirty="0">
                <a:solidFill>
                  <a:srgbClr val="636466"/>
                </a:solidFill>
                <a:latin typeface="Arial"/>
                <a:cs typeface="Arial"/>
              </a:rPr>
              <a:t>fou</a:t>
            </a:r>
            <a:r>
              <a:rPr sz="529" spc="3" dirty="0">
                <a:solidFill>
                  <a:srgbClr val="636466"/>
                </a:solidFill>
                <a:latin typeface="Arial"/>
                <a:cs typeface="Arial"/>
              </a:rPr>
              <a:t>r</a:t>
            </a:r>
            <a:r>
              <a:rPr sz="529" spc="-19" dirty="0">
                <a:solidFill>
                  <a:srgbClr val="636466"/>
                </a:solidFill>
                <a:latin typeface="Arial"/>
                <a:cs typeface="Arial"/>
              </a:rPr>
              <a:t> </a:t>
            </a:r>
            <a:r>
              <a:rPr sz="529" spc="-17" dirty="0">
                <a:solidFill>
                  <a:srgbClr val="636466"/>
                </a:solidFill>
                <a:latin typeface="Arial"/>
                <a:cs typeface="Arial"/>
              </a:rPr>
              <a:t>year</a:t>
            </a:r>
            <a:r>
              <a:rPr sz="529" spc="-7" dirty="0">
                <a:solidFill>
                  <a:srgbClr val="636466"/>
                </a:solidFill>
                <a:latin typeface="Arial"/>
                <a:cs typeface="Arial"/>
              </a:rPr>
              <a:t>s</a:t>
            </a:r>
            <a:r>
              <a:rPr sz="529" spc="-19" dirty="0">
                <a:solidFill>
                  <a:srgbClr val="636466"/>
                </a:solidFill>
                <a:latin typeface="Arial"/>
                <a:cs typeface="Arial"/>
              </a:rPr>
              <a:t> </a:t>
            </a:r>
            <a:r>
              <a:rPr sz="529" spc="-3" dirty="0">
                <a:solidFill>
                  <a:srgbClr val="636466"/>
                </a:solidFill>
                <a:latin typeface="Arial"/>
                <a:cs typeface="Arial"/>
              </a:rPr>
              <a:t>of</a:t>
            </a:r>
            <a:r>
              <a:rPr sz="529" spc="-7" dirty="0">
                <a:solidFill>
                  <a:srgbClr val="636466"/>
                </a:solidFill>
                <a:latin typeface="Arial"/>
                <a:cs typeface="Arial"/>
              </a:rPr>
              <a:t> </a:t>
            </a:r>
            <a:r>
              <a:rPr sz="529" spc="-10" dirty="0">
                <a:solidFill>
                  <a:srgbClr val="636466"/>
                </a:solidFill>
                <a:latin typeface="Arial"/>
                <a:cs typeface="Arial"/>
              </a:rPr>
              <a:t>temporar</a:t>
            </a:r>
            <a:r>
              <a:rPr sz="529" dirty="0">
                <a:solidFill>
                  <a:srgbClr val="636466"/>
                </a:solidFill>
                <a:latin typeface="Arial"/>
                <a:cs typeface="Arial"/>
              </a:rPr>
              <a:t>y</a:t>
            </a:r>
            <a:r>
              <a:rPr sz="529" spc="-19" dirty="0">
                <a:solidFill>
                  <a:srgbClr val="636466"/>
                </a:solidFill>
                <a:latin typeface="Arial"/>
                <a:cs typeface="Arial"/>
              </a:rPr>
              <a:t> </a:t>
            </a:r>
            <a:r>
              <a:rPr sz="529" spc="-10" dirty="0">
                <a:solidFill>
                  <a:srgbClr val="636466"/>
                </a:solidFill>
                <a:latin typeface="Arial"/>
                <a:cs typeface="Arial"/>
              </a:rPr>
              <a:t>nonimmi</a:t>
            </a:r>
            <a:r>
              <a:rPr sz="529" spc="26" dirty="0">
                <a:solidFill>
                  <a:srgbClr val="636466"/>
                </a:solidFill>
                <a:latin typeface="Arial"/>
                <a:cs typeface="Arial"/>
              </a:rPr>
              <a:t>-</a:t>
            </a:r>
            <a:r>
              <a:rPr sz="529" spc="23" dirty="0">
                <a:solidFill>
                  <a:srgbClr val="636466"/>
                </a:solidFill>
                <a:latin typeface="Arial"/>
                <a:cs typeface="Arial"/>
              </a:rPr>
              <a:t> </a:t>
            </a:r>
            <a:r>
              <a:rPr sz="529" spc="-10" dirty="0">
                <a:solidFill>
                  <a:srgbClr val="636466"/>
                </a:solidFill>
                <a:latin typeface="Arial"/>
                <a:cs typeface="Arial"/>
              </a:rPr>
              <a:t>gran</a:t>
            </a:r>
            <a:r>
              <a:rPr sz="529" dirty="0">
                <a:solidFill>
                  <a:srgbClr val="636466"/>
                </a:solidFill>
                <a:latin typeface="Arial"/>
                <a:cs typeface="Arial"/>
              </a:rPr>
              <a:t>t</a:t>
            </a:r>
            <a:r>
              <a:rPr sz="529" spc="-19" dirty="0">
                <a:solidFill>
                  <a:srgbClr val="636466"/>
                </a:solidFill>
                <a:latin typeface="Arial"/>
                <a:cs typeface="Arial"/>
              </a:rPr>
              <a:t> </a:t>
            </a:r>
            <a:r>
              <a:rPr sz="529" spc="-7" dirty="0">
                <a:solidFill>
                  <a:srgbClr val="636466"/>
                </a:solidFill>
                <a:latin typeface="Arial"/>
                <a:cs typeface="Arial"/>
              </a:rPr>
              <a:t>status</a:t>
            </a:r>
            <a:endParaRPr sz="529" dirty="0">
              <a:solidFill>
                <a:prstClr val="black"/>
              </a:solidFill>
              <a:latin typeface="Arial"/>
              <a:cs typeface="Arial"/>
            </a:endParaRPr>
          </a:p>
          <a:p>
            <a:pPr marL="79424" indent="-71019" defTabSz="605134">
              <a:buClr>
                <a:srgbClr val="636466"/>
              </a:buClr>
              <a:buFont typeface="Arial"/>
              <a:buAutoNum type="arabicPeriod"/>
              <a:tabLst>
                <a:tab pos="79844" algn="l"/>
              </a:tabLst>
            </a:pPr>
            <a:r>
              <a:rPr sz="529" spc="-54" dirty="0">
                <a:solidFill>
                  <a:srgbClr val="636466"/>
                </a:solidFill>
                <a:latin typeface="Arial"/>
                <a:cs typeface="Arial"/>
              </a:rPr>
              <a:t>W</a:t>
            </a:r>
            <a:r>
              <a:rPr sz="529" spc="-7" dirty="0">
                <a:solidFill>
                  <a:srgbClr val="636466"/>
                </a:solidFill>
                <a:latin typeface="Arial"/>
                <a:cs typeface="Arial"/>
              </a:rPr>
              <a:t>or</a:t>
            </a:r>
            <a:r>
              <a:rPr sz="529" spc="3" dirty="0">
                <a:solidFill>
                  <a:srgbClr val="636466"/>
                </a:solidFill>
                <a:latin typeface="Arial"/>
                <a:cs typeface="Arial"/>
              </a:rPr>
              <a:t>k</a:t>
            </a:r>
            <a:r>
              <a:rPr sz="529" spc="-19" dirty="0">
                <a:solidFill>
                  <a:srgbClr val="636466"/>
                </a:solidFill>
                <a:latin typeface="Arial"/>
                <a:cs typeface="Arial"/>
              </a:rPr>
              <a:t> </a:t>
            </a:r>
            <a:r>
              <a:rPr sz="529" spc="-10" dirty="0">
                <a:solidFill>
                  <a:srgbClr val="636466"/>
                </a:solidFill>
                <a:latin typeface="Arial"/>
                <a:cs typeface="Arial"/>
              </a:rPr>
              <a:t>authorization</a:t>
            </a:r>
            <a:endParaRPr sz="529" dirty="0">
              <a:solidFill>
                <a:prstClr val="black"/>
              </a:solidFill>
              <a:latin typeface="Arial"/>
              <a:cs typeface="Arial"/>
            </a:endParaRPr>
          </a:p>
          <a:p>
            <a:pPr marL="8405" marR="165991" defTabSz="605134">
              <a:buClr>
                <a:srgbClr val="636466"/>
              </a:buClr>
              <a:buFont typeface="Arial"/>
              <a:buAutoNum type="arabicPeriod"/>
              <a:tabLst>
                <a:tab pos="79844" algn="l"/>
              </a:tabLst>
            </a:pPr>
            <a:r>
              <a:rPr sz="529" spc="-17" dirty="0">
                <a:solidFill>
                  <a:srgbClr val="636466"/>
                </a:solidFill>
                <a:latin typeface="Arial"/>
                <a:cs typeface="Arial"/>
              </a:rPr>
              <a:t>Federa</a:t>
            </a:r>
            <a:r>
              <a:rPr sz="529" spc="-3" dirty="0">
                <a:solidFill>
                  <a:srgbClr val="636466"/>
                </a:solidFill>
                <a:latin typeface="Arial"/>
                <a:cs typeface="Arial"/>
              </a:rPr>
              <a:t>l</a:t>
            </a:r>
            <a:r>
              <a:rPr sz="529" spc="-19" dirty="0">
                <a:solidFill>
                  <a:srgbClr val="636466"/>
                </a:solidFill>
                <a:latin typeface="Arial"/>
                <a:cs typeface="Arial"/>
              </a:rPr>
              <a:t> </a:t>
            </a:r>
            <a:r>
              <a:rPr sz="529" spc="-10" dirty="0">
                <a:solidFill>
                  <a:srgbClr val="636466"/>
                </a:solidFill>
                <a:latin typeface="Arial"/>
                <a:cs typeface="Arial"/>
              </a:rPr>
              <a:t>social </a:t>
            </a:r>
            <a:r>
              <a:rPr sz="529" spc="-13" dirty="0">
                <a:solidFill>
                  <a:srgbClr val="636466"/>
                </a:solidFill>
                <a:latin typeface="Arial"/>
                <a:cs typeface="Arial"/>
              </a:rPr>
              <a:t>service</a:t>
            </a:r>
            <a:r>
              <a:rPr sz="529" spc="-3" dirty="0">
                <a:solidFill>
                  <a:srgbClr val="636466"/>
                </a:solidFill>
                <a:latin typeface="Arial"/>
                <a:cs typeface="Arial"/>
              </a:rPr>
              <a:t>s</a:t>
            </a:r>
            <a:r>
              <a:rPr sz="529" spc="-19" dirty="0">
                <a:solidFill>
                  <a:srgbClr val="636466"/>
                </a:solidFill>
                <a:latin typeface="Arial"/>
                <a:cs typeface="Arial"/>
              </a:rPr>
              <a:t> </a:t>
            </a:r>
            <a:r>
              <a:rPr sz="529" spc="-10" dirty="0">
                <a:solidFill>
                  <a:srgbClr val="636466"/>
                </a:solidFill>
                <a:latin typeface="Arial"/>
                <a:cs typeface="Arial"/>
              </a:rPr>
              <a:t>benefits</a:t>
            </a:r>
            <a:endParaRPr sz="529" dirty="0">
              <a:solidFill>
                <a:prstClr val="black"/>
              </a:solidFill>
              <a:latin typeface="Arial"/>
              <a:cs typeface="Arial"/>
            </a:endParaRPr>
          </a:p>
          <a:p>
            <a:pPr marL="8405" marR="58412" defTabSz="605134">
              <a:buClr>
                <a:srgbClr val="636466"/>
              </a:buClr>
              <a:buFont typeface="Arial"/>
              <a:buAutoNum type="arabicPeriod"/>
              <a:tabLst>
                <a:tab pos="79844" algn="l"/>
              </a:tabLst>
            </a:pPr>
            <a:r>
              <a:rPr sz="529" spc="-7" dirty="0">
                <a:solidFill>
                  <a:srgbClr val="636466"/>
                </a:solidFill>
                <a:latin typeface="Arial"/>
                <a:cs typeface="Arial"/>
              </a:rPr>
              <a:t>Abilit</a:t>
            </a:r>
            <a:r>
              <a:rPr sz="529" spc="3" dirty="0">
                <a:solidFill>
                  <a:srgbClr val="636466"/>
                </a:solidFill>
                <a:latin typeface="Arial"/>
                <a:cs typeface="Arial"/>
              </a:rPr>
              <a:t>y</a:t>
            </a:r>
            <a:r>
              <a:rPr sz="529" spc="-19" dirty="0">
                <a:solidFill>
                  <a:srgbClr val="636466"/>
                </a:solidFill>
                <a:latin typeface="Arial"/>
                <a:cs typeface="Arial"/>
              </a:rPr>
              <a:t> </a:t>
            </a:r>
            <a:r>
              <a:rPr sz="529" spc="-3" dirty="0">
                <a:solidFill>
                  <a:srgbClr val="636466"/>
                </a:solidFill>
                <a:latin typeface="Arial"/>
                <a:cs typeface="Arial"/>
              </a:rPr>
              <a:t>t</a:t>
            </a:r>
            <a:r>
              <a:rPr sz="529" spc="17" dirty="0">
                <a:solidFill>
                  <a:srgbClr val="636466"/>
                </a:solidFill>
                <a:latin typeface="Arial"/>
                <a:cs typeface="Arial"/>
              </a:rPr>
              <a:t>o</a:t>
            </a:r>
            <a:r>
              <a:rPr sz="529" spc="-19" dirty="0">
                <a:solidFill>
                  <a:srgbClr val="636466"/>
                </a:solidFill>
                <a:latin typeface="Arial"/>
                <a:cs typeface="Arial"/>
              </a:rPr>
              <a:t> </a:t>
            </a:r>
            <a:r>
              <a:rPr sz="529" spc="-7" dirty="0">
                <a:solidFill>
                  <a:srgbClr val="636466"/>
                </a:solidFill>
                <a:latin typeface="Arial"/>
                <a:cs typeface="Arial"/>
              </a:rPr>
              <a:t>appl</a:t>
            </a:r>
            <a:r>
              <a:rPr sz="529" spc="3" dirty="0">
                <a:solidFill>
                  <a:srgbClr val="636466"/>
                </a:solidFill>
                <a:latin typeface="Arial"/>
                <a:cs typeface="Arial"/>
              </a:rPr>
              <a:t>y</a:t>
            </a:r>
            <a:r>
              <a:rPr sz="529" spc="-19" dirty="0">
                <a:solidFill>
                  <a:srgbClr val="636466"/>
                </a:solidFill>
                <a:latin typeface="Arial"/>
                <a:cs typeface="Arial"/>
              </a:rPr>
              <a:t> </a:t>
            </a:r>
            <a:r>
              <a:rPr sz="529" spc="-7" dirty="0">
                <a:solidFill>
                  <a:srgbClr val="636466"/>
                </a:solidFill>
                <a:latin typeface="Arial"/>
                <a:cs typeface="Arial"/>
              </a:rPr>
              <a:t>for </a:t>
            </a:r>
            <a:r>
              <a:rPr sz="529" spc="-10" dirty="0">
                <a:solidFill>
                  <a:srgbClr val="636466"/>
                </a:solidFill>
                <a:latin typeface="Arial"/>
                <a:cs typeface="Arial"/>
              </a:rPr>
              <a:t>permanen</a:t>
            </a:r>
            <a:r>
              <a:rPr sz="529" dirty="0">
                <a:solidFill>
                  <a:srgbClr val="636466"/>
                </a:solidFill>
                <a:latin typeface="Arial"/>
                <a:cs typeface="Arial"/>
              </a:rPr>
              <a:t>t</a:t>
            </a:r>
            <a:r>
              <a:rPr sz="529" spc="-19" dirty="0">
                <a:solidFill>
                  <a:srgbClr val="636466"/>
                </a:solidFill>
                <a:latin typeface="Arial"/>
                <a:cs typeface="Arial"/>
              </a:rPr>
              <a:t> </a:t>
            </a:r>
            <a:r>
              <a:rPr sz="529" spc="-7" dirty="0">
                <a:solidFill>
                  <a:srgbClr val="636466"/>
                </a:solidFill>
                <a:latin typeface="Arial"/>
                <a:cs typeface="Arial"/>
              </a:rPr>
              <a:t>status</a:t>
            </a:r>
            <a:endParaRPr sz="529" dirty="0">
              <a:solidFill>
                <a:prstClr val="black"/>
              </a:solidFill>
              <a:latin typeface="Arial"/>
              <a:cs typeface="Arial"/>
            </a:endParaRPr>
          </a:p>
        </p:txBody>
      </p:sp>
      <p:sp>
        <p:nvSpPr>
          <p:cNvPr id="62" name="object 62"/>
          <p:cNvSpPr txBox="1"/>
          <p:nvPr/>
        </p:nvSpPr>
        <p:spPr>
          <a:xfrm>
            <a:off x="4776410" y="5277972"/>
            <a:ext cx="1252678" cy="407163"/>
          </a:xfrm>
          <a:prstGeom prst="rect">
            <a:avLst/>
          </a:prstGeom>
        </p:spPr>
        <p:txBody>
          <a:bodyPr vert="horz" wrap="square" lIns="0" tIns="0" rIns="0" bIns="0" rtlCol="0">
            <a:spAutoFit/>
          </a:bodyPr>
          <a:lstStyle/>
          <a:p>
            <a:pPr marL="8405" marR="3362" defTabSz="605134">
              <a:buClr>
                <a:srgbClr val="636466"/>
              </a:buClr>
              <a:buFont typeface="Arial"/>
              <a:buAutoNum type="arabicPeriod"/>
              <a:tabLst>
                <a:tab pos="78163" algn="l"/>
              </a:tabLst>
            </a:pPr>
            <a:r>
              <a:rPr sz="529" spc="-26" dirty="0">
                <a:solidFill>
                  <a:srgbClr val="636466"/>
                </a:solidFill>
                <a:latin typeface="Arial"/>
                <a:cs typeface="Arial"/>
              </a:rPr>
              <a:t>P</a:t>
            </a:r>
            <a:r>
              <a:rPr sz="529" spc="-33" dirty="0">
                <a:solidFill>
                  <a:srgbClr val="636466"/>
                </a:solidFill>
                <a:latin typeface="Arial"/>
                <a:cs typeface="Arial"/>
              </a:rPr>
              <a:t>r</a:t>
            </a:r>
            <a:r>
              <a:rPr sz="529" spc="-10" dirty="0">
                <a:solidFill>
                  <a:srgbClr val="636466"/>
                </a:solidFill>
                <a:latin typeface="Arial"/>
                <a:cs typeface="Arial"/>
              </a:rPr>
              <a:t>otectio</a:t>
            </a:r>
            <a:r>
              <a:rPr sz="529" spc="7" dirty="0">
                <a:solidFill>
                  <a:srgbClr val="636466"/>
                </a:solidFill>
                <a:latin typeface="Arial"/>
                <a:cs typeface="Arial"/>
              </a:rPr>
              <a:t>n</a:t>
            </a:r>
            <a:r>
              <a:rPr sz="529" spc="-30" dirty="0">
                <a:solidFill>
                  <a:srgbClr val="636466"/>
                </a:solidFill>
                <a:latin typeface="Arial"/>
                <a:cs typeface="Arial"/>
              </a:rPr>
              <a:t> </a:t>
            </a:r>
            <a:r>
              <a:rPr sz="529" spc="-17" dirty="0">
                <a:solidFill>
                  <a:srgbClr val="636466"/>
                </a:solidFill>
                <a:latin typeface="Arial"/>
                <a:cs typeface="Arial"/>
              </a:rPr>
              <a:t>f</a:t>
            </a:r>
            <a:r>
              <a:rPr sz="529" spc="-23" dirty="0">
                <a:solidFill>
                  <a:srgbClr val="636466"/>
                </a:solidFill>
                <a:latin typeface="Arial"/>
                <a:cs typeface="Arial"/>
              </a:rPr>
              <a:t>r</a:t>
            </a:r>
            <a:r>
              <a:rPr sz="529" spc="-13" dirty="0">
                <a:solidFill>
                  <a:srgbClr val="636466"/>
                </a:solidFill>
                <a:latin typeface="Arial"/>
                <a:cs typeface="Arial"/>
              </a:rPr>
              <a:t>o</a:t>
            </a:r>
            <a:r>
              <a:rPr sz="529" spc="7" dirty="0">
                <a:solidFill>
                  <a:srgbClr val="636466"/>
                </a:solidFill>
                <a:latin typeface="Arial"/>
                <a:cs typeface="Arial"/>
              </a:rPr>
              <a:t>m</a:t>
            </a:r>
            <a:r>
              <a:rPr sz="529" spc="-30" dirty="0">
                <a:solidFill>
                  <a:srgbClr val="636466"/>
                </a:solidFill>
                <a:latin typeface="Arial"/>
                <a:cs typeface="Arial"/>
              </a:rPr>
              <a:t> </a:t>
            </a:r>
            <a:r>
              <a:rPr sz="529" spc="-26" dirty="0">
                <a:solidFill>
                  <a:srgbClr val="636466"/>
                </a:solidFill>
                <a:latin typeface="Arial"/>
                <a:cs typeface="Arial"/>
              </a:rPr>
              <a:t>r</a:t>
            </a:r>
            <a:r>
              <a:rPr sz="529" spc="-17" dirty="0">
                <a:solidFill>
                  <a:srgbClr val="636466"/>
                </a:solidFill>
                <a:latin typeface="Arial"/>
                <a:cs typeface="Arial"/>
              </a:rPr>
              <a:t>emova</a:t>
            </a:r>
            <a:r>
              <a:rPr sz="529" dirty="0">
                <a:solidFill>
                  <a:srgbClr val="636466"/>
                </a:solidFill>
                <a:latin typeface="Arial"/>
                <a:cs typeface="Arial"/>
              </a:rPr>
              <a:t>l</a:t>
            </a:r>
            <a:r>
              <a:rPr sz="529" spc="-30" dirty="0">
                <a:solidFill>
                  <a:srgbClr val="636466"/>
                </a:solidFill>
                <a:latin typeface="Arial"/>
                <a:cs typeface="Arial"/>
              </a:rPr>
              <a:t> </a:t>
            </a:r>
            <a:r>
              <a:rPr sz="529" spc="-17" dirty="0">
                <a:solidFill>
                  <a:srgbClr val="636466"/>
                </a:solidFill>
                <a:latin typeface="Arial"/>
                <a:cs typeface="Arial"/>
              </a:rPr>
              <a:t>designatio</a:t>
            </a:r>
            <a:r>
              <a:rPr sz="529" dirty="0">
                <a:solidFill>
                  <a:srgbClr val="636466"/>
                </a:solidFill>
                <a:latin typeface="Arial"/>
                <a:cs typeface="Arial"/>
              </a:rPr>
              <a:t>n</a:t>
            </a:r>
            <a:r>
              <a:rPr sz="529" spc="-30" dirty="0">
                <a:solidFill>
                  <a:srgbClr val="636466"/>
                </a:solidFill>
                <a:latin typeface="Arial"/>
                <a:cs typeface="Arial"/>
              </a:rPr>
              <a:t> </a:t>
            </a:r>
            <a:r>
              <a:rPr sz="529" spc="-17" dirty="0">
                <a:solidFill>
                  <a:srgbClr val="636466"/>
                </a:solidFill>
                <a:latin typeface="Arial"/>
                <a:cs typeface="Arial"/>
              </a:rPr>
              <a:t>may b</a:t>
            </a:r>
            <a:r>
              <a:rPr sz="529" dirty="0">
                <a:solidFill>
                  <a:srgbClr val="636466"/>
                </a:solidFill>
                <a:latin typeface="Arial"/>
                <a:cs typeface="Arial"/>
              </a:rPr>
              <a:t>e</a:t>
            </a:r>
            <a:r>
              <a:rPr sz="529" spc="-30" dirty="0">
                <a:solidFill>
                  <a:srgbClr val="636466"/>
                </a:solidFill>
                <a:latin typeface="Arial"/>
                <a:cs typeface="Arial"/>
              </a:rPr>
              <a:t> </a:t>
            </a:r>
            <a:r>
              <a:rPr sz="529" spc="-17" dirty="0">
                <a:solidFill>
                  <a:srgbClr val="636466"/>
                </a:solidFill>
                <a:latin typeface="Arial"/>
                <a:cs typeface="Arial"/>
              </a:rPr>
              <a:t>grante</a:t>
            </a:r>
            <a:r>
              <a:rPr sz="529" dirty="0">
                <a:solidFill>
                  <a:srgbClr val="636466"/>
                </a:solidFill>
                <a:latin typeface="Arial"/>
                <a:cs typeface="Arial"/>
              </a:rPr>
              <a:t>d</a:t>
            </a:r>
            <a:r>
              <a:rPr sz="529" spc="-30" dirty="0">
                <a:solidFill>
                  <a:srgbClr val="636466"/>
                </a:solidFill>
                <a:latin typeface="Arial"/>
                <a:cs typeface="Arial"/>
              </a:rPr>
              <a:t> </a:t>
            </a:r>
            <a:r>
              <a:rPr sz="529" spc="-17" dirty="0">
                <a:solidFill>
                  <a:srgbClr val="636466"/>
                </a:solidFill>
                <a:latin typeface="Arial"/>
                <a:cs typeface="Arial"/>
              </a:rPr>
              <a:t>initiall</a:t>
            </a:r>
            <a:r>
              <a:rPr sz="529" dirty="0">
                <a:solidFill>
                  <a:srgbClr val="636466"/>
                </a:solidFill>
                <a:latin typeface="Arial"/>
                <a:cs typeface="Arial"/>
              </a:rPr>
              <a:t>y</a:t>
            </a:r>
            <a:r>
              <a:rPr sz="529" spc="-30" dirty="0">
                <a:solidFill>
                  <a:srgbClr val="636466"/>
                </a:solidFill>
                <a:latin typeface="Arial"/>
                <a:cs typeface="Arial"/>
              </a:rPr>
              <a:t> </a:t>
            </a:r>
            <a:r>
              <a:rPr sz="529" spc="-10" dirty="0">
                <a:solidFill>
                  <a:srgbClr val="636466"/>
                </a:solidFill>
                <a:latin typeface="Arial"/>
                <a:cs typeface="Arial"/>
              </a:rPr>
              <a:t>fo</a:t>
            </a:r>
            <a:r>
              <a:rPr sz="529" spc="3" dirty="0">
                <a:solidFill>
                  <a:srgbClr val="636466"/>
                </a:solidFill>
                <a:latin typeface="Arial"/>
                <a:cs typeface="Arial"/>
              </a:rPr>
              <a:t>r</a:t>
            </a:r>
            <a:r>
              <a:rPr sz="529" spc="-30" dirty="0">
                <a:solidFill>
                  <a:srgbClr val="636466"/>
                </a:solidFill>
                <a:latin typeface="Arial"/>
                <a:cs typeface="Arial"/>
              </a:rPr>
              <a:t> </a:t>
            </a:r>
            <a:r>
              <a:rPr sz="529" spc="-13" dirty="0">
                <a:solidFill>
                  <a:srgbClr val="636466"/>
                </a:solidFill>
                <a:latin typeface="Arial"/>
                <a:cs typeface="Arial"/>
              </a:rPr>
              <a:t>a</a:t>
            </a:r>
            <a:r>
              <a:rPr sz="529" spc="-30" dirty="0">
                <a:solidFill>
                  <a:srgbClr val="636466"/>
                </a:solidFill>
                <a:latin typeface="Arial"/>
                <a:cs typeface="Arial"/>
              </a:rPr>
              <a:t> </a:t>
            </a:r>
            <a:r>
              <a:rPr sz="529" spc="-13" dirty="0">
                <a:solidFill>
                  <a:srgbClr val="636466"/>
                </a:solidFill>
                <a:latin typeface="Arial"/>
                <a:cs typeface="Arial"/>
              </a:rPr>
              <a:t>perio</a:t>
            </a:r>
            <a:r>
              <a:rPr sz="529" spc="3" dirty="0">
                <a:solidFill>
                  <a:srgbClr val="636466"/>
                </a:solidFill>
                <a:latin typeface="Arial"/>
                <a:cs typeface="Arial"/>
              </a:rPr>
              <a:t>d</a:t>
            </a:r>
            <a:r>
              <a:rPr sz="529" spc="-30" dirty="0">
                <a:solidFill>
                  <a:srgbClr val="636466"/>
                </a:solidFill>
                <a:latin typeface="Arial"/>
                <a:cs typeface="Arial"/>
              </a:rPr>
              <a:t> </a:t>
            </a:r>
            <a:r>
              <a:rPr sz="529" spc="-7" dirty="0">
                <a:solidFill>
                  <a:srgbClr val="636466"/>
                </a:solidFill>
                <a:latin typeface="Arial"/>
                <a:cs typeface="Arial"/>
              </a:rPr>
              <a:t>o</a:t>
            </a:r>
            <a:r>
              <a:rPr sz="529" spc="3" dirty="0">
                <a:solidFill>
                  <a:srgbClr val="636466"/>
                </a:solidFill>
                <a:latin typeface="Arial"/>
                <a:cs typeface="Arial"/>
              </a:rPr>
              <a:t>f</a:t>
            </a:r>
            <a:r>
              <a:rPr sz="529" spc="-30" dirty="0">
                <a:solidFill>
                  <a:srgbClr val="636466"/>
                </a:solidFill>
                <a:latin typeface="Arial"/>
                <a:cs typeface="Arial"/>
              </a:rPr>
              <a:t> </a:t>
            </a:r>
            <a:r>
              <a:rPr sz="529" dirty="0">
                <a:solidFill>
                  <a:srgbClr val="636466"/>
                </a:solidFill>
                <a:latin typeface="Arial"/>
                <a:cs typeface="Arial"/>
              </a:rPr>
              <a:t>2</a:t>
            </a:r>
            <a:r>
              <a:rPr sz="529" spc="-30" dirty="0">
                <a:solidFill>
                  <a:srgbClr val="636466"/>
                </a:solidFill>
                <a:latin typeface="Arial"/>
                <a:cs typeface="Arial"/>
              </a:rPr>
              <a:t> </a:t>
            </a:r>
            <a:r>
              <a:rPr sz="529" spc="-23" dirty="0">
                <a:solidFill>
                  <a:srgbClr val="636466"/>
                </a:solidFill>
                <a:latin typeface="Arial"/>
                <a:cs typeface="Arial"/>
              </a:rPr>
              <a:t>years</a:t>
            </a:r>
            <a:r>
              <a:rPr sz="529" spc="-19" dirty="0">
                <a:solidFill>
                  <a:srgbClr val="636466"/>
                </a:solidFill>
                <a:latin typeface="Arial"/>
                <a:cs typeface="Arial"/>
              </a:rPr>
              <a:t> </a:t>
            </a:r>
            <a:r>
              <a:rPr sz="529" spc="-17" dirty="0">
                <a:solidFill>
                  <a:srgbClr val="636466"/>
                </a:solidFill>
                <a:latin typeface="Arial"/>
                <a:cs typeface="Arial"/>
              </a:rPr>
              <a:t>an</a:t>
            </a:r>
            <a:r>
              <a:rPr sz="529" dirty="0">
                <a:solidFill>
                  <a:srgbClr val="636466"/>
                </a:solidFill>
                <a:latin typeface="Arial"/>
                <a:cs typeface="Arial"/>
              </a:rPr>
              <a:t>d</a:t>
            </a:r>
            <a:r>
              <a:rPr sz="529" spc="-30" dirty="0">
                <a:solidFill>
                  <a:srgbClr val="636466"/>
                </a:solidFill>
                <a:latin typeface="Arial"/>
                <a:cs typeface="Arial"/>
              </a:rPr>
              <a:t> </a:t>
            </a:r>
            <a:r>
              <a:rPr sz="529" spc="-26" dirty="0">
                <a:solidFill>
                  <a:srgbClr val="636466"/>
                </a:solidFill>
                <a:latin typeface="Arial"/>
                <a:cs typeface="Arial"/>
              </a:rPr>
              <a:t>r</a:t>
            </a:r>
            <a:r>
              <a:rPr sz="529" spc="-17" dirty="0">
                <a:solidFill>
                  <a:srgbClr val="636466"/>
                </a:solidFill>
                <a:latin typeface="Arial"/>
                <a:cs typeface="Arial"/>
              </a:rPr>
              <a:t>enewe</a:t>
            </a:r>
            <a:r>
              <a:rPr sz="529" dirty="0">
                <a:solidFill>
                  <a:srgbClr val="636466"/>
                </a:solidFill>
                <a:latin typeface="Arial"/>
                <a:cs typeface="Arial"/>
              </a:rPr>
              <a:t>d</a:t>
            </a:r>
            <a:r>
              <a:rPr sz="529" spc="-30" dirty="0">
                <a:solidFill>
                  <a:srgbClr val="636466"/>
                </a:solidFill>
                <a:latin typeface="Arial"/>
                <a:cs typeface="Arial"/>
              </a:rPr>
              <a:t> </a:t>
            </a:r>
            <a:r>
              <a:rPr sz="529" spc="-17" dirty="0">
                <a:solidFill>
                  <a:srgbClr val="636466"/>
                </a:solidFill>
                <a:latin typeface="Arial"/>
                <a:cs typeface="Arial"/>
              </a:rPr>
              <a:t>i</a:t>
            </a:r>
            <a:r>
              <a:rPr sz="529" dirty="0">
                <a:solidFill>
                  <a:srgbClr val="636466"/>
                </a:solidFill>
                <a:latin typeface="Arial"/>
                <a:cs typeface="Arial"/>
              </a:rPr>
              <a:t>n</a:t>
            </a:r>
            <a:r>
              <a:rPr sz="529" spc="-30" dirty="0">
                <a:solidFill>
                  <a:srgbClr val="636466"/>
                </a:solidFill>
                <a:latin typeface="Arial"/>
                <a:cs typeface="Arial"/>
              </a:rPr>
              <a:t> </a:t>
            </a:r>
            <a:r>
              <a:rPr sz="529" spc="-13" dirty="0">
                <a:solidFill>
                  <a:srgbClr val="636466"/>
                </a:solidFill>
                <a:latin typeface="Arial"/>
                <a:cs typeface="Arial"/>
              </a:rPr>
              <a:t>inc</a:t>
            </a:r>
            <a:r>
              <a:rPr sz="529" spc="-23" dirty="0">
                <a:solidFill>
                  <a:srgbClr val="636466"/>
                </a:solidFill>
                <a:latin typeface="Arial"/>
                <a:cs typeface="Arial"/>
              </a:rPr>
              <a:t>r</a:t>
            </a:r>
            <a:r>
              <a:rPr sz="529" spc="-17" dirty="0">
                <a:solidFill>
                  <a:srgbClr val="636466"/>
                </a:solidFill>
                <a:latin typeface="Arial"/>
                <a:cs typeface="Arial"/>
              </a:rPr>
              <a:t>ement</a:t>
            </a:r>
            <a:r>
              <a:rPr sz="529" dirty="0">
                <a:solidFill>
                  <a:srgbClr val="636466"/>
                </a:solidFill>
                <a:latin typeface="Arial"/>
                <a:cs typeface="Arial"/>
              </a:rPr>
              <a:t>s</a:t>
            </a:r>
            <a:r>
              <a:rPr sz="529" spc="-30" dirty="0">
                <a:solidFill>
                  <a:srgbClr val="636466"/>
                </a:solidFill>
                <a:latin typeface="Arial"/>
                <a:cs typeface="Arial"/>
              </a:rPr>
              <a:t> </a:t>
            </a:r>
            <a:r>
              <a:rPr sz="529" spc="-7" dirty="0">
                <a:solidFill>
                  <a:srgbClr val="636466"/>
                </a:solidFill>
                <a:latin typeface="Arial"/>
                <a:cs typeface="Arial"/>
              </a:rPr>
              <a:t>o</a:t>
            </a:r>
            <a:r>
              <a:rPr sz="529" spc="3" dirty="0">
                <a:solidFill>
                  <a:srgbClr val="636466"/>
                </a:solidFill>
                <a:latin typeface="Arial"/>
                <a:cs typeface="Arial"/>
              </a:rPr>
              <a:t>f</a:t>
            </a:r>
            <a:r>
              <a:rPr sz="529" spc="-30" dirty="0">
                <a:solidFill>
                  <a:srgbClr val="636466"/>
                </a:solidFill>
                <a:latin typeface="Arial"/>
                <a:cs typeface="Arial"/>
              </a:rPr>
              <a:t> </a:t>
            </a:r>
            <a:r>
              <a:rPr sz="529" spc="-10" dirty="0">
                <a:solidFill>
                  <a:srgbClr val="636466"/>
                </a:solidFill>
                <a:latin typeface="Arial"/>
                <a:cs typeface="Arial"/>
              </a:rPr>
              <a:t>u</a:t>
            </a:r>
            <a:r>
              <a:rPr sz="529" spc="7" dirty="0">
                <a:solidFill>
                  <a:srgbClr val="636466"/>
                </a:solidFill>
                <a:latin typeface="Arial"/>
                <a:cs typeface="Arial"/>
              </a:rPr>
              <a:t>p</a:t>
            </a:r>
            <a:r>
              <a:rPr sz="529" spc="-30" dirty="0">
                <a:solidFill>
                  <a:srgbClr val="636466"/>
                </a:solidFill>
                <a:latin typeface="Arial"/>
                <a:cs typeface="Arial"/>
              </a:rPr>
              <a:t> </a:t>
            </a:r>
            <a:r>
              <a:rPr sz="529" spc="-10" dirty="0">
                <a:solidFill>
                  <a:srgbClr val="636466"/>
                </a:solidFill>
                <a:latin typeface="Arial"/>
                <a:cs typeface="Arial"/>
              </a:rPr>
              <a:t>t</a:t>
            </a:r>
            <a:r>
              <a:rPr sz="529" spc="17" dirty="0">
                <a:solidFill>
                  <a:srgbClr val="636466"/>
                </a:solidFill>
                <a:latin typeface="Arial"/>
                <a:cs typeface="Arial"/>
              </a:rPr>
              <a:t>o</a:t>
            </a:r>
            <a:r>
              <a:rPr sz="529" spc="-30" dirty="0">
                <a:solidFill>
                  <a:srgbClr val="636466"/>
                </a:solidFill>
                <a:latin typeface="Arial"/>
                <a:cs typeface="Arial"/>
              </a:rPr>
              <a:t> </a:t>
            </a:r>
            <a:r>
              <a:rPr sz="529" dirty="0">
                <a:solidFill>
                  <a:srgbClr val="636466"/>
                </a:solidFill>
                <a:latin typeface="Arial"/>
                <a:cs typeface="Arial"/>
              </a:rPr>
              <a:t>2</a:t>
            </a:r>
            <a:r>
              <a:rPr sz="529" spc="-30" dirty="0">
                <a:solidFill>
                  <a:srgbClr val="636466"/>
                </a:solidFill>
                <a:latin typeface="Arial"/>
                <a:cs typeface="Arial"/>
              </a:rPr>
              <a:t> </a:t>
            </a:r>
            <a:r>
              <a:rPr sz="529" spc="-23" dirty="0">
                <a:solidFill>
                  <a:srgbClr val="636466"/>
                </a:solidFill>
                <a:latin typeface="Arial"/>
                <a:cs typeface="Arial"/>
              </a:rPr>
              <a:t>years</a:t>
            </a:r>
            <a:endParaRPr sz="529" dirty="0">
              <a:solidFill>
                <a:prstClr val="black"/>
              </a:solidFill>
              <a:latin typeface="Arial"/>
              <a:cs typeface="Arial"/>
            </a:endParaRPr>
          </a:p>
          <a:p>
            <a:pPr marL="77742" indent="-69339" defTabSz="605134">
              <a:buClr>
                <a:srgbClr val="636466"/>
              </a:buClr>
              <a:buFont typeface="Arial"/>
              <a:buAutoNum type="arabicPeriod"/>
              <a:tabLst>
                <a:tab pos="78163" algn="l"/>
              </a:tabLst>
            </a:pPr>
            <a:r>
              <a:rPr sz="529" spc="-59" dirty="0">
                <a:solidFill>
                  <a:srgbClr val="636466"/>
                </a:solidFill>
                <a:latin typeface="Arial"/>
                <a:cs typeface="Arial"/>
              </a:rPr>
              <a:t>W</a:t>
            </a:r>
            <a:r>
              <a:rPr sz="529" spc="-13" dirty="0">
                <a:solidFill>
                  <a:srgbClr val="636466"/>
                </a:solidFill>
                <a:latin typeface="Arial"/>
                <a:cs typeface="Arial"/>
              </a:rPr>
              <a:t>or</a:t>
            </a:r>
            <a:r>
              <a:rPr sz="529" spc="3" dirty="0">
                <a:solidFill>
                  <a:srgbClr val="636466"/>
                </a:solidFill>
                <a:latin typeface="Arial"/>
                <a:cs typeface="Arial"/>
              </a:rPr>
              <a:t>k</a:t>
            </a:r>
            <a:r>
              <a:rPr sz="529" spc="-30" dirty="0">
                <a:solidFill>
                  <a:srgbClr val="636466"/>
                </a:solidFill>
                <a:latin typeface="Arial"/>
                <a:cs typeface="Arial"/>
              </a:rPr>
              <a:t> </a:t>
            </a:r>
            <a:r>
              <a:rPr sz="529" spc="-17" dirty="0">
                <a:solidFill>
                  <a:srgbClr val="636466"/>
                </a:solidFill>
                <a:latin typeface="Arial"/>
                <a:cs typeface="Arial"/>
              </a:rPr>
              <a:t>authorization</a:t>
            </a:r>
            <a:endParaRPr sz="529" dirty="0">
              <a:solidFill>
                <a:prstClr val="black"/>
              </a:solidFill>
              <a:latin typeface="Arial"/>
              <a:cs typeface="Arial"/>
            </a:endParaRPr>
          </a:p>
          <a:p>
            <a:pPr marL="77742" indent="-69339" defTabSz="605134">
              <a:buClr>
                <a:srgbClr val="636466"/>
              </a:buClr>
              <a:buFont typeface="Arial"/>
              <a:buAutoNum type="arabicPeriod"/>
              <a:tabLst>
                <a:tab pos="78163" algn="l"/>
              </a:tabLst>
            </a:pPr>
            <a:r>
              <a:rPr sz="529" spc="-17" dirty="0">
                <a:solidFill>
                  <a:srgbClr val="636466"/>
                </a:solidFill>
                <a:latin typeface="Arial"/>
                <a:cs typeface="Arial"/>
              </a:rPr>
              <a:t>Acces</a:t>
            </a:r>
            <a:r>
              <a:rPr sz="529" dirty="0">
                <a:solidFill>
                  <a:srgbClr val="636466"/>
                </a:solidFill>
                <a:latin typeface="Arial"/>
                <a:cs typeface="Arial"/>
              </a:rPr>
              <a:t>s</a:t>
            </a:r>
            <a:r>
              <a:rPr sz="529" spc="-30" dirty="0">
                <a:solidFill>
                  <a:srgbClr val="636466"/>
                </a:solidFill>
                <a:latin typeface="Arial"/>
                <a:cs typeface="Arial"/>
              </a:rPr>
              <a:t> </a:t>
            </a:r>
            <a:r>
              <a:rPr sz="529" spc="-10" dirty="0">
                <a:solidFill>
                  <a:srgbClr val="636466"/>
                </a:solidFill>
                <a:latin typeface="Arial"/>
                <a:cs typeface="Arial"/>
              </a:rPr>
              <a:t>t</a:t>
            </a:r>
            <a:r>
              <a:rPr sz="529" spc="17" dirty="0">
                <a:solidFill>
                  <a:srgbClr val="636466"/>
                </a:solidFill>
                <a:latin typeface="Arial"/>
                <a:cs typeface="Arial"/>
              </a:rPr>
              <a:t>o</a:t>
            </a:r>
            <a:r>
              <a:rPr sz="529" spc="-30" dirty="0">
                <a:solidFill>
                  <a:srgbClr val="636466"/>
                </a:solidFill>
                <a:latin typeface="Arial"/>
                <a:cs typeface="Arial"/>
              </a:rPr>
              <a:t> </a:t>
            </a:r>
            <a:r>
              <a:rPr sz="529" spc="-19" dirty="0">
                <a:solidFill>
                  <a:srgbClr val="636466"/>
                </a:solidFill>
                <a:latin typeface="Arial"/>
                <a:cs typeface="Arial"/>
              </a:rPr>
              <a:t>federa</a:t>
            </a:r>
            <a:r>
              <a:rPr sz="529" spc="-3" dirty="0">
                <a:solidFill>
                  <a:srgbClr val="636466"/>
                </a:solidFill>
                <a:latin typeface="Arial"/>
                <a:cs typeface="Arial"/>
              </a:rPr>
              <a:t>l</a:t>
            </a:r>
            <a:r>
              <a:rPr sz="529" spc="-30" dirty="0">
                <a:solidFill>
                  <a:srgbClr val="636466"/>
                </a:solidFill>
                <a:latin typeface="Arial"/>
                <a:cs typeface="Arial"/>
              </a:rPr>
              <a:t> </a:t>
            </a:r>
            <a:r>
              <a:rPr sz="529" spc="-17" dirty="0">
                <a:solidFill>
                  <a:srgbClr val="636466"/>
                </a:solidFill>
                <a:latin typeface="Arial"/>
                <a:cs typeface="Arial"/>
              </a:rPr>
              <a:t>socia</a:t>
            </a:r>
            <a:r>
              <a:rPr sz="529" dirty="0">
                <a:solidFill>
                  <a:srgbClr val="636466"/>
                </a:solidFill>
                <a:latin typeface="Arial"/>
                <a:cs typeface="Arial"/>
              </a:rPr>
              <a:t>l</a:t>
            </a:r>
            <a:r>
              <a:rPr sz="529" spc="-30" dirty="0">
                <a:solidFill>
                  <a:srgbClr val="636466"/>
                </a:solidFill>
                <a:latin typeface="Arial"/>
                <a:cs typeface="Arial"/>
              </a:rPr>
              <a:t> </a:t>
            </a:r>
            <a:r>
              <a:rPr sz="529" spc="-19" dirty="0">
                <a:solidFill>
                  <a:srgbClr val="636466"/>
                </a:solidFill>
                <a:latin typeface="Arial"/>
                <a:cs typeface="Arial"/>
              </a:rPr>
              <a:t>service</a:t>
            </a:r>
            <a:r>
              <a:rPr sz="529" spc="-3" dirty="0">
                <a:solidFill>
                  <a:srgbClr val="636466"/>
                </a:solidFill>
                <a:latin typeface="Arial"/>
                <a:cs typeface="Arial"/>
              </a:rPr>
              <a:t>s</a:t>
            </a:r>
            <a:r>
              <a:rPr sz="529" spc="-30" dirty="0">
                <a:solidFill>
                  <a:srgbClr val="636466"/>
                </a:solidFill>
                <a:latin typeface="Arial"/>
                <a:cs typeface="Arial"/>
              </a:rPr>
              <a:t> </a:t>
            </a:r>
            <a:r>
              <a:rPr sz="529" spc="-17" dirty="0">
                <a:solidFill>
                  <a:srgbClr val="636466"/>
                </a:solidFill>
                <a:latin typeface="Arial"/>
                <a:cs typeface="Arial"/>
              </a:rPr>
              <a:t>benefits</a:t>
            </a:r>
            <a:endParaRPr sz="529" dirty="0">
              <a:solidFill>
                <a:prstClr val="black"/>
              </a:solidFill>
              <a:latin typeface="Arial"/>
              <a:cs typeface="Arial"/>
            </a:endParaRPr>
          </a:p>
        </p:txBody>
      </p:sp>
      <p:sp>
        <p:nvSpPr>
          <p:cNvPr id="63" name="object 63"/>
          <p:cNvSpPr/>
          <p:nvPr/>
        </p:nvSpPr>
        <p:spPr>
          <a:xfrm>
            <a:off x="4704695" y="5109156"/>
            <a:ext cx="195402" cy="195402"/>
          </a:xfrm>
          <a:custGeom>
            <a:avLst/>
            <a:gdLst/>
            <a:ahLst/>
            <a:cxnLst/>
            <a:rect l="l" t="t" r="r" b="b"/>
            <a:pathLst>
              <a:path w="295275" h="295275">
                <a:moveTo>
                  <a:pt x="210553" y="256717"/>
                </a:moveTo>
                <a:lnTo>
                  <a:pt x="84493" y="256717"/>
                </a:lnTo>
                <a:lnTo>
                  <a:pt x="103657" y="292531"/>
                </a:lnTo>
                <a:lnTo>
                  <a:pt x="113030" y="295046"/>
                </a:lnTo>
                <a:lnTo>
                  <a:pt x="147523" y="273570"/>
                </a:lnTo>
                <a:lnTo>
                  <a:pt x="201535" y="273570"/>
                </a:lnTo>
                <a:lnTo>
                  <a:pt x="210553" y="256717"/>
                </a:lnTo>
                <a:close/>
              </a:path>
              <a:path w="295275" h="295275">
                <a:moveTo>
                  <a:pt x="201535" y="273570"/>
                </a:moveTo>
                <a:lnTo>
                  <a:pt x="147523" y="273570"/>
                </a:lnTo>
                <a:lnTo>
                  <a:pt x="182016" y="295046"/>
                </a:lnTo>
                <a:lnTo>
                  <a:pt x="191389" y="292531"/>
                </a:lnTo>
                <a:lnTo>
                  <a:pt x="201535" y="273570"/>
                </a:lnTo>
                <a:close/>
              </a:path>
              <a:path w="295275" h="295275">
                <a:moveTo>
                  <a:pt x="43878" y="37033"/>
                </a:moveTo>
                <a:lnTo>
                  <a:pt x="37033" y="43878"/>
                </a:lnTo>
                <a:lnTo>
                  <a:pt x="38328" y="84493"/>
                </a:lnTo>
                <a:lnTo>
                  <a:pt x="2514" y="103657"/>
                </a:lnTo>
                <a:lnTo>
                  <a:pt x="0" y="113030"/>
                </a:lnTo>
                <a:lnTo>
                  <a:pt x="21475" y="147523"/>
                </a:lnTo>
                <a:lnTo>
                  <a:pt x="0" y="182016"/>
                </a:lnTo>
                <a:lnTo>
                  <a:pt x="2514" y="191389"/>
                </a:lnTo>
                <a:lnTo>
                  <a:pt x="38328" y="210553"/>
                </a:lnTo>
                <a:lnTo>
                  <a:pt x="37033" y="251167"/>
                </a:lnTo>
                <a:lnTo>
                  <a:pt x="43878" y="258013"/>
                </a:lnTo>
                <a:lnTo>
                  <a:pt x="84493" y="256717"/>
                </a:lnTo>
                <a:lnTo>
                  <a:pt x="252463" y="256717"/>
                </a:lnTo>
                <a:lnTo>
                  <a:pt x="258013" y="251167"/>
                </a:lnTo>
                <a:lnTo>
                  <a:pt x="256717" y="210553"/>
                </a:lnTo>
                <a:lnTo>
                  <a:pt x="283261" y="196354"/>
                </a:lnTo>
                <a:lnTo>
                  <a:pt x="138036" y="196354"/>
                </a:lnTo>
                <a:lnTo>
                  <a:pt x="89458" y="147764"/>
                </a:lnTo>
                <a:lnTo>
                  <a:pt x="89458" y="143179"/>
                </a:lnTo>
                <a:lnTo>
                  <a:pt x="105359" y="127266"/>
                </a:lnTo>
                <a:lnTo>
                  <a:pt x="170719" y="127266"/>
                </a:lnTo>
                <a:lnTo>
                  <a:pt x="199301" y="98691"/>
                </a:lnTo>
                <a:lnTo>
                  <a:pt x="283261" y="98691"/>
                </a:lnTo>
                <a:lnTo>
                  <a:pt x="256717" y="84493"/>
                </a:lnTo>
                <a:lnTo>
                  <a:pt x="258013" y="43878"/>
                </a:lnTo>
                <a:lnTo>
                  <a:pt x="252463" y="38328"/>
                </a:lnTo>
                <a:lnTo>
                  <a:pt x="84493" y="38328"/>
                </a:lnTo>
                <a:lnTo>
                  <a:pt x="43878" y="37033"/>
                </a:lnTo>
                <a:close/>
              </a:path>
              <a:path w="295275" h="295275">
                <a:moveTo>
                  <a:pt x="252463" y="256717"/>
                </a:moveTo>
                <a:lnTo>
                  <a:pt x="210553" y="256717"/>
                </a:lnTo>
                <a:lnTo>
                  <a:pt x="251167" y="258013"/>
                </a:lnTo>
                <a:lnTo>
                  <a:pt x="252463" y="256717"/>
                </a:lnTo>
                <a:close/>
              </a:path>
              <a:path w="295275" h="295275">
                <a:moveTo>
                  <a:pt x="283261" y="98691"/>
                </a:moveTo>
                <a:lnTo>
                  <a:pt x="203885" y="98691"/>
                </a:lnTo>
                <a:lnTo>
                  <a:pt x="219798" y="114604"/>
                </a:lnTo>
                <a:lnTo>
                  <a:pt x="219798" y="119189"/>
                </a:lnTo>
                <a:lnTo>
                  <a:pt x="142633" y="196354"/>
                </a:lnTo>
                <a:lnTo>
                  <a:pt x="283261" y="196354"/>
                </a:lnTo>
                <a:lnTo>
                  <a:pt x="292544" y="191389"/>
                </a:lnTo>
                <a:lnTo>
                  <a:pt x="295046" y="182016"/>
                </a:lnTo>
                <a:lnTo>
                  <a:pt x="273570" y="147523"/>
                </a:lnTo>
                <a:lnTo>
                  <a:pt x="295046" y="113030"/>
                </a:lnTo>
                <a:lnTo>
                  <a:pt x="292544" y="103657"/>
                </a:lnTo>
                <a:lnTo>
                  <a:pt x="283261" y="98691"/>
                </a:lnTo>
                <a:close/>
              </a:path>
              <a:path w="295275" h="295275">
                <a:moveTo>
                  <a:pt x="170719" y="127266"/>
                </a:moveTo>
                <a:lnTo>
                  <a:pt x="109956" y="127266"/>
                </a:lnTo>
                <a:lnTo>
                  <a:pt x="140106" y="157416"/>
                </a:lnTo>
                <a:lnTo>
                  <a:pt x="140563" y="157416"/>
                </a:lnTo>
                <a:lnTo>
                  <a:pt x="170719" y="127266"/>
                </a:lnTo>
                <a:close/>
              </a:path>
              <a:path w="295275" h="295275">
                <a:moveTo>
                  <a:pt x="113030" y="0"/>
                </a:moveTo>
                <a:lnTo>
                  <a:pt x="103657" y="2514"/>
                </a:lnTo>
                <a:lnTo>
                  <a:pt x="84493" y="38328"/>
                </a:lnTo>
                <a:lnTo>
                  <a:pt x="210553" y="38328"/>
                </a:lnTo>
                <a:lnTo>
                  <a:pt x="201535" y="21475"/>
                </a:lnTo>
                <a:lnTo>
                  <a:pt x="147523" y="21475"/>
                </a:lnTo>
                <a:lnTo>
                  <a:pt x="113030" y="0"/>
                </a:lnTo>
                <a:close/>
              </a:path>
              <a:path w="295275" h="295275">
                <a:moveTo>
                  <a:pt x="251167" y="37033"/>
                </a:moveTo>
                <a:lnTo>
                  <a:pt x="210553" y="38328"/>
                </a:lnTo>
                <a:lnTo>
                  <a:pt x="252463" y="38328"/>
                </a:lnTo>
                <a:lnTo>
                  <a:pt x="251167" y="37033"/>
                </a:lnTo>
                <a:close/>
              </a:path>
              <a:path w="295275" h="295275">
                <a:moveTo>
                  <a:pt x="182016" y="0"/>
                </a:moveTo>
                <a:lnTo>
                  <a:pt x="147523" y="21475"/>
                </a:lnTo>
                <a:lnTo>
                  <a:pt x="201535" y="21475"/>
                </a:lnTo>
                <a:lnTo>
                  <a:pt x="191389" y="2514"/>
                </a:lnTo>
                <a:lnTo>
                  <a:pt x="182016" y="0"/>
                </a:lnTo>
                <a:close/>
              </a:path>
            </a:pathLst>
          </a:custGeom>
          <a:solidFill>
            <a:srgbClr val="E1B941"/>
          </a:solidFill>
        </p:spPr>
        <p:txBody>
          <a:bodyPr wrap="square" lIns="0" tIns="0" rIns="0" bIns="0" rtlCol="0"/>
          <a:lstStyle/>
          <a:p>
            <a:pPr defTabSz="605134"/>
            <a:endParaRPr sz="1191">
              <a:solidFill>
                <a:prstClr val="black"/>
              </a:solidFill>
              <a:latin typeface="Calibri"/>
            </a:endParaRPr>
          </a:p>
        </p:txBody>
      </p:sp>
      <p:sp>
        <p:nvSpPr>
          <p:cNvPr id="64" name="object 64"/>
          <p:cNvSpPr txBox="1"/>
          <p:nvPr/>
        </p:nvSpPr>
        <p:spPr>
          <a:xfrm>
            <a:off x="4936779" y="5121214"/>
            <a:ext cx="495860" cy="179536"/>
          </a:xfrm>
          <a:prstGeom prst="rect">
            <a:avLst/>
          </a:prstGeom>
        </p:spPr>
        <p:txBody>
          <a:bodyPr vert="horz" wrap="square" lIns="0" tIns="0" rIns="0" bIns="0" rtlCol="0">
            <a:spAutoFit/>
          </a:bodyPr>
          <a:lstStyle/>
          <a:p>
            <a:pPr marL="8405" marR="3362" defTabSz="605134">
              <a:lnSpc>
                <a:spcPts val="662"/>
              </a:lnSpc>
            </a:pPr>
            <a:r>
              <a:rPr sz="596" b="1" spc="-30" dirty="0">
                <a:solidFill>
                  <a:srgbClr val="636466"/>
                </a:solidFill>
                <a:latin typeface="Arial"/>
                <a:cs typeface="Arial"/>
              </a:rPr>
              <a:t>I</a:t>
            </a:r>
            <a:r>
              <a:rPr sz="596" b="1" spc="-19" dirty="0">
                <a:solidFill>
                  <a:srgbClr val="636466"/>
                </a:solidFill>
                <a:latin typeface="Arial"/>
                <a:cs typeface="Arial"/>
              </a:rPr>
              <a:t>f</a:t>
            </a:r>
            <a:r>
              <a:rPr sz="596" b="1" spc="-49" dirty="0">
                <a:solidFill>
                  <a:srgbClr val="636466"/>
                </a:solidFill>
                <a:latin typeface="Arial"/>
                <a:cs typeface="Arial"/>
              </a:rPr>
              <a:t> </a:t>
            </a:r>
            <a:r>
              <a:rPr sz="596" b="1" spc="-73" dirty="0">
                <a:solidFill>
                  <a:srgbClr val="636466"/>
                </a:solidFill>
                <a:latin typeface="Arial"/>
                <a:cs typeface="Arial"/>
              </a:rPr>
              <a:t>appro</a:t>
            </a:r>
            <a:r>
              <a:rPr sz="596" b="1" spc="-70" dirty="0">
                <a:solidFill>
                  <a:srgbClr val="636466"/>
                </a:solidFill>
                <a:latin typeface="Arial"/>
                <a:cs typeface="Arial"/>
              </a:rPr>
              <a:t>ved,</a:t>
            </a:r>
            <a:r>
              <a:rPr sz="596" b="1" spc="-42" dirty="0">
                <a:solidFill>
                  <a:srgbClr val="636466"/>
                </a:solidFill>
                <a:latin typeface="Arial"/>
                <a:cs typeface="Arial"/>
              </a:rPr>
              <a:t> </a:t>
            </a:r>
            <a:r>
              <a:rPr sz="596" b="1" spc="-64" dirty="0">
                <a:solidFill>
                  <a:srgbClr val="636466"/>
                </a:solidFill>
                <a:latin typeface="Arial"/>
                <a:cs typeface="Arial"/>
              </a:rPr>
              <a:t>benefi</a:t>
            </a:r>
            <a:r>
              <a:rPr sz="596" b="1" spc="-33" dirty="0">
                <a:solidFill>
                  <a:srgbClr val="636466"/>
                </a:solidFill>
                <a:latin typeface="Arial"/>
                <a:cs typeface="Arial"/>
              </a:rPr>
              <a:t>t</a:t>
            </a:r>
            <a:r>
              <a:rPr sz="596" b="1" spc="-49" dirty="0">
                <a:solidFill>
                  <a:srgbClr val="636466"/>
                </a:solidFill>
                <a:latin typeface="Arial"/>
                <a:cs typeface="Arial"/>
              </a:rPr>
              <a:t> </a:t>
            </a:r>
            <a:r>
              <a:rPr sz="596" b="1" spc="-73" dirty="0">
                <a:solidFill>
                  <a:srgbClr val="636466"/>
                </a:solidFill>
                <a:latin typeface="Arial"/>
                <a:cs typeface="Arial"/>
              </a:rPr>
              <a:t>pr</a:t>
            </a:r>
            <a:r>
              <a:rPr sz="596" b="1" spc="-76" dirty="0">
                <a:solidFill>
                  <a:srgbClr val="636466"/>
                </a:solidFill>
                <a:latin typeface="Arial"/>
                <a:cs typeface="Arial"/>
              </a:rPr>
              <a:t>o</a:t>
            </a:r>
            <a:r>
              <a:rPr sz="596" b="1" spc="-73" dirty="0">
                <a:solidFill>
                  <a:srgbClr val="636466"/>
                </a:solidFill>
                <a:latin typeface="Arial"/>
                <a:cs typeface="Arial"/>
              </a:rPr>
              <a:t>vides:</a:t>
            </a:r>
            <a:endParaRPr sz="596">
              <a:solidFill>
                <a:prstClr val="black"/>
              </a:solidFill>
              <a:latin typeface="Arial"/>
              <a:cs typeface="Arial"/>
            </a:endParaRPr>
          </a:p>
        </p:txBody>
      </p:sp>
      <p:sp>
        <p:nvSpPr>
          <p:cNvPr id="65" name="object 65"/>
          <p:cNvSpPr/>
          <p:nvPr/>
        </p:nvSpPr>
        <p:spPr>
          <a:xfrm>
            <a:off x="5478975" y="1580133"/>
            <a:ext cx="456780" cy="456780"/>
          </a:xfrm>
          <a:custGeom>
            <a:avLst/>
            <a:gdLst/>
            <a:ahLst/>
            <a:cxnLst/>
            <a:rect l="l" t="t" r="r" b="b"/>
            <a:pathLst>
              <a:path w="690245" h="690245">
                <a:moveTo>
                  <a:pt x="345097" y="0"/>
                </a:moveTo>
                <a:lnTo>
                  <a:pt x="289121" y="4516"/>
                </a:lnTo>
                <a:lnTo>
                  <a:pt x="236020" y="17593"/>
                </a:lnTo>
                <a:lnTo>
                  <a:pt x="186506" y="38520"/>
                </a:lnTo>
                <a:lnTo>
                  <a:pt x="141288" y="66585"/>
                </a:lnTo>
                <a:lnTo>
                  <a:pt x="101077" y="101079"/>
                </a:lnTo>
                <a:lnTo>
                  <a:pt x="66584" y="141291"/>
                </a:lnTo>
                <a:lnTo>
                  <a:pt x="38519" y="186510"/>
                </a:lnTo>
                <a:lnTo>
                  <a:pt x="17593" y="236027"/>
                </a:lnTo>
                <a:lnTo>
                  <a:pt x="4516" y="289130"/>
                </a:lnTo>
                <a:lnTo>
                  <a:pt x="0" y="345109"/>
                </a:lnTo>
                <a:lnTo>
                  <a:pt x="1144" y="373414"/>
                </a:lnTo>
                <a:lnTo>
                  <a:pt x="10029" y="428044"/>
                </a:lnTo>
                <a:lnTo>
                  <a:pt x="27119" y="479443"/>
                </a:lnTo>
                <a:lnTo>
                  <a:pt x="51704" y="526900"/>
                </a:lnTo>
                <a:lnTo>
                  <a:pt x="83072" y="569704"/>
                </a:lnTo>
                <a:lnTo>
                  <a:pt x="120512" y="607146"/>
                </a:lnTo>
                <a:lnTo>
                  <a:pt x="163315" y="638514"/>
                </a:lnTo>
                <a:lnTo>
                  <a:pt x="210770" y="663099"/>
                </a:lnTo>
                <a:lnTo>
                  <a:pt x="262167" y="680189"/>
                </a:lnTo>
                <a:lnTo>
                  <a:pt x="316794" y="689075"/>
                </a:lnTo>
                <a:lnTo>
                  <a:pt x="345097" y="690219"/>
                </a:lnTo>
                <a:lnTo>
                  <a:pt x="373401" y="689075"/>
                </a:lnTo>
                <a:lnTo>
                  <a:pt x="428031" y="680189"/>
                </a:lnTo>
                <a:lnTo>
                  <a:pt x="479430" y="663099"/>
                </a:lnTo>
                <a:lnTo>
                  <a:pt x="526887" y="638514"/>
                </a:lnTo>
                <a:lnTo>
                  <a:pt x="569691" y="607146"/>
                </a:lnTo>
                <a:lnTo>
                  <a:pt x="607133" y="569704"/>
                </a:lnTo>
                <a:lnTo>
                  <a:pt x="638502" y="526900"/>
                </a:lnTo>
                <a:lnTo>
                  <a:pt x="663086" y="479443"/>
                </a:lnTo>
                <a:lnTo>
                  <a:pt x="680177" y="428044"/>
                </a:lnTo>
                <a:lnTo>
                  <a:pt x="689062" y="373414"/>
                </a:lnTo>
                <a:lnTo>
                  <a:pt x="690206" y="345109"/>
                </a:lnTo>
                <a:lnTo>
                  <a:pt x="689062" y="316805"/>
                </a:lnTo>
                <a:lnTo>
                  <a:pt x="680177" y="262175"/>
                </a:lnTo>
                <a:lnTo>
                  <a:pt x="663086" y="210776"/>
                </a:lnTo>
                <a:lnTo>
                  <a:pt x="638502" y="163319"/>
                </a:lnTo>
                <a:lnTo>
                  <a:pt x="607133" y="120514"/>
                </a:lnTo>
                <a:lnTo>
                  <a:pt x="569691" y="83073"/>
                </a:lnTo>
                <a:lnTo>
                  <a:pt x="526887" y="51704"/>
                </a:lnTo>
                <a:lnTo>
                  <a:pt x="479430" y="27120"/>
                </a:lnTo>
                <a:lnTo>
                  <a:pt x="428031" y="10029"/>
                </a:lnTo>
                <a:lnTo>
                  <a:pt x="373401" y="1144"/>
                </a:lnTo>
                <a:lnTo>
                  <a:pt x="345097" y="0"/>
                </a:lnTo>
                <a:close/>
              </a:path>
            </a:pathLst>
          </a:custGeom>
          <a:solidFill>
            <a:srgbClr val="231F20"/>
          </a:solidFill>
        </p:spPr>
        <p:txBody>
          <a:bodyPr wrap="square" lIns="0" tIns="0" rIns="0" bIns="0" rtlCol="0"/>
          <a:lstStyle/>
          <a:p>
            <a:pPr defTabSz="605134"/>
            <a:endParaRPr sz="1191">
              <a:solidFill>
                <a:prstClr val="black"/>
              </a:solidFill>
              <a:latin typeface="Calibri"/>
            </a:endParaRPr>
          </a:p>
        </p:txBody>
      </p:sp>
      <p:sp>
        <p:nvSpPr>
          <p:cNvPr id="66" name="object 66"/>
          <p:cNvSpPr txBox="1"/>
          <p:nvPr/>
        </p:nvSpPr>
        <p:spPr>
          <a:xfrm>
            <a:off x="5559005" y="1699946"/>
            <a:ext cx="295415" cy="235321"/>
          </a:xfrm>
          <a:prstGeom prst="rect">
            <a:avLst/>
          </a:prstGeom>
        </p:spPr>
        <p:txBody>
          <a:bodyPr vert="horz" wrap="square" lIns="0" tIns="0" rIns="0" bIns="0" rtlCol="0">
            <a:spAutoFit/>
          </a:bodyPr>
          <a:lstStyle/>
          <a:p>
            <a:pPr marL="34879" defTabSz="605134"/>
            <a:r>
              <a:rPr sz="529" b="1" spc="-126" dirty="0">
                <a:solidFill>
                  <a:srgbClr val="FFFFFF"/>
                </a:solidFill>
                <a:latin typeface="Arial"/>
                <a:cs typeface="Arial"/>
              </a:rPr>
              <a:t>T</a:t>
            </a:r>
            <a:r>
              <a:rPr sz="529" b="1" spc="-73" dirty="0">
                <a:solidFill>
                  <a:srgbClr val="FFFFFF"/>
                </a:solidFill>
                <a:latin typeface="Arial"/>
                <a:cs typeface="Arial"/>
              </a:rPr>
              <a:t>o</a:t>
            </a:r>
            <a:r>
              <a:rPr sz="529" b="1" spc="-42" dirty="0">
                <a:solidFill>
                  <a:srgbClr val="FFFFFF"/>
                </a:solidFill>
                <a:latin typeface="Arial"/>
                <a:cs typeface="Arial"/>
              </a:rPr>
              <a:t> </a:t>
            </a:r>
            <a:r>
              <a:rPr sz="529" b="1" spc="-64" dirty="0">
                <a:solidFill>
                  <a:srgbClr val="FFFFFF"/>
                </a:solidFill>
                <a:latin typeface="Arial"/>
                <a:cs typeface="Arial"/>
              </a:rPr>
              <a:t>apply:</a:t>
            </a:r>
            <a:endParaRPr sz="529" dirty="0">
              <a:solidFill>
                <a:prstClr val="black"/>
              </a:solidFill>
              <a:latin typeface="Arial"/>
              <a:cs typeface="Arial"/>
            </a:endParaRPr>
          </a:p>
          <a:p>
            <a:pPr algn="ctr" defTabSz="605134">
              <a:lnSpc>
                <a:spcPts val="582"/>
              </a:lnSpc>
              <a:spcBef>
                <a:spcPts val="26"/>
              </a:spcBef>
            </a:pPr>
            <a:r>
              <a:rPr sz="529" spc="-103" dirty="0">
                <a:solidFill>
                  <a:srgbClr val="FFFFFF"/>
                </a:solidFill>
                <a:latin typeface="Arial"/>
                <a:cs typeface="Arial"/>
              </a:rPr>
              <a:t>USCIS</a:t>
            </a:r>
            <a:endParaRPr sz="529" dirty="0">
              <a:solidFill>
                <a:prstClr val="black"/>
              </a:solidFill>
              <a:latin typeface="Arial"/>
              <a:cs typeface="Arial"/>
            </a:endParaRPr>
          </a:p>
          <a:p>
            <a:pPr algn="ctr" defTabSz="605134">
              <a:lnSpc>
                <a:spcPts val="582"/>
              </a:lnSpc>
            </a:pPr>
            <a:r>
              <a:rPr sz="529" spc="-116" dirty="0">
                <a:solidFill>
                  <a:srgbClr val="FFFFFF"/>
                </a:solidFill>
                <a:latin typeface="Arial"/>
                <a:cs typeface="Arial"/>
              </a:rPr>
              <a:t>F</a:t>
            </a:r>
            <a:r>
              <a:rPr sz="529" spc="-54" dirty="0">
                <a:solidFill>
                  <a:srgbClr val="FFFFFF"/>
                </a:solidFill>
                <a:latin typeface="Arial"/>
                <a:cs typeface="Arial"/>
              </a:rPr>
              <a:t>or</a:t>
            </a:r>
            <a:r>
              <a:rPr sz="529" spc="-73" dirty="0">
                <a:solidFill>
                  <a:srgbClr val="FFFFFF"/>
                </a:solidFill>
                <a:latin typeface="Arial"/>
                <a:cs typeface="Arial"/>
              </a:rPr>
              <a:t>m</a:t>
            </a:r>
            <a:r>
              <a:rPr sz="529" dirty="0">
                <a:solidFill>
                  <a:srgbClr val="FFFFFF"/>
                </a:solidFill>
                <a:latin typeface="Arial"/>
                <a:cs typeface="Arial"/>
              </a:rPr>
              <a:t> </a:t>
            </a:r>
            <a:r>
              <a:rPr sz="529" spc="-73" dirty="0">
                <a:solidFill>
                  <a:srgbClr val="FFFFFF"/>
                </a:solidFill>
                <a:latin typeface="Arial"/>
                <a:cs typeface="Arial"/>
              </a:rPr>
              <a:t> </a:t>
            </a:r>
            <a:r>
              <a:rPr sz="529" spc="-47" dirty="0">
                <a:solidFill>
                  <a:srgbClr val="FFFFFF"/>
                </a:solidFill>
                <a:latin typeface="Arial"/>
                <a:cs typeface="Arial"/>
              </a:rPr>
              <a:t>I-360</a:t>
            </a:r>
            <a:endParaRPr sz="529" dirty="0">
              <a:solidFill>
                <a:prstClr val="black"/>
              </a:solidFill>
              <a:latin typeface="Arial"/>
              <a:cs typeface="Arial"/>
            </a:endParaRPr>
          </a:p>
        </p:txBody>
      </p:sp>
      <p:sp>
        <p:nvSpPr>
          <p:cNvPr id="67" name="object 67"/>
          <p:cNvSpPr/>
          <p:nvPr/>
        </p:nvSpPr>
        <p:spPr>
          <a:xfrm>
            <a:off x="3642371" y="4481585"/>
            <a:ext cx="456780" cy="456780"/>
          </a:xfrm>
          <a:custGeom>
            <a:avLst/>
            <a:gdLst/>
            <a:ahLst/>
            <a:cxnLst/>
            <a:rect l="l" t="t" r="r" b="b"/>
            <a:pathLst>
              <a:path w="690244" h="690245">
                <a:moveTo>
                  <a:pt x="345097" y="0"/>
                </a:moveTo>
                <a:lnTo>
                  <a:pt x="289121" y="4516"/>
                </a:lnTo>
                <a:lnTo>
                  <a:pt x="236020" y="17593"/>
                </a:lnTo>
                <a:lnTo>
                  <a:pt x="186506" y="38520"/>
                </a:lnTo>
                <a:lnTo>
                  <a:pt x="141288" y="66585"/>
                </a:lnTo>
                <a:lnTo>
                  <a:pt x="101077" y="101079"/>
                </a:lnTo>
                <a:lnTo>
                  <a:pt x="66584" y="141291"/>
                </a:lnTo>
                <a:lnTo>
                  <a:pt x="38519" y="186510"/>
                </a:lnTo>
                <a:lnTo>
                  <a:pt x="17593" y="236027"/>
                </a:lnTo>
                <a:lnTo>
                  <a:pt x="4516" y="289130"/>
                </a:lnTo>
                <a:lnTo>
                  <a:pt x="0" y="345109"/>
                </a:lnTo>
                <a:lnTo>
                  <a:pt x="1144" y="373414"/>
                </a:lnTo>
                <a:lnTo>
                  <a:pt x="10029" y="428044"/>
                </a:lnTo>
                <a:lnTo>
                  <a:pt x="27119" y="479443"/>
                </a:lnTo>
                <a:lnTo>
                  <a:pt x="51704" y="526900"/>
                </a:lnTo>
                <a:lnTo>
                  <a:pt x="83072" y="569704"/>
                </a:lnTo>
                <a:lnTo>
                  <a:pt x="120512" y="607146"/>
                </a:lnTo>
                <a:lnTo>
                  <a:pt x="163315" y="638514"/>
                </a:lnTo>
                <a:lnTo>
                  <a:pt x="210770" y="663099"/>
                </a:lnTo>
                <a:lnTo>
                  <a:pt x="262167" y="680189"/>
                </a:lnTo>
                <a:lnTo>
                  <a:pt x="316794" y="689075"/>
                </a:lnTo>
                <a:lnTo>
                  <a:pt x="345097" y="690219"/>
                </a:lnTo>
                <a:lnTo>
                  <a:pt x="373401" y="689075"/>
                </a:lnTo>
                <a:lnTo>
                  <a:pt x="428031" y="680189"/>
                </a:lnTo>
                <a:lnTo>
                  <a:pt x="479430" y="663099"/>
                </a:lnTo>
                <a:lnTo>
                  <a:pt x="526887" y="638514"/>
                </a:lnTo>
                <a:lnTo>
                  <a:pt x="569691" y="607146"/>
                </a:lnTo>
                <a:lnTo>
                  <a:pt x="607133" y="569704"/>
                </a:lnTo>
                <a:lnTo>
                  <a:pt x="638502" y="526900"/>
                </a:lnTo>
                <a:lnTo>
                  <a:pt x="663086" y="479443"/>
                </a:lnTo>
                <a:lnTo>
                  <a:pt x="680177" y="428044"/>
                </a:lnTo>
                <a:lnTo>
                  <a:pt x="689062" y="373414"/>
                </a:lnTo>
                <a:lnTo>
                  <a:pt x="690206" y="345109"/>
                </a:lnTo>
                <a:lnTo>
                  <a:pt x="689062" y="316805"/>
                </a:lnTo>
                <a:lnTo>
                  <a:pt x="680177" y="262175"/>
                </a:lnTo>
                <a:lnTo>
                  <a:pt x="663086" y="210776"/>
                </a:lnTo>
                <a:lnTo>
                  <a:pt x="638502" y="163319"/>
                </a:lnTo>
                <a:lnTo>
                  <a:pt x="607133" y="120514"/>
                </a:lnTo>
                <a:lnTo>
                  <a:pt x="569691" y="83073"/>
                </a:lnTo>
                <a:lnTo>
                  <a:pt x="526887" y="51704"/>
                </a:lnTo>
                <a:lnTo>
                  <a:pt x="479430" y="27120"/>
                </a:lnTo>
                <a:lnTo>
                  <a:pt x="428031" y="10029"/>
                </a:lnTo>
                <a:lnTo>
                  <a:pt x="373401" y="1144"/>
                </a:lnTo>
                <a:lnTo>
                  <a:pt x="345097" y="0"/>
                </a:lnTo>
                <a:close/>
              </a:path>
            </a:pathLst>
          </a:custGeom>
          <a:solidFill>
            <a:srgbClr val="231F20"/>
          </a:solidFill>
        </p:spPr>
        <p:txBody>
          <a:bodyPr wrap="square" lIns="0" tIns="0" rIns="0" bIns="0" rtlCol="0"/>
          <a:lstStyle/>
          <a:p>
            <a:pPr defTabSz="605134"/>
            <a:endParaRPr sz="1191">
              <a:solidFill>
                <a:prstClr val="black"/>
              </a:solidFill>
              <a:latin typeface="Calibri"/>
            </a:endParaRPr>
          </a:p>
        </p:txBody>
      </p:sp>
      <p:sp>
        <p:nvSpPr>
          <p:cNvPr id="68" name="object 68"/>
          <p:cNvSpPr txBox="1"/>
          <p:nvPr/>
        </p:nvSpPr>
        <p:spPr>
          <a:xfrm>
            <a:off x="3721987" y="4601406"/>
            <a:ext cx="280707" cy="235321"/>
          </a:xfrm>
          <a:prstGeom prst="rect">
            <a:avLst/>
          </a:prstGeom>
        </p:spPr>
        <p:txBody>
          <a:bodyPr vert="horz" wrap="square" lIns="0" tIns="0" rIns="0" bIns="0" rtlCol="0">
            <a:spAutoFit/>
          </a:bodyPr>
          <a:lstStyle/>
          <a:p>
            <a:pPr marL="35300" defTabSz="605134"/>
            <a:r>
              <a:rPr sz="529" b="1" spc="-126" dirty="0">
                <a:solidFill>
                  <a:srgbClr val="FFFFFF"/>
                </a:solidFill>
                <a:latin typeface="Arial"/>
                <a:cs typeface="Arial"/>
              </a:rPr>
              <a:t>T</a:t>
            </a:r>
            <a:r>
              <a:rPr sz="529" b="1" spc="-73" dirty="0">
                <a:solidFill>
                  <a:srgbClr val="FFFFFF"/>
                </a:solidFill>
                <a:latin typeface="Arial"/>
                <a:cs typeface="Arial"/>
              </a:rPr>
              <a:t>o</a:t>
            </a:r>
            <a:r>
              <a:rPr sz="529" b="1" spc="-42" dirty="0">
                <a:solidFill>
                  <a:srgbClr val="FFFFFF"/>
                </a:solidFill>
                <a:latin typeface="Arial"/>
                <a:cs typeface="Arial"/>
              </a:rPr>
              <a:t> </a:t>
            </a:r>
            <a:r>
              <a:rPr sz="529" b="1" spc="-64" dirty="0">
                <a:solidFill>
                  <a:srgbClr val="FFFFFF"/>
                </a:solidFill>
                <a:latin typeface="Arial"/>
                <a:cs typeface="Arial"/>
              </a:rPr>
              <a:t>apply:</a:t>
            </a:r>
            <a:endParaRPr sz="529" dirty="0">
              <a:solidFill>
                <a:prstClr val="black"/>
              </a:solidFill>
              <a:latin typeface="Arial"/>
              <a:cs typeface="Arial"/>
            </a:endParaRPr>
          </a:p>
          <a:p>
            <a:pPr marL="15549" algn="ctr" defTabSz="605134">
              <a:lnSpc>
                <a:spcPts val="582"/>
              </a:lnSpc>
              <a:spcBef>
                <a:spcPts val="26"/>
              </a:spcBef>
            </a:pPr>
            <a:r>
              <a:rPr sz="529" spc="-103" dirty="0">
                <a:solidFill>
                  <a:srgbClr val="FFFFFF"/>
                </a:solidFill>
                <a:latin typeface="Arial"/>
                <a:cs typeface="Arial"/>
              </a:rPr>
              <a:t>USCIS</a:t>
            </a:r>
            <a:endParaRPr sz="529" dirty="0">
              <a:solidFill>
                <a:prstClr val="black"/>
              </a:solidFill>
              <a:latin typeface="Arial"/>
              <a:cs typeface="Arial"/>
            </a:endParaRPr>
          </a:p>
          <a:p>
            <a:pPr algn="ctr" defTabSz="605134">
              <a:lnSpc>
                <a:spcPts val="582"/>
              </a:lnSpc>
            </a:pPr>
            <a:r>
              <a:rPr sz="529" spc="-116" dirty="0">
                <a:solidFill>
                  <a:srgbClr val="FFFFFF"/>
                </a:solidFill>
                <a:latin typeface="Arial"/>
                <a:cs typeface="Arial"/>
              </a:rPr>
              <a:t>F</a:t>
            </a:r>
            <a:r>
              <a:rPr sz="529" spc="-54" dirty="0">
                <a:solidFill>
                  <a:srgbClr val="FFFFFF"/>
                </a:solidFill>
                <a:latin typeface="Arial"/>
                <a:cs typeface="Arial"/>
              </a:rPr>
              <a:t>or</a:t>
            </a:r>
            <a:r>
              <a:rPr sz="529" spc="-73" dirty="0">
                <a:solidFill>
                  <a:srgbClr val="FFFFFF"/>
                </a:solidFill>
                <a:latin typeface="Arial"/>
                <a:cs typeface="Arial"/>
              </a:rPr>
              <a:t>m</a:t>
            </a:r>
            <a:r>
              <a:rPr sz="529" spc="-42" dirty="0">
                <a:solidFill>
                  <a:srgbClr val="FFFFFF"/>
                </a:solidFill>
                <a:latin typeface="Arial"/>
                <a:cs typeface="Arial"/>
              </a:rPr>
              <a:t> </a:t>
            </a:r>
            <a:r>
              <a:rPr sz="529" spc="-47" dirty="0">
                <a:solidFill>
                  <a:srgbClr val="FFFFFF"/>
                </a:solidFill>
                <a:latin typeface="Arial"/>
                <a:cs typeface="Arial"/>
              </a:rPr>
              <a:t>I-360</a:t>
            </a:r>
            <a:endParaRPr sz="529" dirty="0">
              <a:solidFill>
                <a:prstClr val="black"/>
              </a:solidFill>
              <a:latin typeface="Arial"/>
              <a:cs typeface="Arial"/>
            </a:endParaRPr>
          </a:p>
        </p:txBody>
      </p:sp>
      <p:sp>
        <p:nvSpPr>
          <p:cNvPr id="70" name="object 70"/>
          <p:cNvSpPr txBox="1"/>
          <p:nvPr/>
        </p:nvSpPr>
        <p:spPr>
          <a:xfrm>
            <a:off x="3091652" y="3694816"/>
            <a:ext cx="280707" cy="81433"/>
          </a:xfrm>
          <a:prstGeom prst="rect">
            <a:avLst/>
          </a:prstGeom>
        </p:spPr>
        <p:txBody>
          <a:bodyPr vert="horz" wrap="square" lIns="0" tIns="0" rIns="0" bIns="0" rtlCol="0">
            <a:spAutoFit/>
          </a:bodyPr>
          <a:lstStyle/>
          <a:p>
            <a:pPr marL="8405" defTabSz="605134"/>
            <a:r>
              <a:rPr sz="529" spc="-116" dirty="0">
                <a:solidFill>
                  <a:srgbClr val="FFFFFF"/>
                </a:solidFill>
                <a:latin typeface="Arial"/>
                <a:cs typeface="Arial"/>
              </a:rPr>
              <a:t>F</a:t>
            </a:r>
            <a:r>
              <a:rPr sz="529" spc="-54" dirty="0">
                <a:solidFill>
                  <a:srgbClr val="FFFFFF"/>
                </a:solidFill>
                <a:latin typeface="Arial"/>
                <a:cs typeface="Arial"/>
              </a:rPr>
              <a:t>or</a:t>
            </a:r>
            <a:r>
              <a:rPr sz="529" spc="-73" dirty="0">
                <a:solidFill>
                  <a:srgbClr val="FFFFFF"/>
                </a:solidFill>
                <a:latin typeface="Arial"/>
                <a:cs typeface="Arial"/>
              </a:rPr>
              <a:t>m</a:t>
            </a:r>
            <a:r>
              <a:rPr sz="529" spc="-42" dirty="0">
                <a:solidFill>
                  <a:srgbClr val="FFFFFF"/>
                </a:solidFill>
                <a:latin typeface="Arial"/>
                <a:cs typeface="Arial"/>
              </a:rPr>
              <a:t> </a:t>
            </a:r>
            <a:r>
              <a:rPr sz="529" spc="-47" dirty="0">
                <a:solidFill>
                  <a:srgbClr val="FFFFFF"/>
                </a:solidFill>
                <a:latin typeface="Arial"/>
                <a:cs typeface="Arial"/>
              </a:rPr>
              <a:t>I-589</a:t>
            </a:r>
            <a:endParaRPr sz="529" dirty="0">
              <a:solidFill>
                <a:prstClr val="black"/>
              </a:solidFill>
              <a:latin typeface="Arial"/>
              <a:cs typeface="Arial"/>
            </a:endParaRPr>
          </a:p>
        </p:txBody>
      </p:sp>
      <p:sp>
        <p:nvSpPr>
          <p:cNvPr id="71" name="object 71"/>
          <p:cNvSpPr/>
          <p:nvPr/>
        </p:nvSpPr>
        <p:spPr>
          <a:xfrm>
            <a:off x="5788891" y="2619951"/>
            <a:ext cx="456780" cy="456780"/>
          </a:xfrm>
          <a:custGeom>
            <a:avLst/>
            <a:gdLst/>
            <a:ahLst/>
            <a:cxnLst/>
            <a:rect l="l" t="t" r="r" b="b"/>
            <a:pathLst>
              <a:path w="690245" h="690245">
                <a:moveTo>
                  <a:pt x="345097" y="0"/>
                </a:moveTo>
                <a:lnTo>
                  <a:pt x="289121" y="4516"/>
                </a:lnTo>
                <a:lnTo>
                  <a:pt x="236020" y="17593"/>
                </a:lnTo>
                <a:lnTo>
                  <a:pt x="186506" y="38520"/>
                </a:lnTo>
                <a:lnTo>
                  <a:pt x="141288" y="66585"/>
                </a:lnTo>
                <a:lnTo>
                  <a:pt x="101077" y="101079"/>
                </a:lnTo>
                <a:lnTo>
                  <a:pt x="66584" y="141291"/>
                </a:lnTo>
                <a:lnTo>
                  <a:pt x="38519" y="186510"/>
                </a:lnTo>
                <a:lnTo>
                  <a:pt x="17593" y="236027"/>
                </a:lnTo>
                <a:lnTo>
                  <a:pt x="4516" y="289130"/>
                </a:lnTo>
                <a:lnTo>
                  <a:pt x="0" y="345109"/>
                </a:lnTo>
                <a:lnTo>
                  <a:pt x="1144" y="373414"/>
                </a:lnTo>
                <a:lnTo>
                  <a:pt x="10029" y="428044"/>
                </a:lnTo>
                <a:lnTo>
                  <a:pt x="27119" y="479443"/>
                </a:lnTo>
                <a:lnTo>
                  <a:pt x="51704" y="526900"/>
                </a:lnTo>
                <a:lnTo>
                  <a:pt x="83072" y="569704"/>
                </a:lnTo>
                <a:lnTo>
                  <a:pt x="120512" y="607146"/>
                </a:lnTo>
                <a:lnTo>
                  <a:pt x="163315" y="638514"/>
                </a:lnTo>
                <a:lnTo>
                  <a:pt x="210770" y="663099"/>
                </a:lnTo>
                <a:lnTo>
                  <a:pt x="262167" y="680189"/>
                </a:lnTo>
                <a:lnTo>
                  <a:pt x="316794" y="689075"/>
                </a:lnTo>
                <a:lnTo>
                  <a:pt x="345097" y="690219"/>
                </a:lnTo>
                <a:lnTo>
                  <a:pt x="373401" y="689075"/>
                </a:lnTo>
                <a:lnTo>
                  <a:pt x="428031" y="680189"/>
                </a:lnTo>
                <a:lnTo>
                  <a:pt x="479430" y="663099"/>
                </a:lnTo>
                <a:lnTo>
                  <a:pt x="526887" y="638514"/>
                </a:lnTo>
                <a:lnTo>
                  <a:pt x="569691" y="607146"/>
                </a:lnTo>
                <a:lnTo>
                  <a:pt x="607133" y="569704"/>
                </a:lnTo>
                <a:lnTo>
                  <a:pt x="638502" y="526900"/>
                </a:lnTo>
                <a:lnTo>
                  <a:pt x="663086" y="479443"/>
                </a:lnTo>
                <a:lnTo>
                  <a:pt x="680177" y="428044"/>
                </a:lnTo>
                <a:lnTo>
                  <a:pt x="689062" y="373414"/>
                </a:lnTo>
                <a:lnTo>
                  <a:pt x="690206" y="345109"/>
                </a:lnTo>
                <a:lnTo>
                  <a:pt x="689062" y="316805"/>
                </a:lnTo>
                <a:lnTo>
                  <a:pt x="680177" y="262175"/>
                </a:lnTo>
                <a:lnTo>
                  <a:pt x="663086" y="210776"/>
                </a:lnTo>
                <a:lnTo>
                  <a:pt x="638502" y="163319"/>
                </a:lnTo>
                <a:lnTo>
                  <a:pt x="607133" y="120514"/>
                </a:lnTo>
                <a:lnTo>
                  <a:pt x="569691" y="83073"/>
                </a:lnTo>
                <a:lnTo>
                  <a:pt x="526887" y="51704"/>
                </a:lnTo>
                <a:lnTo>
                  <a:pt x="479430" y="27120"/>
                </a:lnTo>
                <a:lnTo>
                  <a:pt x="428031" y="10029"/>
                </a:lnTo>
                <a:lnTo>
                  <a:pt x="373401" y="1144"/>
                </a:lnTo>
                <a:lnTo>
                  <a:pt x="345097" y="0"/>
                </a:lnTo>
                <a:close/>
              </a:path>
            </a:pathLst>
          </a:custGeom>
          <a:solidFill>
            <a:srgbClr val="231F20"/>
          </a:solidFill>
        </p:spPr>
        <p:txBody>
          <a:bodyPr wrap="square" lIns="0" tIns="0" rIns="0" bIns="0" rtlCol="0"/>
          <a:lstStyle/>
          <a:p>
            <a:pPr defTabSz="605134"/>
            <a:endParaRPr sz="1191">
              <a:solidFill>
                <a:prstClr val="black"/>
              </a:solidFill>
              <a:latin typeface="Calibri"/>
            </a:endParaRPr>
          </a:p>
        </p:txBody>
      </p:sp>
      <p:sp>
        <p:nvSpPr>
          <p:cNvPr id="72" name="object 72"/>
          <p:cNvSpPr txBox="1"/>
          <p:nvPr/>
        </p:nvSpPr>
        <p:spPr>
          <a:xfrm>
            <a:off x="5868511" y="2739770"/>
            <a:ext cx="280707" cy="235321"/>
          </a:xfrm>
          <a:prstGeom prst="rect">
            <a:avLst/>
          </a:prstGeom>
        </p:spPr>
        <p:txBody>
          <a:bodyPr vert="horz" wrap="square" lIns="0" tIns="0" rIns="0" bIns="0" rtlCol="0">
            <a:spAutoFit/>
          </a:bodyPr>
          <a:lstStyle/>
          <a:p>
            <a:pPr marL="35300" defTabSz="605134"/>
            <a:r>
              <a:rPr sz="529" b="1" spc="-126" dirty="0">
                <a:solidFill>
                  <a:srgbClr val="FFFFFF"/>
                </a:solidFill>
                <a:latin typeface="Arial"/>
                <a:cs typeface="Arial"/>
              </a:rPr>
              <a:t>T</a:t>
            </a:r>
            <a:r>
              <a:rPr sz="529" b="1" spc="-73" dirty="0">
                <a:solidFill>
                  <a:srgbClr val="FFFFFF"/>
                </a:solidFill>
                <a:latin typeface="Arial"/>
                <a:cs typeface="Arial"/>
              </a:rPr>
              <a:t>o</a:t>
            </a:r>
            <a:r>
              <a:rPr sz="529" b="1" spc="-42" dirty="0">
                <a:solidFill>
                  <a:srgbClr val="FFFFFF"/>
                </a:solidFill>
                <a:latin typeface="Arial"/>
                <a:cs typeface="Arial"/>
              </a:rPr>
              <a:t> </a:t>
            </a:r>
            <a:r>
              <a:rPr sz="529" b="1" spc="-64" dirty="0">
                <a:solidFill>
                  <a:srgbClr val="FFFFFF"/>
                </a:solidFill>
                <a:latin typeface="Arial"/>
                <a:cs typeface="Arial"/>
              </a:rPr>
              <a:t>apply:</a:t>
            </a:r>
            <a:endParaRPr sz="529" dirty="0">
              <a:solidFill>
                <a:prstClr val="black"/>
              </a:solidFill>
              <a:latin typeface="Arial"/>
              <a:cs typeface="Arial"/>
            </a:endParaRPr>
          </a:p>
          <a:p>
            <a:pPr marL="15549" algn="ctr" defTabSz="605134">
              <a:lnSpc>
                <a:spcPts val="582"/>
              </a:lnSpc>
              <a:spcBef>
                <a:spcPts val="26"/>
              </a:spcBef>
            </a:pPr>
            <a:r>
              <a:rPr sz="529" spc="-103" dirty="0">
                <a:solidFill>
                  <a:srgbClr val="FFFFFF"/>
                </a:solidFill>
                <a:latin typeface="Arial"/>
                <a:cs typeface="Arial"/>
              </a:rPr>
              <a:t>USCIS</a:t>
            </a:r>
            <a:endParaRPr sz="529" dirty="0">
              <a:solidFill>
                <a:prstClr val="black"/>
              </a:solidFill>
              <a:latin typeface="Arial"/>
              <a:cs typeface="Arial"/>
            </a:endParaRPr>
          </a:p>
          <a:p>
            <a:pPr algn="ctr" defTabSz="605134">
              <a:lnSpc>
                <a:spcPts val="582"/>
              </a:lnSpc>
            </a:pPr>
            <a:r>
              <a:rPr sz="529" spc="-116" dirty="0">
                <a:solidFill>
                  <a:srgbClr val="FFFFFF"/>
                </a:solidFill>
                <a:latin typeface="Arial"/>
                <a:cs typeface="Arial"/>
              </a:rPr>
              <a:t>F</a:t>
            </a:r>
            <a:r>
              <a:rPr sz="529" spc="-54" dirty="0">
                <a:solidFill>
                  <a:srgbClr val="FFFFFF"/>
                </a:solidFill>
                <a:latin typeface="Arial"/>
                <a:cs typeface="Arial"/>
              </a:rPr>
              <a:t>or</a:t>
            </a:r>
            <a:r>
              <a:rPr sz="529" spc="-73" dirty="0">
                <a:solidFill>
                  <a:srgbClr val="FFFFFF"/>
                </a:solidFill>
                <a:latin typeface="Arial"/>
                <a:cs typeface="Arial"/>
              </a:rPr>
              <a:t>m</a:t>
            </a:r>
            <a:r>
              <a:rPr sz="529" spc="-42" dirty="0">
                <a:solidFill>
                  <a:srgbClr val="FFFFFF"/>
                </a:solidFill>
                <a:latin typeface="Arial"/>
                <a:cs typeface="Arial"/>
              </a:rPr>
              <a:t> </a:t>
            </a:r>
            <a:r>
              <a:rPr sz="529" spc="-47" dirty="0">
                <a:solidFill>
                  <a:srgbClr val="FFFFFF"/>
                </a:solidFill>
                <a:latin typeface="Arial"/>
                <a:cs typeface="Arial"/>
              </a:rPr>
              <a:t>I-918</a:t>
            </a:r>
            <a:endParaRPr sz="529" dirty="0">
              <a:solidFill>
                <a:prstClr val="black"/>
              </a:solidFill>
              <a:latin typeface="Arial"/>
              <a:cs typeface="Arial"/>
            </a:endParaRPr>
          </a:p>
        </p:txBody>
      </p:sp>
      <p:sp>
        <p:nvSpPr>
          <p:cNvPr id="73" name="object 73"/>
          <p:cNvSpPr/>
          <p:nvPr/>
        </p:nvSpPr>
        <p:spPr>
          <a:xfrm>
            <a:off x="3224506" y="1580133"/>
            <a:ext cx="456780" cy="456780"/>
          </a:xfrm>
          <a:custGeom>
            <a:avLst/>
            <a:gdLst/>
            <a:ahLst/>
            <a:cxnLst/>
            <a:rect l="l" t="t" r="r" b="b"/>
            <a:pathLst>
              <a:path w="690244" h="690245">
                <a:moveTo>
                  <a:pt x="345097" y="0"/>
                </a:moveTo>
                <a:lnTo>
                  <a:pt x="289121" y="4516"/>
                </a:lnTo>
                <a:lnTo>
                  <a:pt x="236020" y="17593"/>
                </a:lnTo>
                <a:lnTo>
                  <a:pt x="186506" y="38520"/>
                </a:lnTo>
                <a:lnTo>
                  <a:pt x="141288" y="66585"/>
                </a:lnTo>
                <a:lnTo>
                  <a:pt x="101077" y="101079"/>
                </a:lnTo>
                <a:lnTo>
                  <a:pt x="66584" y="141291"/>
                </a:lnTo>
                <a:lnTo>
                  <a:pt x="38519" y="186510"/>
                </a:lnTo>
                <a:lnTo>
                  <a:pt x="17593" y="236027"/>
                </a:lnTo>
                <a:lnTo>
                  <a:pt x="4516" y="289130"/>
                </a:lnTo>
                <a:lnTo>
                  <a:pt x="0" y="345109"/>
                </a:lnTo>
                <a:lnTo>
                  <a:pt x="1144" y="373414"/>
                </a:lnTo>
                <a:lnTo>
                  <a:pt x="10029" y="428044"/>
                </a:lnTo>
                <a:lnTo>
                  <a:pt x="27119" y="479443"/>
                </a:lnTo>
                <a:lnTo>
                  <a:pt x="51704" y="526900"/>
                </a:lnTo>
                <a:lnTo>
                  <a:pt x="83072" y="569704"/>
                </a:lnTo>
                <a:lnTo>
                  <a:pt x="120512" y="607146"/>
                </a:lnTo>
                <a:lnTo>
                  <a:pt x="163315" y="638514"/>
                </a:lnTo>
                <a:lnTo>
                  <a:pt x="210770" y="663099"/>
                </a:lnTo>
                <a:lnTo>
                  <a:pt x="262167" y="680189"/>
                </a:lnTo>
                <a:lnTo>
                  <a:pt x="316794" y="689075"/>
                </a:lnTo>
                <a:lnTo>
                  <a:pt x="345097" y="690219"/>
                </a:lnTo>
                <a:lnTo>
                  <a:pt x="373401" y="689075"/>
                </a:lnTo>
                <a:lnTo>
                  <a:pt x="428031" y="680189"/>
                </a:lnTo>
                <a:lnTo>
                  <a:pt x="479430" y="663099"/>
                </a:lnTo>
                <a:lnTo>
                  <a:pt x="526887" y="638514"/>
                </a:lnTo>
                <a:lnTo>
                  <a:pt x="569691" y="607146"/>
                </a:lnTo>
                <a:lnTo>
                  <a:pt x="607133" y="569704"/>
                </a:lnTo>
                <a:lnTo>
                  <a:pt x="638502" y="526900"/>
                </a:lnTo>
                <a:lnTo>
                  <a:pt x="663086" y="479443"/>
                </a:lnTo>
                <a:lnTo>
                  <a:pt x="680177" y="428044"/>
                </a:lnTo>
                <a:lnTo>
                  <a:pt x="689062" y="373414"/>
                </a:lnTo>
                <a:lnTo>
                  <a:pt x="690206" y="345109"/>
                </a:lnTo>
                <a:lnTo>
                  <a:pt x="689062" y="316805"/>
                </a:lnTo>
                <a:lnTo>
                  <a:pt x="680177" y="262175"/>
                </a:lnTo>
                <a:lnTo>
                  <a:pt x="663086" y="210776"/>
                </a:lnTo>
                <a:lnTo>
                  <a:pt x="638502" y="163319"/>
                </a:lnTo>
                <a:lnTo>
                  <a:pt x="607133" y="120514"/>
                </a:lnTo>
                <a:lnTo>
                  <a:pt x="569691" y="83073"/>
                </a:lnTo>
                <a:lnTo>
                  <a:pt x="526887" y="51704"/>
                </a:lnTo>
                <a:lnTo>
                  <a:pt x="479430" y="27120"/>
                </a:lnTo>
                <a:lnTo>
                  <a:pt x="428031" y="10029"/>
                </a:lnTo>
                <a:lnTo>
                  <a:pt x="373401" y="1144"/>
                </a:lnTo>
                <a:lnTo>
                  <a:pt x="345097" y="0"/>
                </a:lnTo>
                <a:close/>
              </a:path>
            </a:pathLst>
          </a:custGeom>
          <a:solidFill>
            <a:srgbClr val="231F20"/>
          </a:solidFill>
        </p:spPr>
        <p:txBody>
          <a:bodyPr wrap="square" lIns="0" tIns="0" rIns="0" bIns="0" rtlCol="0"/>
          <a:lstStyle/>
          <a:p>
            <a:pPr defTabSz="605134"/>
            <a:endParaRPr sz="1191">
              <a:solidFill>
                <a:prstClr val="black"/>
              </a:solidFill>
              <a:latin typeface="Calibri"/>
            </a:endParaRPr>
          </a:p>
        </p:txBody>
      </p:sp>
      <p:sp>
        <p:nvSpPr>
          <p:cNvPr id="74" name="object 74"/>
          <p:cNvSpPr txBox="1"/>
          <p:nvPr/>
        </p:nvSpPr>
        <p:spPr>
          <a:xfrm>
            <a:off x="3304122" y="1699946"/>
            <a:ext cx="280707" cy="235321"/>
          </a:xfrm>
          <a:prstGeom prst="rect">
            <a:avLst/>
          </a:prstGeom>
        </p:spPr>
        <p:txBody>
          <a:bodyPr vert="horz" wrap="square" lIns="0" tIns="0" rIns="0" bIns="0" rtlCol="0">
            <a:spAutoFit/>
          </a:bodyPr>
          <a:lstStyle/>
          <a:p>
            <a:pPr marL="35300" defTabSz="605134"/>
            <a:r>
              <a:rPr sz="529" b="1" spc="-126" dirty="0">
                <a:solidFill>
                  <a:srgbClr val="FFFFFF"/>
                </a:solidFill>
                <a:latin typeface="Arial"/>
                <a:cs typeface="Arial"/>
              </a:rPr>
              <a:t>T</a:t>
            </a:r>
            <a:r>
              <a:rPr sz="529" b="1" spc="-73" dirty="0">
                <a:solidFill>
                  <a:srgbClr val="FFFFFF"/>
                </a:solidFill>
                <a:latin typeface="Arial"/>
                <a:cs typeface="Arial"/>
              </a:rPr>
              <a:t>o</a:t>
            </a:r>
            <a:r>
              <a:rPr sz="529" b="1" spc="-42" dirty="0">
                <a:solidFill>
                  <a:srgbClr val="FFFFFF"/>
                </a:solidFill>
                <a:latin typeface="Arial"/>
                <a:cs typeface="Arial"/>
              </a:rPr>
              <a:t> </a:t>
            </a:r>
            <a:r>
              <a:rPr sz="529" b="1" spc="-64" dirty="0">
                <a:solidFill>
                  <a:srgbClr val="FFFFFF"/>
                </a:solidFill>
                <a:latin typeface="Arial"/>
                <a:cs typeface="Arial"/>
              </a:rPr>
              <a:t>apply:</a:t>
            </a:r>
            <a:endParaRPr sz="529" dirty="0">
              <a:solidFill>
                <a:prstClr val="black"/>
              </a:solidFill>
              <a:latin typeface="Arial"/>
              <a:cs typeface="Arial"/>
            </a:endParaRPr>
          </a:p>
          <a:p>
            <a:pPr marL="15549" algn="ctr" defTabSz="605134">
              <a:lnSpc>
                <a:spcPts val="582"/>
              </a:lnSpc>
              <a:spcBef>
                <a:spcPts val="26"/>
              </a:spcBef>
            </a:pPr>
            <a:r>
              <a:rPr sz="529" spc="-103" dirty="0">
                <a:solidFill>
                  <a:srgbClr val="FFFFFF"/>
                </a:solidFill>
                <a:latin typeface="Arial"/>
                <a:cs typeface="Arial"/>
              </a:rPr>
              <a:t>USCIS</a:t>
            </a:r>
            <a:endParaRPr sz="529" dirty="0">
              <a:solidFill>
                <a:prstClr val="black"/>
              </a:solidFill>
              <a:latin typeface="Arial"/>
              <a:cs typeface="Arial"/>
            </a:endParaRPr>
          </a:p>
          <a:p>
            <a:pPr algn="ctr" defTabSz="605134">
              <a:lnSpc>
                <a:spcPts val="582"/>
              </a:lnSpc>
            </a:pPr>
            <a:r>
              <a:rPr sz="529" spc="-116" dirty="0">
                <a:solidFill>
                  <a:srgbClr val="FFFFFF"/>
                </a:solidFill>
                <a:latin typeface="Arial"/>
                <a:cs typeface="Arial"/>
              </a:rPr>
              <a:t>F</a:t>
            </a:r>
            <a:r>
              <a:rPr sz="529" spc="-54" dirty="0">
                <a:solidFill>
                  <a:srgbClr val="FFFFFF"/>
                </a:solidFill>
                <a:latin typeface="Arial"/>
                <a:cs typeface="Arial"/>
              </a:rPr>
              <a:t>or</a:t>
            </a:r>
            <a:r>
              <a:rPr sz="529" spc="-73" dirty="0">
                <a:solidFill>
                  <a:srgbClr val="FFFFFF"/>
                </a:solidFill>
                <a:latin typeface="Arial"/>
                <a:cs typeface="Arial"/>
              </a:rPr>
              <a:t>m</a:t>
            </a:r>
            <a:r>
              <a:rPr sz="529" spc="-42" dirty="0">
                <a:solidFill>
                  <a:srgbClr val="FFFFFF"/>
                </a:solidFill>
                <a:latin typeface="Arial"/>
                <a:cs typeface="Arial"/>
              </a:rPr>
              <a:t> </a:t>
            </a:r>
            <a:r>
              <a:rPr sz="529" spc="-47" dirty="0">
                <a:solidFill>
                  <a:srgbClr val="FFFFFF"/>
                </a:solidFill>
                <a:latin typeface="Arial"/>
                <a:cs typeface="Arial"/>
              </a:rPr>
              <a:t>I-914</a:t>
            </a:r>
            <a:endParaRPr sz="529" dirty="0">
              <a:solidFill>
                <a:prstClr val="black"/>
              </a:solidFill>
              <a:latin typeface="Arial"/>
              <a:cs typeface="Arial"/>
            </a:endParaRPr>
          </a:p>
        </p:txBody>
      </p:sp>
      <p:sp>
        <p:nvSpPr>
          <p:cNvPr id="75" name="object 75"/>
          <p:cNvSpPr/>
          <p:nvPr/>
        </p:nvSpPr>
        <p:spPr>
          <a:xfrm>
            <a:off x="5078087" y="4436562"/>
            <a:ext cx="552590" cy="552590"/>
          </a:xfrm>
          <a:custGeom>
            <a:avLst/>
            <a:gdLst/>
            <a:ahLst/>
            <a:cxnLst/>
            <a:rect l="l" t="t" r="r" b="b"/>
            <a:pathLst>
              <a:path w="835025" h="835025">
                <a:moveTo>
                  <a:pt x="417220" y="0"/>
                </a:moveTo>
                <a:lnTo>
                  <a:pt x="349544" y="5460"/>
                </a:lnTo>
                <a:lnTo>
                  <a:pt x="285344" y="21269"/>
                </a:lnTo>
                <a:lnTo>
                  <a:pt x="225481" y="46568"/>
                </a:lnTo>
                <a:lnTo>
                  <a:pt x="170813" y="80498"/>
                </a:lnTo>
                <a:lnTo>
                  <a:pt x="122199" y="122199"/>
                </a:lnTo>
                <a:lnTo>
                  <a:pt x="80498" y="170813"/>
                </a:lnTo>
                <a:lnTo>
                  <a:pt x="46568" y="225481"/>
                </a:lnTo>
                <a:lnTo>
                  <a:pt x="21269" y="285344"/>
                </a:lnTo>
                <a:lnTo>
                  <a:pt x="5460" y="349544"/>
                </a:lnTo>
                <a:lnTo>
                  <a:pt x="0" y="417220"/>
                </a:lnTo>
                <a:lnTo>
                  <a:pt x="1383" y="451439"/>
                </a:lnTo>
                <a:lnTo>
                  <a:pt x="12125" y="517484"/>
                </a:lnTo>
                <a:lnTo>
                  <a:pt x="32786" y="579623"/>
                </a:lnTo>
                <a:lnTo>
                  <a:pt x="62508" y="636996"/>
                </a:lnTo>
                <a:lnTo>
                  <a:pt x="100430" y="688744"/>
                </a:lnTo>
                <a:lnTo>
                  <a:pt x="145696" y="734009"/>
                </a:lnTo>
                <a:lnTo>
                  <a:pt x="197444" y="771932"/>
                </a:lnTo>
                <a:lnTo>
                  <a:pt x="254817" y="801654"/>
                </a:lnTo>
                <a:lnTo>
                  <a:pt x="316956" y="822315"/>
                </a:lnTo>
                <a:lnTo>
                  <a:pt x="383001" y="833057"/>
                </a:lnTo>
                <a:lnTo>
                  <a:pt x="417220" y="834440"/>
                </a:lnTo>
                <a:lnTo>
                  <a:pt x="451439" y="833057"/>
                </a:lnTo>
                <a:lnTo>
                  <a:pt x="517484" y="822315"/>
                </a:lnTo>
                <a:lnTo>
                  <a:pt x="579623" y="801654"/>
                </a:lnTo>
                <a:lnTo>
                  <a:pt x="636996" y="771932"/>
                </a:lnTo>
                <a:lnTo>
                  <a:pt x="688744" y="734009"/>
                </a:lnTo>
                <a:lnTo>
                  <a:pt x="734009" y="688744"/>
                </a:lnTo>
                <a:lnTo>
                  <a:pt x="771932" y="636996"/>
                </a:lnTo>
                <a:lnTo>
                  <a:pt x="801654" y="579623"/>
                </a:lnTo>
                <a:lnTo>
                  <a:pt x="822315" y="517484"/>
                </a:lnTo>
                <a:lnTo>
                  <a:pt x="833057" y="451439"/>
                </a:lnTo>
                <a:lnTo>
                  <a:pt x="834440" y="417220"/>
                </a:lnTo>
                <a:lnTo>
                  <a:pt x="833057" y="383001"/>
                </a:lnTo>
                <a:lnTo>
                  <a:pt x="822315" y="316956"/>
                </a:lnTo>
                <a:lnTo>
                  <a:pt x="801654" y="254817"/>
                </a:lnTo>
                <a:lnTo>
                  <a:pt x="771932" y="197444"/>
                </a:lnTo>
                <a:lnTo>
                  <a:pt x="734009" y="145696"/>
                </a:lnTo>
                <a:lnTo>
                  <a:pt x="688744" y="100430"/>
                </a:lnTo>
                <a:lnTo>
                  <a:pt x="636996" y="62508"/>
                </a:lnTo>
                <a:lnTo>
                  <a:pt x="579623" y="32786"/>
                </a:lnTo>
                <a:lnTo>
                  <a:pt x="517484" y="12125"/>
                </a:lnTo>
                <a:lnTo>
                  <a:pt x="451439" y="1383"/>
                </a:lnTo>
                <a:lnTo>
                  <a:pt x="417220" y="0"/>
                </a:lnTo>
                <a:close/>
              </a:path>
            </a:pathLst>
          </a:custGeom>
          <a:solidFill>
            <a:srgbClr val="231F20"/>
          </a:solidFill>
        </p:spPr>
        <p:txBody>
          <a:bodyPr wrap="square" lIns="0" tIns="0" rIns="0" bIns="0" rtlCol="0"/>
          <a:lstStyle/>
          <a:p>
            <a:pPr defTabSz="605134"/>
            <a:endParaRPr sz="1191">
              <a:solidFill>
                <a:prstClr val="black"/>
              </a:solidFill>
              <a:latin typeface="Calibri"/>
            </a:endParaRPr>
          </a:p>
        </p:txBody>
      </p:sp>
      <p:sp>
        <p:nvSpPr>
          <p:cNvPr id="76" name="object 76"/>
          <p:cNvSpPr txBox="1"/>
          <p:nvPr/>
        </p:nvSpPr>
        <p:spPr>
          <a:xfrm>
            <a:off x="5236478" y="4497547"/>
            <a:ext cx="242468" cy="81433"/>
          </a:xfrm>
          <a:prstGeom prst="rect">
            <a:avLst/>
          </a:prstGeom>
        </p:spPr>
        <p:txBody>
          <a:bodyPr vert="horz" wrap="square" lIns="0" tIns="0" rIns="0" bIns="0" rtlCol="0">
            <a:spAutoFit/>
          </a:bodyPr>
          <a:lstStyle/>
          <a:p>
            <a:pPr marL="8405" defTabSz="605134"/>
            <a:r>
              <a:rPr sz="529" b="1" spc="-126" dirty="0">
                <a:solidFill>
                  <a:srgbClr val="FFFFFF"/>
                </a:solidFill>
                <a:latin typeface="Arial"/>
                <a:cs typeface="Arial"/>
              </a:rPr>
              <a:t>T</a:t>
            </a:r>
            <a:r>
              <a:rPr sz="529" b="1" spc="-73" dirty="0">
                <a:solidFill>
                  <a:srgbClr val="FFFFFF"/>
                </a:solidFill>
                <a:latin typeface="Arial"/>
                <a:cs typeface="Arial"/>
              </a:rPr>
              <a:t>o</a:t>
            </a:r>
            <a:r>
              <a:rPr sz="529" b="1" spc="-42" dirty="0">
                <a:solidFill>
                  <a:srgbClr val="FFFFFF"/>
                </a:solidFill>
                <a:latin typeface="Arial"/>
                <a:cs typeface="Arial"/>
              </a:rPr>
              <a:t> </a:t>
            </a:r>
            <a:r>
              <a:rPr sz="529" b="1" spc="-64" dirty="0">
                <a:solidFill>
                  <a:srgbClr val="FFFFFF"/>
                </a:solidFill>
                <a:latin typeface="Arial"/>
                <a:cs typeface="Arial"/>
              </a:rPr>
              <a:t>apply:</a:t>
            </a:r>
            <a:endParaRPr sz="529">
              <a:solidFill>
                <a:prstClr val="black"/>
              </a:solidFill>
              <a:latin typeface="Arial"/>
              <a:cs typeface="Arial"/>
            </a:endParaRPr>
          </a:p>
        </p:txBody>
      </p:sp>
      <p:sp>
        <p:nvSpPr>
          <p:cNvPr id="77" name="object 77"/>
          <p:cNvSpPr txBox="1"/>
          <p:nvPr/>
        </p:nvSpPr>
        <p:spPr>
          <a:xfrm>
            <a:off x="5142954" y="4581341"/>
            <a:ext cx="429466" cy="256480"/>
          </a:xfrm>
          <a:prstGeom prst="rect">
            <a:avLst/>
          </a:prstGeom>
        </p:spPr>
        <p:txBody>
          <a:bodyPr vert="horz" wrap="square" lIns="0" tIns="0" rIns="0" bIns="0" rtlCol="0">
            <a:spAutoFit/>
          </a:bodyPr>
          <a:lstStyle/>
          <a:p>
            <a:pPr marL="8405" marR="3362" indent="1261" algn="ctr" defTabSz="605134">
              <a:lnSpc>
                <a:spcPts val="529"/>
              </a:lnSpc>
            </a:pPr>
            <a:r>
              <a:rPr sz="529" spc="-93" dirty="0">
                <a:solidFill>
                  <a:srgbClr val="FFFFFF"/>
                </a:solidFill>
                <a:latin typeface="Arial"/>
                <a:cs typeface="Arial"/>
              </a:rPr>
              <a:t>IC</a:t>
            </a:r>
            <a:r>
              <a:rPr sz="529" spc="-103" dirty="0">
                <a:solidFill>
                  <a:srgbClr val="FFFFFF"/>
                </a:solidFill>
                <a:latin typeface="Arial"/>
                <a:cs typeface="Arial"/>
              </a:rPr>
              <a:t>E</a:t>
            </a:r>
            <a:r>
              <a:rPr sz="529" spc="-42" dirty="0">
                <a:solidFill>
                  <a:srgbClr val="FFFFFF"/>
                </a:solidFill>
                <a:latin typeface="Arial"/>
                <a:cs typeface="Arial"/>
              </a:rPr>
              <a:t> </a:t>
            </a:r>
            <a:r>
              <a:rPr sz="529" spc="7" dirty="0">
                <a:solidFill>
                  <a:srgbClr val="FFFFFF"/>
                </a:solidFill>
                <a:latin typeface="Arial"/>
                <a:cs typeface="Arial"/>
              </a:rPr>
              <a:t>-</a:t>
            </a:r>
            <a:r>
              <a:rPr sz="529" spc="-42" dirty="0">
                <a:solidFill>
                  <a:srgbClr val="FFFFFF"/>
                </a:solidFill>
                <a:latin typeface="Arial"/>
                <a:cs typeface="Arial"/>
              </a:rPr>
              <a:t> </a:t>
            </a:r>
            <a:r>
              <a:rPr sz="529" spc="-119" dirty="0">
                <a:solidFill>
                  <a:srgbClr val="FFFFFF"/>
                </a:solidFill>
                <a:latin typeface="Arial"/>
                <a:cs typeface="Arial"/>
              </a:rPr>
              <a:t>F</a:t>
            </a:r>
            <a:r>
              <a:rPr sz="529" spc="-64" dirty="0">
                <a:solidFill>
                  <a:srgbClr val="FFFFFF"/>
                </a:solidFill>
                <a:latin typeface="Arial"/>
                <a:cs typeface="Arial"/>
              </a:rPr>
              <a:t>edera</a:t>
            </a:r>
            <a:r>
              <a:rPr sz="529" spc="-23" dirty="0">
                <a:solidFill>
                  <a:srgbClr val="FFFFFF"/>
                </a:solidFill>
                <a:latin typeface="Arial"/>
                <a:cs typeface="Arial"/>
              </a:rPr>
              <a:t>l</a:t>
            </a:r>
            <a:r>
              <a:rPr sz="529" spc="-42" dirty="0">
                <a:solidFill>
                  <a:srgbClr val="FFFFFF"/>
                </a:solidFill>
                <a:latin typeface="Arial"/>
                <a:cs typeface="Arial"/>
              </a:rPr>
              <a:t> </a:t>
            </a:r>
            <a:r>
              <a:rPr sz="529" spc="-36" dirty="0">
                <a:solidFill>
                  <a:srgbClr val="FFFFFF"/>
                </a:solidFill>
                <a:latin typeface="Arial"/>
                <a:cs typeface="Arial"/>
              </a:rPr>
              <a:t>l</a:t>
            </a:r>
            <a:r>
              <a:rPr sz="529" spc="-59" dirty="0">
                <a:solidFill>
                  <a:srgbClr val="FFFFFF"/>
                </a:solidFill>
                <a:latin typeface="Arial"/>
                <a:cs typeface="Arial"/>
              </a:rPr>
              <a:t>a</a:t>
            </a:r>
            <a:r>
              <a:rPr sz="529" spc="-42" dirty="0">
                <a:solidFill>
                  <a:srgbClr val="FFFFFF"/>
                </a:solidFill>
                <a:latin typeface="Arial"/>
                <a:cs typeface="Arial"/>
              </a:rPr>
              <a:t>w</a:t>
            </a:r>
            <a:r>
              <a:rPr sz="529" spc="-17" dirty="0">
                <a:solidFill>
                  <a:srgbClr val="FFFFFF"/>
                </a:solidFill>
                <a:latin typeface="Arial"/>
                <a:cs typeface="Arial"/>
              </a:rPr>
              <a:t> </a:t>
            </a:r>
            <a:r>
              <a:rPr sz="529" spc="-59" dirty="0">
                <a:solidFill>
                  <a:srgbClr val="FFFFFF"/>
                </a:solidFill>
                <a:latin typeface="Arial"/>
                <a:cs typeface="Arial"/>
              </a:rPr>
              <a:t>enforcement</a:t>
            </a:r>
            <a:r>
              <a:rPr sz="529" spc="-40" dirty="0">
                <a:solidFill>
                  <a:srgbClr val="FFFFFF"/>
                </a:solidFill>
                <a:latin typeface="Arial"/>
                <a:cs typeface="Arial"/>
              </a:rPr>
              <a:t> </a:t>
            </a:r>
            <a:r>
              <a:rPr sz="529" spc="-66" dirty="0">
                <a:solidFill>
                  <a:srgbClr val="FFFFFF"/>
                </a:solidFill>
                <a:latin typeface="Arial"/>
                <a:cs typeface="Arial"/>
              </a:rPr>
              <a:t>mus</a:t>
            </a:r>
            <a:r>
              <a:rPr sz="529" spc="-23" dirty="0">
                <a:solidFill>
                  <a:srgbClr val="FFFFFF"/>
                </a:solidFill>
                <a:latin typeface="Arial"/>
                <a:cs typeface="Arial"/>
              </a:rPr>
              <a:t>t</a:t>
            </a:r>
            <a:r>
              <a:rPr sz="529" spc="-42" dirty="0">
                <a:solidFill>
                  <a:srgbClr val="FFFFFF"/>
                </a:solidFill>
                <a:latin typeface="Arial"/>
                <a:cs typeface="Arial"/>
              </a:rPr>
              <a:t> </a:t>
            </a:r>
            <a:r>
              <a:rPr sz="529" spc="-66" dirty="0">
                <a:solidFill>
                  <a:srgbClr val="FFFFFF"/>
                </a:solidFill>
                <a:latin typeface="Arial"/>
                <a:cs typeface="Arial"/>
              </a:rPr>
              <a:t>see</a:t>
            </a:r>
            <a:r>
              <a:rPr sz="529" spc="-49" dirty="0">
                <a:solidFill>
                  <a:srgbClr val="FFFFFF"/>
                </a:solidFill>
                <a:latin typeface="Arial"/>
                <a:cs typeface="Arial"/>
              </a:rPr>
              <a:t>k</a:t>
            </a:r>
            <a:r>
              <a:rPr sz="529" spc="-42" dirty="0">
                <a:solidFill>
                  <a:srgbClr val="FFFFFF"/>
                </a:solidFill>
                <a:latin typeface="Arial"/>
                <a:cs typeface="Arial"/>
              </a:rPr>
              <a:t> </a:t>
            </a:r>
            <a:r>
              <a:rPr sz="529" spc="-47" dirty="0">
                <a:solidFill>
                  <a:srgbClr val="FFFFFF"/>
                </a:solidFill>
                <a:latin typeface="Arial"/>
                <a:cs typeface="Arial"/>
              </a:rPr>
              <a:t>this</a:t>
            </a:r>
            <a:r>
              <a:rPr sz="529" spc="-36" dirty="0">
                <a:solidFill>
                  <a:srgbClr val="FFFFFF"/>
                </a:solidFill>
                <a:latin typeface="Arial"/>
                <a:cs typeface="Arial"/>
              </a:rPr>
              <a:t> </a:t>
            </a:r>
            <a:r>
              <a:rPr sz="529" spc="-49" dirty="0">
                <a:solidFill>
                  <a:srgbClr val="FFFFFF"/>
                </a:solidFill>
                <a:latin typeface="Arial"/>
                <a:cs typeface="Arial"/>
              </a:rPr>
              <a:t>protection</a:t>
            </a:r>
            <a:r>
              <a:rPr sz="529" spc="-42" dirty="0">
                <a:solidFill>
                  <a:srgbClr val="FFFFFF"/>
                </a:solidFill>
                <a:latin typeface="Arial"/>
                <a:cs typeface="Arial"/>
              </a:rPr>
              <a:t> </a:t>
            </a:r>
            <a:r>
              <a:rPr sz="529" spc="-47" dirty="0">
                <a:solidFill>
                  <a:srgbClr val="FFFFFF"/>
                </a:solidFill>
                <a:latin typeface="Arial"/>
                <a:cs typeface="Arial"/>
              </a:rPr>
              <a:t>fo</a:t>
            </a:r>
            <a:r>
              <a:rPr sz="529" spc="-26" dirty="0">
                <a:solidFill>
                  <a:srgbClr val="FFFFFF"/>
                </a:solidFill>
                <a:latin typeface="Arial"/>
                <a:cs typeface="Arial"/>
              </a:rPr>
              <a:t>r</a:t>
            </a:r>
            <a:r>
              <a:rPr sz="529" spc="-42" dirty="0">
                <a:solidFill>
                  <a:srgbClr val="FFFFFF"/>
                </a:solidFill>
                <a:latin typeface="Arial"/>
                <a:cs typeface="Arial"/>
              </a:rPr>
              <a:t> </a:t>
            </a:r>
            <a:r>
              <a:rPr sz="529" spc="-70" dirty="0">
                <a:solidFill>
                  <a:srgbClr val="FFFFFF"/>
                </a:solidFill>
                <a:latin typeface="Arial"/>
                <a:cs typeface="Arial"/>
              </a:rPr>
              <a:t>you</a:t>
            </a:r>
            <a:endParaRPr sz="529">
              <a:solidFill>
                <a:prstClr val="black"/>
              </a:solidFill>
              <a:latin typeface="Arial"/>
              <a:cs typeface="Arial"/>
            </a:endParaRPr>
          </a:p>
        </p:txBody>
      </p:sp>
      <p:sp>
        <p:nvSpPr>
          <p:cNvPr id="78" name="object 78"/>
          <p:cNvSpPr txBox="1"/>
          <p:nvPr/>
        </p:nvSpPr>
        <p:spPr>
          <a:xfrm>
            <a:off x="1664901" y="5684984"/>
            <a:ext cx="1305297" cy="119585"/>
          </a:xfrm>
          <a:prstGeom prst="rect">
            <a:avLst/>
          </a:prstGeom>
        </p:spPr>
        <p:txBody>
          <a:bodyPr vert="horz" wrap="square" lIns="0" tIns="0" rIns="0" bIns="0" rtlCol="0">
            <a:spAutoFit/>
          </a:bodyPr>
          <a:lstStyle/>
          <a:p>
            <a:pPr marL="8405" defTabSz="605134"/>
            <a:r>
              <a:rPr sz="777" b="1" spc="-70" dirty="0">
                <a:solidFill>
                  <a:schemeClr val="accent1"/>
                </a:solidFill>
                <a:latin typeface="Arial"/>
                <a:cs typeface="Arial"/>
              </a:rPr>
              <a:t>DH</a:t>
            </a:r>
            <a:r>
              <a:rPr sz="777" b="1" spc="-86" dirty="0">
                <a:solidFill>
                  <a:schemeClr val="accent1"/>
                </a:solidFill>
                <a:latin typeface="Arial"/>
                <a:cs typeface="Arial"/>
              </a:rPr>
              <a:t>S</a:t>
            </a:r>
            <a:r>
              <a:rPr sz="777" b="1" spc="-49" dirty="0">
                <a:solidFill>
                  <a:schemeClr val="accent1"/>
                </a:solidFill>
                <a:latin typeface="Arial"/>
                <a:cs typeface="Arial"/>
              </a:rPr>
              <a:t>.GOV/BLUE-CAM</a:t>
            </a:r>
            <a:r>
              <a:rPr sz="777" b="1" spc="-83" dirty="0">
                <a:solidFill>
                  <a:schemeClr val="accent1"/>
                </a:solidFill>
                <a:latin typeface="Arial"/>
                <a:cs typeface="Arial"/>
              </a:rPr>
              <a:t>P</a:t>
            </a:r>
            <a:r>
              <a:rPr sz="777" b="1" spc="-59" dirty="0">
                <a:solidFill>
                  <a:schemeClr val="accent1"/>
                </a:solidFill>
                <a:latin typeface="Arial"/>
                <a:cs typeface="Arial"/>
              </a:rPr>
              <a:t>AIGN</a:t>
            </a:r>
            <a:endParaRPr sz="777" dirty="0">
              <a:solidFill>
                <a:schemeClr val="accent1"/>
              </a:solidFill>
              <a:latin typeface="Arial"/>
              <a:cs typeface="Arial"/>
            </a:endParaRPr>
          </a:p>
        </p:txBody>
      </p:sp>
      <p:sp>
        <p:nvSpPr>
          <p:cNvPr id="81" name="object 81"/>
          <p:cNvSpPr/>
          <p:nvPr/>
        </p:nvSpPr>
        <p:spPr>
          <a:xfrm>
            <a:off x="2733464" y="4877684"/>
            <a:ext cx="50427" cy="67656"/>
          </a:xfrm>
          <a:custGeom>
            <a:avLst/>
            <a:gdLst/>
            <a:ahLst/>
            <a:cxnLst/>
            <a:rect l="l" t="t" r="r" b="b"/>
            <a:pathLst>
              <a:path w="76200" h="102234">
                <a:moveTo>
                  <a:pt x="0" y="0"/>
                </a:moveTo>
                <a:lnTo>
                  <a:pt x="0" y="102095"/>
                </a:lnTo>
                <a:lnTo>
                  <a:pt x="76187" y="51231"/>
                </a:lnTo>
                <a:lnTo>
                  <a:pt x="0" y="0"/>
                </a:lnTo>
                <a:close/>
              </a:path>
            </a:pathLst>
          </a:custGeom>
          <a:solidFill>
            <a:srgbClr val="FFFFFF"/>
          </a:solidFill>
        </p:spPr>
        <p:txBody>
          <a:bodyPr wrap="square" lIns="0" tIns="0" rIns="0" bIns="0" rtlCol="0"/>
          <a:lstStyle/>
          <a:p>
            <a:pPr defTabSz="605134"/>
            <a:endParaRPr sz="1191">
              <a:solidFill>
                <a:prstClr val="black"/>
              </a:solidFill>
              <a:latin typeface="Calibri"/>
            </a:endParaRPr>
          </a:p>
        </p:txBody>
      </p:sp>
      <p:sp>
        <p:nvSpPr>
          <p:cNvPr id="82" name="object 82"/>
          <p:cNvSpPr/>
          <p:nvPr/>
        </p:nvSpPr>
        <p:spPr>
          <a:xfrm>
            <a:off x="2733464" y="5079390"/>
            <a:ext cx="50427" cy="67656"/>
          </a:xfrm>
          <a:custGeom>
            <a:avLst/>
            <a:gdLst/>
            <a:ahLst/>
            <a:cxnLst/>
            <a:rect l="l" t="t" r="r" b="b"/>
            <a:pathLst>
              <a:path w="76200" h="102234">
                <a:moveTo>
                  <a:pt x="0" y="0"/>
                </a:moveTo>
                <a:lnTo>
                  <a:pt x="0" y="102095"/>
                </a:lnTo>
                <a:lnTo>
                  <a:pt x="76187" y="51231"/>
                </a:lnTo>
                <a:lnTo>
                  <a:pt x="0" y="0"/>
                </a:lnTo>
                <a:close/>
              </a:path>
            </a:pathLst>
          </a:custGeom>
          <a:solidFill>
            <a:srgbClr val="FFFFFF"/>
          </a:solidFill>
        </p:spPr>
        <p:txBody>
          <a:bodyPr wrap="square" lIns="0" tIns="0" rIns="0" bIns="0" rtlCol="0"/>
          <a:lstStyle/>
          <a:p>
            <a:pPr defTabSz="605134"/>
            <a:endParaRPr sz="1191">
              <a:solidFill>
                <a:prstClr val="black"/>
              </a:solidFill>
              <a:latin typeface="Calibri"/>
            </a:endParaRPr>
          </a:p>
        </p:txBody>
      </p:sp>
    </p:spTree>
    <p:extLst>
      <p:ext uri="{BB962C8B-B14F-4D97-AF65-F5344CB8AC3E}">
        <p14:creationId xmlns:p14="http://schemas.microsoft.com/office/powerpoint/2010/main" val="4088304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1" y="174812"/>
            <a:ext cx="8431306" cy="813547"/>
          </a:xfrm>
        </p:spPr>
        <p:txBody>
          <a:bodyPr>
            <a:noAutofit/>
          </a:bodyPr>
          <a:lstStyle/>
          <a:p>
            <a:pPr>
              <a:lnSpc>
                <a:spcPct val="75000"/>
              </a:lnSpc>
            </a:pPr>
            <a:r>
              <a:rPr lang="en-US" sz="2718" dirty="0"/>
              <a:t>Legal Immigration Status Options for Non-citizen Crime Victims and Children</a:t>
            </a:r>
          </a:p>
        </p:txBody>
      </p:sp>
      <p:sp>
        <p:nvSpPr>
          <p:cNvPr id="6" name="Content Placeholder 5"/>
          <p:cNvSpPr>
            <a:spLocks noGrp="1"/>
          </p:cNvSpPr>
          <p:nvPr>
            <p:ph sz="half" idx="1"/>
          </p:nvPr>
        </p:nvSpPr>
        <p:spPr>
          <a:xfrm>
            <a:off x="282388" y="939286"/>
            <a:ext cx="4363571" cy="4944993"/>
          </a:xfrm>
        </p:spPr>
        <p:txBody>
          <a:bodyPr>
            <a:normAutofit lnSpcReduction="10000"/>
          </a:bodyPr>
          <a:lstStyle/>
          <a:p>
            <a:pPr>
              <a:lnSpc>
                <a:spcPct val="75000"/>
              </a:lnSpc>
            </a:pPr>
            <a:r>
              <a:rPr lang="en-US" sz="2118" u="sng" dirty="0"/>
              <a:t>Battered spouse waiver</a:t>
            </a:r>
          </a:p>
          <a:p>
            <a:pPr lvl="1">
              <a:lnSpc>
                <a:spcPct val="75000"/>
              </a:lnSpc>
            </a:pPr>
            <a:r>
              <a:rPr lang="en-US" sz="2118" dirty="0"/>
              <a:t>Abused spouses of US citizens with two-year conditional permanent residency</a:t>
            </a:r>
          </a:p>
          <a:p>
            <a:pPr>
              <a:lnSpc>
                <a:spcPct val="75000"/>
              </a:lnSpc>
            </a:pPr>
            <a:r>
              <a:rPr lang="en-US" sz="2118" u="sng" dirty="0"/>
              <a:t>VAWA self-petition</a:t>
            </a:r>
          </a:p>
          <a:p>
            <a:pPr lvl="1">
              <a:lnSpc>
                <a:spcPct val="75000"/>
              </a:lnSpc>
            </a:pPr>
            <a:r>
              <a:rPr lang="en-US" sz="2118" dirty="0"/>
              <a:t>Abused spouses/children of US citizens and lawful permanent residents</a:t>
            </a:r>
          </a:p>
          <a:p>
            <a:pPr lvl="1">
              <a:lnSpc>
                <a:spcPct val="75000"/>
              </a:lnSpc>
            </a:pPr>
            <a:r>
              <a:rPr lang="en-US" sz="2118" dirty="0"/>
              <a:t>Abused parents of U.S. citizens over 21 years of age</a:t>
            </a:r>
          </a:p>
          <a:p>
            <a:pPr>
              <a:lnSpc>
                <a:spcPct val="75000"/>
              </a:lnSpc>
            </a:pPr>
            <a:r>
              <a:rPr lang="en-US" sz="2118" u="sng" dirty="0"/>
              <a:t>VAWA cancellation of removal</a:t>
            </a:r>
          </a:p>
          <a:p>
            <a:pPr lvl="1">
              <a:lnSpc>
                <a:spcPct val="75000"/>
              </a:lnSpc>
            </a:pPr>
            <a:r>
              <a:rPr lang="en-US" sz="2118" dirty="0"/>
              <a:t>Abused spouses/children of US citizen and lawful permanent residents protection from deportation</a:t>
            </a:r>
          </a:p>
          <a:p>
            <a:pPr>
              <a:lnSpc>
                <a:spcPct val="75000"/>
              </a:lnSpc>
              <a:spcBef>
                <a:spcPts val="582"/>
              </a:spcBef>
              <a:defRPr/>
            </a:pPr>
            <a:r>
              <a:rPr lang="en-GB" sz="2118" u="sng" dirty="0">
                <a:ea typeface="ＭＳ Ｐゴシック" pitchFamily="34" charset="-128"/>
              </a:rPr>
              <a:t>Special Immigrant Juvenile </a:t>
            </a:r>
            <a:r>
              <a:rPr lang="en-GB" sz="2118" dirty="0">
                <a:ea typeface="ＭＳ Ｐゴシック" pitchFamily="34" charset="-128"/>
              </a:rPr>
              <a:t>(SIJS)</a:t>
            </a:r>
          </a:p>
          <a:p>
            <a:pPr lvl="1">
              <a:lnSpc>
                <a:spcPct val="75000"/>
              </a:lnSpc>
              <a:spcBef>
                <a:spcPts val="582"/>
              </a:spcBef>
              <a:defRPr/>
            </a:pPr>
            <a:r>
              <a:rPr lang="en-GB" sz="2118" dirty="0">
                <a:ea typeface="ＭＳ Ｐゴシック" pitchFamily="34" charset="-128"/>
              </a:rPr>
              <a:t>Children abused, abandoned or neglected by one or both parents</a:t>
            </a:r>
          </a:p>
          <a:p>
            <a:pPr lvl="1">
              <a:lnSpc>
                <a:spcPct val="75000"/>
              </a:lnSpc>
            </a:pPr>
            <a:endParaRPr lang="en-US" sz="2118" dirty="0"/>
          </a:p>
          <a:p>
            <a:pPr marL="443777" lvl="1" indent="0">
              <a:buNone/>
            </a:pPr>
            <a:endParaRPr lang="en-US" sz="1359" dirty="0"/>
          </a:p>
          <a:p>
            <a:endParaRPr lang="en-US" sz="1553" dirty="0"/>
          </a:p>
        </p:txBody>
      </p:sp>
      <p:sp>
        <p:nvSpPr>
          <p:cNvPr id="7" name="Content Placeholder 6"/>
          <p:cNvSpPr>
            <a:spLocks noGrp="1"/>
          </p:cNvSpPr>
          <p:nvPr>
            <p:ph sz="half" idx="2"/>
          </p:nvPr>
        </p:nvSpPr>
        <p:spPr>
          <a:xfrm>
            <a:off x="4657337" y="939287"/>
            <a:ext cx="4215653" cy="4737754"/>
          </a:xfrm>
        </p:spPr>
        <p:txBody>
          <a:bodyPr>
            <a:normAutofit lnSpcReduction="10000"/>
          </a:bodyPr>
          <a:lstStyle/>
          <a:p>
            <a:pPr>
              <a:lnSpc>
                <a:spcPct val="75000"/>
              </a:lnSpc>
              <a:spcBef>
                <a:spcPts val="582"/>
              </a:spcBef>
              <a:defRPr/>
            </a:pPr>
            <a:r>
              <a:rPr lang="en-GB" sz="2118" u="sng" dirty="0">
                <a:ea typeface="ＭＳ Ｐゴシック" pitchFamily="34" charset="-128"/>
              </a:rPr>
              <a:t>U visa </a:t>
            </a:r>
          </a:p>
          <a:p>
            <a:pPr lvl="1">
              <a:lnSpc>
                <a:spcPct val="75000"/>
              </a:lnSpc>
              <a:spcBef>
                <a:spcPts val="582"/>
              </a:spcBef>
              <a:defRPr/>
            </a:pPr>
            <a:r>
              <a:rPr lang="en-GB" sz="2118" dirty="0">
                <a:ea typeface="ＭＳ Ｐゴシック" pitchFamily="34" charset="-128"/>
              </a:rPr>
              <a:t>Has been, is being or is likely to be helpful in the detection, investigation, prosecution, conviction or sentencing</a:t>
            </a:r>
          </a:p>
          <a:p>
            <a:pPr lvl="1">
              <a:lnSpc>
                <a:spcPct val="75000"/>
              </a:lnSpc>
              <a:spcBef>
                <a:spcPts val="582"/>
              </a:spcBef>
              <a:defRPr/>
            </a:pPr>
            <a:r>
              <a:rPr lang="en-GB" sz="2118" dirty="0">
                <a:ea typeface="ＭＳ Ｐゴシック" pitchFamily="34" charset="-128"/>
              </a:rPr>
              <a:t>Substantial harm from criminal activity</a:t>
            </a:r>
            <a:endParaRPr lang="en-US" sz="2118" dirty="0"/>
          </a:p>
          <a:p>
            <a:pPr>
              <a:lnSpc>
                <a:spcPct val="75000"/>
              </a:lnSpc>
            </a:pPr>
            <a:r>
              <a:rPr lang="en-US" sz="2118" u="sng" dirty="0"/>
              <a:t>T visa and Continued Presence</a:t>
            </a:r>
          </a:p>
          <a:p>
            <a:pPr lvl="1">
              <a:lnSpc>
                <a:spcPct val="75000"/>
              </a:lnSpc>
            </a:pPr>
            <a:r>
              <a:rPr lang="en-US" sz="2118" dirty="0"/>
              <a:t>Victims of severe forms of human trafficking</a:t>
            </a:r>
            <a:endParaRPr lang="en-GB" sz="2118" u="sng" dirty="0">
              <a:ea typeface="ＭＳ Ｐゴシック" pitchFamily="34" charset="-128"/>
            </a:endParaRPr>
          </a:p>
          <a:p>
            <a:pPr>
              <a:lnSpc>
                <a:spcPct val="75000"/>
              </a:lnSpc>
              <a:spcBef>
                <a:spcPts val="582"/>
              </a:spcBef>
              <a:defRPr/>
            </a:pPr>
            <a:r>
              <a:rPr lang="en-GB" sz="2118" u="sng" dirty="0">
                <a:ea typeface="ＭＳ Ｐゴシック" pitchFamily="34" charset="-128"/>
              </a:rPr>
              <a:t>Work Authorization for Abused Spouses of Work Visa Holders</a:t>
            </a:r>
          </a:p>
          <a:p>
            <a:pPr lvl="1">
              <a:lnSpc>
                <a:spcPct val="75000"/>
              </a:lnSpc>
              <a:spcBef>
                <a:spcPts val="582"/>
              </a:spcBef>
              <a:defRPr/>
            </a:pPr>
            <a:r>
              <a:rPr lang="en-GB" sz="2118" dirty="0">
                <a:ea typeface="ＭＳ Ｐゴシック" pitchFamily="34" charset="-128"/>
              </a:rPr>
              <a:t>A (Diplomats); G (Foreign government, international organization employees),      H &amp; E3(Specialty occupation workers)</a:t>
            </a:r>
            <a:endParaRPr lang="en-US" sz="2118" dirty="0"/>
          </a:p>
          <a:p>
            <a:pPr lvl="1">
              <a:lnSpc>
                <a:spcPct val="75000"/>
              </a:lnSpc>
              <a:spcBef>
                <a:spcPts val="582"/>
              </a:spcBef>
              <a:defRPr/>
            </a:pPr>
            <a:endParaRPr lang="en-GB" sz="2118" dirty="0">
              <a:ea typeface="ＭＳ Ｐゴシック" pitchFamily="34" charset="-128"/>
            </a:endParaRPr>
          </a:p>
          <a:p>
            <a:pPr eaLnBrk="1" hangingPunct="1">
              <a:lnSpc>
                <a:spcPct val="80000"/>
              </a:lnSpc>
              <a:buClr>
                <a:srgbClr val="94C600"/>
              </a:buClr>
              <a:defRPr/>
            </a:pPr>
            <a:endParaRPr lang="en-GB" sz="2330" dirty="0">
              <a:ea typeface="ＭＳ Ｐゴシック" pitchFamily="34" charset="-128"/>
            </a:endParaRPr>
          </a:p>
          <a:p>
            <a:pPr eaLnBrk="1" hangingPunct="1">
              <a:defRPr/>
            </a:pPr>
            <a:endParaRPr lang="en-US" sz="3106" dirty="0"/>
          </a:p>
          <a:p>
            <a:endParaRPr lang="en-US" sz="1747" dirty="0"/>
          </a:p>
        </p:txBody>
      </p:sp>
      <p:sp>
        <p:nvSpPr>
          <p:cNvPr id="5" name="Slide Number Placeholder 4"/>
          <p:cNvSpPr>
            <a:spLocks noGrp="1"/>
          </p:cNvSpPr>
          <p:nvPr>
            <p:ph type="sldNum" sz="quarter" idx="11"/>
          </p:nvPr>
        </p:nvSpPr>
        <p:spPr/>
        <p:txBody>
          <a:bodyPr/>
          <a:lstStyle/>
          <a:p>
            <a:fld id="{6A63AC35-3821-42BC-BDAE-2B923C128E1A}" type="slidenum">
              <a:rPr lang="en-US" altLang="en-US" smtClean="0"/>
              <a:pPr/>
              <a:t>17</a:t>
            </a:fld>
            <a:endParaRPr lang="en-US" altLang="en-US" dirty="0"/>
          </a:p>
        </p:txBody>
      </p:sp>
    </p:spTree>
    <p:extLst>
      <p:ext uri="{BB962C8B-B14F-4D97-AF65-F5344CB8AC3E}">
        <p14:creationId xmlns:p14="http://schemas.microsoft.com/office/powerpoint/2010/main" val="1886605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8" name="Rectangle 2"/>
          <p:cNvSpPr>
            <a:spLocks noGrp="1"/>
          </p:cNvSpPr>
          <p:nvPr>
            <p:ph type="title"/>
          </p:nvPr>
        </p:nvSpPr>
        <p:spPr>
          <a:xfrm>
            <a:off x="578224" y="248771"/>
            <a:ext cx="7987553" cy="739588"/>
          </a:xfrm>
        </p:spPr>
        <p:txBody>
          <a:bodyPr>
            <a:normAutofit fontScale="90000"/>
          </a:bodyPr>
          <a:lstStyle/>
          <a:p>
            <a:pPr>
              <a:defRPr/>
            </a:pPr>
            <a:r>
              <a:rPr lang="en-US" dirty="0" smtClean="0"/>
              <a:t>Benefits for Survivors</a:t>
            </a:r>
            <a:endParaRPr lang="en-US" dirty="0"/>
          </a:p>
        </p:txBody>
      </p:sp>
      <p:sp>
        <p:nvSpPr>
          <p:cNvPr id="815109" name="Rectangle 3"/>
          <p:cNvSpPr>
            <a:spLocks noGrp="1"/>
          </p:cNvSpPr>
          <p:nvPr>
            <p:ph idx="1"/>
          </p:nvPr>
        </p:nvSpPr>
        <p:spPr>
          <a:xfrm>
            <a:off x="578224" y="914400"/>
            <a:ext cx="7987553" cy="4733365"/>
          </a:xfrm>
        </p:spPr>
        <p:txBody>
          <a:bodyPr>
            <a:normAutofit/>
          </a:bodyPr>
          <a:lstStyle/>
          <a:p>
            <a:pPr>
              <a:buFont typeface="Arial" charset="0"/>
              <a:buChar char="•"/>
              <a:defRPr/>
            </a:pPr>
            <a:r>
              <a:rPr lang="en-US" dirty="0" smtClean="0"/>
              <a:t>Protection from deportation</a:t>
            </a:r>
          </a:p>
          <a:p>
            <a:pPr>
              <a:buFont typeface="Arial" charset="0"/>
              <a:buChar char="•"/>
              <a:defRPr/>
            </a:pPr>
            <a:r>
              <a:rPr lang="en-US" dirty="0" smtClean="0"/>
              <a:t>Access to legal immigration status </a:t>
            </a:r>
          </a:p>
          <a:p>
            <a:pPr>
              <a:buFont typeface="Arial" charset="0"/>
              <a:buChar char="•"/>
              <a:defRPr/>
            </a:pPr>
            <a:r>
              <a:rPr lang="en-US" dirty="0" smtClean="0"/>
              <a:t>Financial independence from perpetrator</a:t>
            </a:r>
          </a:p>
          <a:p>
            <a:pPr lvl="1">
              <a:buFont typeface="Arial" charset="0"/>
              <a:buChar char="•"/>
              <a:defRPr/>
            </a:pPr>
            <a:r>
              <a:rPr lang="en-US" dirty="0" smtClean="0"/>
              <a:t>Legal work </a:t>
            </a:r>
            <a:r>
              <a:rPr lang="en-US" dirty="0"/>
              <a:t>a</a:t>
            </a:r>
            <a:r>
              <a:rPr lang="en-US" dirty="0" smtClean="0"/>
              <a:t>uthorization (3-48 months from filing)</a:t>
            </a:r>
          </a:p>
          <a:p>
            <a:pPr lvl="1">
              <a:buFont typeface="Arial" charset="0"/>
              <a:buChar char="•"/>
              <a:defRPr/>
            </a:pPr>
            <a:r>
              <a:rPr lang="en-US" dirty="0" smtClean="0"/>
              <a:t>Issuance of federally recognized ID</a:t>
            </a:r>
          </a:p>
          <a:p>
            <a:pPr>
              <a:buFont typeface="Arial" charset="0"/>
              <a:buChar char="•"/>
              <a:defRPr/>
            </a:pPr>
            <a:r>
              <a:rPr lang="en-US" dirty="0" smtClean="0"/>
              <a:t>VAWA confidentiality</a:t>
            </a:r>
          </a:p>
        </p:txBody>
      </p:sp>
      <p:sp>
        <p:nvSpPr>
          <p:cNvPr id="2" name="Slide Number Placeholder 1"/>
          <p:cNvSpPr>
            <a:spLocks noGrp="1"/>
          </p:cNvSpPr>
          <p:nvPr>
            <p:ph type="sldNum" sz="quarter" idx="11"/>
          </p:nvPr>
        </p:nvSpPr>
        <p:spPr/>
        <p:txBody>
          <a:bodyPr/>
          <a:lstStyle/>
          <a:p>
            <a:fld id="{6A63AC35-3821-42BC-BDAE-2B923C128E1A}" type="slidenum">
              <a:rPr lang="en-US" altLang="en-US" smtClean="0"/>
              <a:pPr/>
              <a:t>18</a:t>
            </a:fld>
            <a:endParaRPr lang="en-US" altLang="en-US" dirty="0"/>
          </a:p>
        </p:txBody>
      </p:sp>
    </p:spTree>
    <p:extLst>
      <p:ext uri="{BB962C8B-B14F-4D97-AF65-F5344CB8AC3E}">
        <p14:creationId xmlns:p14="http://schemas.microsoft.com/office/powerpoint/2010/main" val="147470160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02162"/>
          </a:xfrm>
        </p:spPr>
        <p:txBody>
          <a:bodyPr>
            <a:normAutofit/>
          </a:bodyPr>
          <a:lstStyle/>
          <a:p>
            <a:r>
              <a:rPr lang="en-US" dirty="0" smtClean="0"/>
              <a:t>Story: How Immigration Relief for Victims Improves Community Safety</a:t>
            </a:r>
            <a:endParaRPr lang="en-US" dirty="0"/>
          </a:p>
        </p:txBody>
      </p:sp>
      <p:sp>
        <p:nvSpPr>
          <p:cNvPr id="3" name="Footer Placeholder 2"/>
          <p:cNvSpPr>
            <a:spLocks noGrp="1"/>
          </p:cNvSpPr>
          <p:nvPr>
            <p:ph type="ftr" sz="quarter" idx="10"/>
          </p:nvPr>
        </p:nvSpPr>
        <p:spPr/>
        <p:txBody>
          <a:bodyPr/>
          <a:lstStyle/>
          <a:p>
            <a:pPr>
              <a:defRPr/>
            </a:pPr>
            <a:r>
              <a:rPr lang="en-US" smtClean="0"/>
              <a:t>Judicial Training Network</a:t>
            </a:r>
            <a:endParaRPr lang="en-US"/>
          </a:p>
        </p:txBody>
      </p:sp>
      <p:sp>
        <p:nvSpPr>
          <p:cNvPr id="4" name="Slide Number Placeholder 3"/>
          <p:cNvSpPr>
            <a:spLocks noGrp="1"/>
          </p:cNvSpPr>
          <p:nvPr>
            <p:ph type="sldNum" sz="quarter" idx="11"/>
          </p:nvPr>
        </p:nvSpPr>
        <p:spPr/>
        <p:txBody>
          <a:bodyPr/>
          <a:lstStyle/>
          <a:p>
            <a:fld id="{2EB4CD03-2422-4F8F-9BD4-52FFE132A43D}" type="slidenum">
              <a:rPr lang="en-US" altLang="en-US" smtClean="0"/>
              <a:pPr/>
              <a:t>19</a:t>
            </a:fld>
            <a:endParaRPr lang="en-US" altLang="en-US" dirty="0"/>
          </a:p>
        </p:txBody>
      </p:sp>
    </p:spTree>
    <p:extLst>
      <p:ext uri="{BB962C8B-B14F-4D97-AF65-F5344CB8AC3E}">
        <p14:creationId xmlns:p14="http://schemas.microsoft.com/office/powerpoint/2010/main" val="3656156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0"/>
            <a:ext cx="7772400" cy="1219200"/>
          </a:xfrm>
        </p:spPr>
        <p:txBody>
          <a:bodyPr>
            <a:normAutofit/>
          </a:bodyPr>
          <a:lstStyle/>
          <a:p>
            <a:pPr fontAlgn="auto">
              <a:spcAft>
                <a:spcPts val="0"/>
              </a:spcAft>
              <a:defRPr/>
            </a:pPr>
            <a:r>
              <a:rPr lang="en-US" sz="4000" dirty="0" smtClean="0">
                <a:effectLst>
                  <a:outerShdw blurRad="38100" dist="38100" dir="2700000" algn="tl">
                    <a:srgbClr val="000000">
                      <a:alpha val="43137"/>
                    </a:srgbClr>
                  </a:outerShdw>
                </a:effectLst>
              </a:rPr>
              <a:t>Introductions</a:t>
            </a:r>
            <a:endParaRPr lang="en-US" sz="4000" dirty="0">
              <a:effectLst>
                <a:outerShdw blurRad="38100" dist="38100" dir="2700000" algn="tl">
                  <a:srgbClr val="000000">
                    <a:alpha val="43137"/>
                  </a:srgbClr>
                </a:outerShdw>
              </a:effectLst>
            </a:endParaRPr>
          </a:p>
        </p:txBody>
      </p:sp>
      <p:sp>
        <p:nvSpPr>
          <p:cNvPr id="41986" name="Subtitle 6"/>
          <p:cNvSpPr>
            <a:spLocks noGrp="1"/>
          </p:cNvSpPr>
          <p:nvPr>
            <p:ph type="subTitle" idx="1"/>
          </p:nvPr>
        </p:nvSpPr>
        <p:spPr>
          <a:xfrm>
            <a:off x="533400" y="1219200"/>
            <a:ext cx="8229600" cy="4114800"/>
          </a:xfrm>
        </p:spPr>
        <p:txBody>
          <a:bodyPr/>
          <a:lstStyle/>
          <a:p>
            <a:pPr marL="457200" indent="-457200" algn="l">
              <a:buFont typeface="Arial" panose="020B0604020202020204" pitchFamily="34" charset="0"/>
              <a:buChar char="•"/>
            </a:pPr>
            <a:r>
              <a:rPr lang="en-US" altLang="en-US" sz="3600" dirty="0" smtClean="0">
                <a:solidFill>
                  <a:schemeClr val="tx1"/>
                </a:solidFill>
              </a:rPr>
              <a:t>Judge Rosemary Collins (Ret.)</a:t>
            </a:r>
            <a:endParaRPr lang="en-US" altLang="en-US" dirty="0" smtClean="0">
              <a:solidFill>
                <a:schemeClr val="tx1"/>
              </a:solidFill>
            </a:endParaRPr>
          </a:p>
          <a:p>
            <a:pPr marL="914400" lvl="1" indent="-457200" algn="l">
              <a:buFont typeface="Arial" panose="020B0604020202020204" pitchFamily="34" charset="0"/>
              <a:buChar char="•"/>
            </a:pPr>
            <a:r>
              <a:rPr lang="en-US" altLang="en-US" sz="3200" dirty="0" smtClean="0">
                <a:solidFill>
                  <a:schemeClr val="tx1"/>
                </a:solidFill>
              </a:rPr>
              <a:t>Presiding Judge Family Court Rockford, Illinois</a:t>
            </a:r>
            <a:endParaRPr lang="en-US" altLang="en-US" sz="3200" dirty="0">
              <a:solidFill>
                <a:schemeClr val="tx1"/>
              </a:solidFill>
            </a:endParaRPr>
          </a:p>
          <a:p>
            <a:pPr lvl="1" indent="-457200" algn="l">
              <a:buFont typeface="Arial" panose="020B0604020202020204" pitchFamily="34" charset="0"/>
              <a:buChar char="•"/>
            </a:pPr>
            <a:r>
              <a:rPr lang="en-US" altLang="en-US" sz="3600" dirty="0" smtClean="0">
                <a:solidFill>
                  <a:schemeClr val="tx1"/>
                </a:solidFill>
              </a:rPr>
              <a:t>Leslye Orloff</a:t>
            </a:r>
          </a:p>
          <a:p>
            <a:pPr lvl="2" indent="-457200" algn="l">
              <a:buFont typeface="Arial" panose="020B0604020202020204" pitchFamily="34" charset="0"/>
              <a:buChar char="•"/>
            </a:pPr>
            <a:r>
              <a:rPr lang="en-US" altLang="en-US" sz="3200" dirty="0" smtClean="0">
                <a:solidFill>
                  <a:schemeClr val="tx1"/>
                </a:solidFill>
              </a:rPr>
              <a:t>NIWAP, American </a:t>
            </a:r>
            <a:r>
              <a:rPr lang="en-US" altLang="en-US" sz="3200" dirty="0">
                <a:solidFill>
                  <a:schemeClr val="tx1"/>
                </a:solidFill>
              </a:rPr>
              <a:t>University, Washington College of </a:t>
            </a:r>
            <a:r>
              <a:rPr lang="en-US" altLang="en-US" sz="3200" dirty="0" smtClean="0">
                <a:solidFill>
                  <a:schemeClr val="tx1"/>
                </a:solidFill>
              </a:rPr>
              <a:t>Law</a:t>
            </a:r>
            <a:endParaRPr lang="en-US" altLang="en-US" sz="2800" dirty="0" smtClean="0">
              <a:solidFill>
                <a:schemeClr val="tx1"/>
              </a:solidFill>
            </a:endParaRPr>
          </a:p>
          <a:p>
            <a:pPr marL="914400" lvl="1" indent="-457200" algn="l">
              <a:buFont typeface="Arial" panose="020B0604020202020204" pitchFamily="34" charset="0"/>
              <a:buChar char="•"/>
            </a:pPr>
            <a:endParaRPr lang="en-US" altLang="en-US" dirty="0" smtClean="0">
              <a:solidFill>
                <a:schemeClr val="tx1"/>
              </a:solidFill>
            </a:endParaRPr>
          </a:p>
        </p:txBody>
      </p:sp>
      <p:sp>
        <p:nvSpPr>
          <p:cNvPr id="41987"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fontAlgn="base">
              <a:spcBef>
                <a:spcPct val="0"/>
              </a:spcBef>
              <a:spcAft>
                <a:spcPct val="0"/>
              </a:spcAft>
            </a:pPr>
            <a:r>
              <a:rPr lang="en-US" altLang="en-US" smtClean="0">
                <a:solidFill>
                  <a:schemeClr val="bg1"/>
                </a:solidFill>
                <a:latin typeface="Cambria" panose="02040503050406030204" pitchFamily="18" charset="0"/>
              </a:rPr>
              <a:t>Judicial Training Network</a:t>
            </a:r>
            <a:endParaRPr lang="en-US" altLang="en-US" dirty="0">
              <a:solidFill>
                <a:schemeClr val="bg1"/>
              </a:solidFill>
              <a:latin typeface="Cambria" panose="02040503050406030204" pitchFamily="18" charset="0"/>
            </a:endParaRPr>
          </a:p>
        </p:txBody>
      </p:sp>
      <p:sp>
        <p:nvSpPr>
          <p:cNvPr id="7" name="Slide Number Placeholder 4"/>
          <p:cNvSpPr>
            <a:spLocks noGrp="1"/>
          </p:cNvSpPr>
          <p:nvPr>
            <p:ph type="sldNum" sz="quarter" idx="11"/>
          </p:nvPr>
        </p:nvSpPr>
        <p:spPr bwMode="auto">
          <a:xfrm>
            <a:off x="67818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r>
              <a:rPr lang="en-US" altLang="en-US" dirty="0" smtClean="0">
                <a:solidFill>
                  <a:schemeClr val="bg1"/>
                </a:solidFill>
                <a:latin typeface="Cambria" panose="02040503050406030204" pitchFamily="18" charset="0"/>
              </a:rPr>
              <a:t>8/7/2014 </a:t>
            </a:r>
            <a:r>
              <a:rPr lang="en-US" altLang="en-US" dirty="0">
                <a:solidFill>
                  <a:schemeClr val="bg1"/>
                </a:solidFill>
                <a:latin typeface="Cambria" panose="02040503050406030204" pitchFamily="18" charset="0"/>
              </a:rPr>
              <a:t>… </a:t>
            </a:r>
            <a:fld id="{04969A0A-6788-4533-B3D5-4AB673AB9511}" type="slidenum">
              <a:rPr lang="en-US" altLang="en-US">
                <a:solidFill>
                  <a:schemeClr val="bg1"/>
                </a:solidFill>
                <a:latin typeface="Cambria" panose="02040503050406030204" pitchFamily="18" charset="0"/>
              </a:rPr>
              <a:pPr/>
              <a:t>2</a:t>
            </a:fld>
            <a:endParaRPr lang="en-US" altLang="en-US" dirty="0">
              <a:solidFill>
                <a:schemeClr val="bg1"/>
              </a:solidFill>
              <a:latin typeface="Cambria" panose="020405030504060302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381000" y="304800"/>
            <a:ext cx="8534400" cy="533400"/>
          </a:xfrm>
        </p:spPr>
        <p:txBody>
          <a:bodyPr>
            <a:normAutofit fontScale="90000"/>
          </a:bodyPr>
          <a:lstStyle/>
          <a:p>
            <a:pPr eaLnBrk="1" hangingPunct="1">
              <a:defRPr/>
            </a:pPr>
            <a:r>
              <a:rPr lang="en-US" altLang="en-US" dirty="0" smtClean="0">
                <a:effectLst/>
              </a:rPr>
              <a:t>Battered Spouse Waivers</a:t>
            </a:r>
          </a:p>
        </p:txBody>
      </p:sp>
      <p:sp>
        <p:nvSpPr>
          <p:cNvPr id="10242" name="Content Placeholder 2"/>
          <p:cNvSpPr>
            <a:spLocks noGrp="1"/>
          </p:cNvSpPr>
          <p:nvPr>
            <p:ph idx="1"/>
          </p:nvPr>
        </p:nvSpPr>
        <p:spPr>
          <a:xfrm>
            <a:off x="457200" y="990600"/>
            <a:ext cx="8229600" cy="5105400"/>
          </a:xfrm>
        </p:spPr>
        <p:txBody>
          <a:bodyPr>
            <a:normAutofit fontScale="92500" lnSpcReduction="10000"/>
          </a:bodyPr>
          <a:lstStyle/>
          <a:p>
            <a:pPr marL="381000" indent="-381000" defTabSz="508000">
              <a:lnSpc>
                <a:spcPct val="90000"/>
              </a:lnSpc>
              <a:buFont typeface="Arial" charset="0"/>
              <a:buChar char="•"/>
              <a:defRPr/>
            </a:pPr>
            <a:r>
              <a:rPr lang="en-US" sz="2800" dirty="0" smtClean="0"/>
              <a:t>For </a:t>
            </a:r>
            <a:r>
              <a:rPr lang="en-US" sz="2800" dirty="0"/>
              <a:t>domestic violence </a:t>
            </a:r>
            <a:r>
              <a:rPr lang="en-US" sz="2800" dirty="0" smtClean="0"/>
              <a:t>survivors, provides for waiver of the “condition” placed on the status of immigrant spouses of marriages less than two years old</a:t>
            </a:r>
            <a:endParaRPr lang="en-US" sz="2800" dirty="0"/>
          </a:p>
          <a:p>
            <a:pPr marL="381000" indent="-381000" defTabSz="508000" eaLnBrk="1" hangingPunct="1">
              <a:lnSpc>
                <a:spcPct val="90000"/>
              </a:lnSpc>
              <a:buFont typeface="Arial" charset="0"/>
              <a:buChar char="•"/>
              <a:defRPr/>
            </a:pPr>
            <a:r>
              <a:rPr lang="en-US" sz="2800" dirty="0">
                <a:cs typeface="Times New Roman" pitchFamily="18" charset="0"/>
              </a:rPr>
              <a:t>Waives </a:t>
            </a:r>
            <a:r>
              <a:rPr lang="en-US" sz="2800" dirty="0" smtClean="0">
                <a:cs typeface="Times New Roman" pitchFamily="18" charset="0"/>
              </a:rPr>
              <a:t>both the </a:t>
            </a:r>
            <a:r>
              <a:rPr lang="en-US" sz="2800" dirty="0">
                <a:cs typeface="Times New Roman" pitchFamily="18" charset="0"/>
              </a:rPr>
              <a:t>joint filing requirement and </a:t>
            </a:r>
            <a:r>
              <a:rPr lang="en-US" sz="2800" dirty="0" smtClean="0">
                <a:cs typeface="Times New Roman" pitchFamily="18" charset="0"/>
              </a:rPr>
              <a:t>two </a:t>
            </a:r>
            <a:r>
              <a:rPr lang="en-US" sz="2800" dirty="0">
                <a:cs typeface="Times New Roman" pitchFamily="18" charset="0"/>
              </a:rPr>
              <a:t>year wait for full lawful permanent </a:t>
            </a:r>
            <a:r>
              <a:rPr lang="en-US" sz="2800" dirty="0" smtClean="0">
                <a:cs typeface="Times New Roman" pitchFamily="18" charset="0"/>
              </a:rPr>
              <a:t>resident status</a:t>
            </a:r>
            <a:endParaRPr lang="en-US" sz="2800" dirty="0">
              <a:cs typeface="Times New Roman" pitchFamily="18" charset="0"/>
            </a:endParaRPr>
          </a:p>
          <a:p>
            <a:pPr marL="381000" indent="-381000" defTabSz="508000" eaLnBrk="1" hangingPunct="1">
              <a:lnSpc>
                <a:spcPct val="90000"/>
              </a:lnSpc>
              <a:buFont typeface="Arial" charset="0"/>
              <a:buChar char="•"/>
              <a:defRPr/>
            </a:pPr>
            <a:r>
              <a:rPr lang="en-US" sz="2800" dirty="0">
                <a:cs typeface="Times New Roman" pitchFamily="18" charset="0"/>
              </a:rPr>
              <a:t>Requires proof </a:t>
            </a:r>
            <a:r>
              <a:rPr lang="en-US" sz="2800" dirty="0" smtClean="0">
                <a:cs typeface="Times New Roman" pitchFamily="18" charset="0"/>
              </a:rPr>
              <a:t>that</a:t>
            </a:r>
            <a:endParaRPr lang="en-US" sz="2800" dirty="0">
              <a:cs typeface="Times New Roman" pitchFamily="18" charset="0"/>
            </a:endParaRPr>
          </a:p>
          <a:p>
            <a:pPr marL="827088" lvl="1" indent="-317500" defTabSz="508000" eaLnBrk="1" hangingPunct="1">
              <a:lnSpc>
                <a:spcPct val="90000"/>
              </a:lnSpc>
              <a:buFont typeface="Arial" charset="0"/>
              <a:buChar char="–"/>
              <a:defRPr/>
            </a:pPr>
            <a:r>
              <a:rPr lang="en-US" dirty="0" smtClean="0">
                <a:cs typeface="Times New Roman" pitchFamily="18" charset="0"/>
              </a:rPr>
              <a:t>Marriage </a:t>
            </a:r>
            <a:r>
              <a:rPr lang="en-US" dirty="0">
                <a:cs typeface="Times New Roman" pitchFamily="18" charset="0"/>
              </a:rPr>
              <a:t>to U.S. </a:t>
            </a:r>
            <a:r>
              <a:rPr lang="en-US" dirty="0" smtClean="0">
                <a:cs typeface="Times New Roman" pitchFamily="18" charset="0"/>
              </a:rPr>
              <a:t>citizen or permanent resident entered into in good faith </a:t>
            </a:r>
            <a:r>
              <a:rPr lang="en-US" i="1" dirty="0">
                <a:cs typeface="Times New Roman" pitchFamily="18" charset="0"/>
              </a:rPr>
              <a:t>and</a:t>
            </a:r>
            <a:r>
              <a:rPr lang="en-US" dirty="0">
                <a:solidFill>
                  <a:srgbClr val="000000"/>
                </a:solidFill>
                <a:effectLst>
                  <a:outerShdw blurRad="38100" dist="38100" dir="2700000" algn="tl">
                    <a:srgbClr val="FFFFFF"/>
                  </a:outerShdw>
                </a:effectLst>
                <a:cs typeface="Times New Roman" pitchFamily="18" charset="0"/>
              </a:rPr>
              <a:t> </a:t>
            </a:r>
          </a:p>
          <a:p>
            <a:pPr marL="827088" lvl="1" indent="-317500" defTabSz="508000" eaLnBrk="1" hangingPunct="1">
              <a:lnSpc>
                <a:spcPct val="90000"/>
              </a:lnSpc>
              <a:buFont typeface="Arial" charset="0"/>
              <a:buChar char="–"/>
              <a:defRPr/>
            </a:pPr>
            <a:r>
              <a:rPr lang="en-US" dirty="0" smtClean="0"/>
              <a:t>Spouse or child was battered </a:t>
            </a:r>
            <a:r>
              <a:rPr lang="en-US" dirty="0"/>
              <a:t>or subjected to extreme </a:t>
            </a:r>
            <a:r>
              <a:rPr lang="en-US" dirty="0" smtClean="0"/>
              <a:t>cruelty</a:t>
            </a:r>
          </a:p>
          <a:p>
            <a:pPr marL="1227138" lvl="2" indent="-317500" defTabSz="508000" eaLnBrk="1" hangingPunct="1">
              <a:lnSpc>
                <a:spcPct val="90000"/>
              </a:lnSpc>
              <a:buFont typeface="Arial" charset="0"/>
              <a:buChar char="•"/>
              <a:defRPr/>
            </a:pPr>
            <a:r>
              <a:rPr lang="en-US" sz="2800" dirty="0" smtClean="0"/>
              <a:t>Child can include step-child</a:t>
            </a:r>
          </a:p>
          <a:p>
            <a:pPr marL="909638" lvl="2" indent="0" defTabSz="508000" eaLnBrk="1" hangingPunct="1">
              <a:lnSpc>
                <a:spcPct val="90000"/>
              </a:lnSpc>
              <a:buNone/>
              <a:defRPr/>
            </a:pPr>
            <a:endParaRPr lang="en-US" sz="2600" dirty="0" smtClean="0"/>
          </a:p>
          <a:p>
            <a:pPr marL="909638" lvl="2" indent="0" defTabSz="508000" eaLnBrk="1" hangingPunct="1">
              <a:lnSpc>
                <a:spcPct val="90000"/>
              </a:lnSpc>
              <a:buNone/>
              <a:defRPr/>
            </a:pPr>
            <a:r>
              <a:rPr lang="en-US" sz="2600" dirty="0" smtClean="0"/>
              <a:t>Immigration and Nationality Act § 216(c)(4)</a:t>
            </a:r>
            <a:endParaRPr lang="en-US" sz="2600" dirty="0"/>
          </a:p>
        </p:txBody>
      </p:sp>
      <p:sp>
        <p:nvSpPr>
          <p:cNvPr id="4" name="Slide Number Placeholder 3"/>
          <p:cNvSpPr>
            <a:spLocks noGrp="1"/>
          </p:cNvSpPr>
          <p:nvPr>
            <p:ph type="sldNum" sz="quarter" idx="11"/>
          </p:nvPr>
        </p:nvSpPr>
        <p:spPr/>
        <p:txBody>
          <a:bodyPr/>
          <a:lstStyle/>
          <a:p>
            <a:fld id="{6A63AC35-3821-42BC-BDAE-2B923C128E1A}" type="slidenum">
              <a:rPr lang="en-US" altLang="en-US" smtClean="0"/>
              <a:pPr/>
              <a:t>20</a:t>
            </a:fld>
            <a:endParaRPr lang="en-US" altLang="en-US" dirty="0"/>
          </a:p>
        </p:txBody>
      </p:sp>
    </p:spTree>
    <p:extLst>
      <p:ext uri="{BB962C8B-B14F-4D97-AF65-F5344CB8AC3E}">
        <p14:creationId xmlns:p14="http://schemas.microsoft.com/office/powerpoint/2010/main" val="2237504646"/>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2"/>
          <p:cNvSpPr>
            <a:spLocks noGrp="1" noChangeArrowheads="1"/>
          </p:cNvSpPr>
          <p:nvPr>
            <p:ph type="title"/>
          </p:nvPr>
        </p:nvSpPr>
        <p:spPr>
          <a:xfrm>
            <a:off x="381000" y="76200"/>
            <a:ext cx="8382000" cy="457199"/>
          </a:xfrm>
        </p:spPr>
        <p:txBody>
          <a:bodyPr wrap="square" numCol="1" anchorCtr="0" compatLnSpc="1">
            <a:prstTxWarp prst="textNoShape">
              <a:avLst/>
            </a:prstTxWarp>
            <a:normAutofit fontScale="90000"/>
          </a:bodyPr>
          <a:lstStyle/>
          <a:p>
            <a:pPr>
              <a:defRPr/>
            </a:pPr>
            <a:r>
              <a:rPr lang="en-US" altLang="en-US" sz="4000" dirty="0" smtClean="0">
                <a:effectLst>
                  <a:outerShdw blurRad="38100" dist="38100" dir="2700000" algn="tl">
                    <a:srgbClr val="C0C0C0"/>
                  </a:outerShdw>
                </a:effectLst>
                <a:latin typeface="Cambria" charset="0"/>
              </a:rPr>
              <a:t>VAWA Self-Petitioning Requirements</a:t>
            </a:r>
          </a:p>
        </p:txBody>
      </p:sp>
      <p:sp>
        <p:nvSpPr>
          <p:cNvPr id="57347" name="Rectangle 3"/>
          <p:cNvSpPr>
            <a:spLocks noGrp="1" noChangeArrowheads="1"/>
          </p:cNvSpPr>
          <p:nvPr>
            <p:ph type="body" idx="1"/>
          </p:nvPr>
        </p:nvSpPr>
        <p:spPr>
          <a:xfrm>
            <a:off x="428368" y="533400"/>
            <a:ext cx="8258432" cy="5486400"/>
          </a:xfrm>
        </p:spPr>
        <p:txBody>
          <a:bodyPr/>
          <a:lstStyle/>
          <a:p>
            <a:pPr>
              <a:lnSpc>
                <a:spcPct val="90000"/>
              </a:lnSpc>
            </a:pPr>
            <a:r>
              <a:rPr lang="en-US" altLang="en-US" sz="2800" dirty="0" smtClean="0">
                <a:ea typeface="ＭＳ Ｐゴシック" panose="020B0600070205080204" pitchFamily="34" charset="-128"/>
              </a:rPr>
              <a:t>Subjected to Battery or Extreme Cruelty</a:t>
            </a:r>
          </a:p>
          <a:p>
            <a:pPr>
              <a:lnSpc>
                <a:spcPct val="90000"/>
              </a:lnSpc>
            </a:pPr>
            <a:r>
              <a:rPr lang="en-US" altLang="en-US" sz="2800" dirty="0" smtClean="0">
                <a:ea typeface="ＭＳ Ｐゴシック" panose="020B0600070205080204" pitchFamily="34" charset="-128"/>
              </a:rPr>
              <a:t>By a U.S. Citizen or Permanent Resident </a:t>
            </a:r>
          </a:p>
          <a:p>
            <a:pPr lvl="1">
              <a:lnSpc>
                <a:spcPct val="90000"/>
              </a:lnSpc>
            </a:pPr>
            <a:r>
              <a:rPr lang="en-US" altLang="en-US" sz="2400" dirty="0" smtClean="0">
                <a:ea typeface="ＭＳ Ｐゴシック" panose="020B0600070205080204" pitchFamily="34" charset="-128"/>
              </a:rPr>
              <a:t>spouse;</a:t>
            </a:r>
          </a:p>
          <a:p>
            <a:pPr lvl="1">
              <a:lnSpc>
                <a:spcPct val="90000"/>
              </a:lnSpc>
            </a:pPr>
            <a:r>
              <a:rPr lang="en-US" altLang="en-US" sz="2400" dirty="0" smtClean="0">
                <a:ea typeface="ＭＳ Ｐゴシック" panose="020B0600070205080204" pitchFamily="34" charset="-128"/>
              </a:rPr>
              <a:t>parent; or</a:t>
            </a:r>
          </a:p>
          <a:p>
            <a:pPr lvl="1">
              <a:lnSpc>
                <a:spcPct val="90000"/>
              </a:lnSpc>
            </a:pPr>
            <a:r>
              <a:rPr lang="en-US" altLang="en-US" sz="2400" dirty="0" smtClean="0">
                <a:ea typeface="ＭＳ Ｐゴシック" panose="020B0600070205080204" pitchFamily="34" charset="-128"/>
              </a:rPr>
              <a:t>Citizen adult son/daughter (over 21) </a:t>
            </a:r>
          </a:p>
          <a:p>
            <a:pPr>
              <a:lnSpc>
                <a:spcPct val="90000"/>
              </a:lnSpc>
            </a:pPr>
            <a:r>
              <a:rPr lang="en-US" altLang="en-US" sz="2800" dirty="0" smtClean="0">
                <a:ea typeface="ＭＳ Ｐゴシック" panose="020B0600070205080204" pitchFamily="34" charset="-128"/>
              </a:rPr>
              <a:t>With Whom Self-Petitioner Resided </a:t>
            </a:r>
          </a:p>
          <a:p>
            <a:pPr lvl="1">
              <a:lnSpc>
                <a:spcPct val="90000"/>
              </a:lnSpc>
            </a:pPr>
            <a:r>
              <a:rPr lang="en-US" altLang="en-US" sz="2400" dirty="0" smtClean="0">
                <a:ea typeface="ＭＳ Ｐゴシック" panose="020B0600070205080204" pitchFamily="34" charset="-128"/>
              </a:rPr>
              <a:t>No time period required</a:t>
            </a:r>
          </a:p>
          <a:p>
            <a:pPr>
              <a:lnSpc>
                <a:spcPct val="90000"/>
              </a:lnSpc>
            </a:pPr>
            <a:r>
              <a:rPr lang="en-US" altLang="en-US" sz="2800" dirty="0" smtClean="0">
                <a:ea typeface="ＭＳ Ｐゴシック" panose="020B0600070205080204" pitchFamily="34" charset="-128"/>
              </a:rPr>
              <a:t>Good Moral Character</a:t>
            </a:r>
          </a:p>
          <a:p>
            <a:pPr>
              <a:lnSpc>
                <a:spcPct val="90000"/>
              </a:lnSpc>
            </a:pPr>
            <a:r>
              <a:rPr lang="en-US" altLang="en-US" sz="2800" dirty="0" smtClean="0">
                <a:ea typeface="ＭＳ Ｐゴシック" panose="020B0600070205080204" pitchFamily="34" charset="-128"/>
              </a:rPr>
              <a:t>Good Faith Marriage</a:t>
            </a:r>
          </a:p>
          <a:p>
            <a:pPr>
              <a:lnSpc>
                <a:spcPct val="90000"/>
              </a:lnSpc>
            </a:pPr>
            <a:r>
              <a:rPr lang="en-US" altLang="en-US" sz="2800" dirty="0" smtClean="0">
                <a:ea typeface="ＭＳ Ｐゴシック" panose="020B0600070205080204" pitchFamily="34" charset="-128"/>
              </a:rPr>
              <a:t>VAWA cancellation of removal has similar eligibility requirements</a:t>
            </a:r>
          </a:p>
          <a:p>
            <a:pPr>
              <a:lnSpc>
                <a:spcPct val="90000"/>
              </a:lnSpc>
            </a:pPr>
            <a:r>
              <a:rPr lang="en-US" altLang="en-US" sz="2800" dirty="0" smtClean="0">
                <a:solidFill>
                  <a:srgbClr val="C00000"/>
                </a:solidFill>
                <a:ea typeface="ＭＳ Ｐゴシック" panose="020B0600070205080204" pitchFamily="34" charset="-128"/>
              </a:rPr>
              <a:t>Timeline to formal protection = 4-18 months (2019)</a:t>
            </a:r>
          </a:p>
          <a:p>
            <a:pPr>
              <a:lnSpc>
                <a:spcPct val="90000"/>
              </a:lnSpc>
            </a:pPr>
            <a:endParaRPr lang="en-US" altLang="en-US" sz="3000" dirty="0" smtClean="0">
              <a:ea typeface="ＭＳ Ｐゴシック" panose="020B0600070205080204" pitchFamily="34" charset="-128"/>
            </a:endParaRPr>
          </a:p>
        </p:txBody>
      </p:sp>
      <p:sp>
        <p:nvSpPr>
          <p:cNvPr id="57348" name="Footer Placeholder 3"/>
          <p:cNvSpPr>
            <a:spLocks noGrp="1"/>
          </p:cNvSpPr>
          <p:nvPr>
            <p:ph type="ftr" sz="quarter" idx="11"/>
          </p:nvPr>
        </p:nvSpPr>
        <p:spPr bwMode="auto">
          <a:xfrm>
            <a:off x="2895600" y="6356349"/>
            <a:ext cx="3657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37931725" indent="-37474525">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mtClean="0">
                <a:solidFill>
                  <a:schemeClr val="bg1"/>
                </a:solidFill>
                <a:latin typeface="Cambria" panose="02040503050406030204" pitchFamily="18" charset="0"/>
              </a:rPr>
              <a:t>Judicial Training Network</a:t>
            </a:r>
            <a:endParaRPr lang="en-US" altLang="en-US" dirty="0" smtClean="0">
              <a:solidFill>
                <a:schemeClr val="bg1"/>
              </a:solidFill>
              <a:latin typeface="Cambria" panose="02040503050406030204" pitchFamily="18" charset="0"/>
            </a:endParaRPr>
          </a:p>
        </p:txBody>
      </p:sp>
      <p:sp>
        <p:nvSpPr>
          <p:cNvPr id="57349" name="Slide Number Placeholder 4"/>
          <p:cNvSpPr txBox="1">
            <a:spLocks/>
          </p:cNvSpPr>
          <p:nvPr/>
        </p:nvSpPr>
        <p:spPr bwMode="auto">
          <a:xfrm>
            <a:off x="6553200" y="6356350"/>
            <a:ext cx="2362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37931725" indent="-37474525">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dirty="0">
                <a:solidFill>
                  <a:schemeClr val="bg1"/>
                </a:solidFill>
                <a:latin typeface="Cambria" panose="02040503050406030204" pitchFamily="18" charset="0"/>
              </a:rPr>
              <a:t>	</a:t>
            </a:r>
          </a:p>
        </p:txBody>
      </p:sp>
      <p:sp>
        <p:nvSpPr>
          <p:cNvPr id="2" name="Slide Number Placeholder 1"/>
          <p:cNvSpPr>
            <a:spLocks noGrp="1"/>
          </p:cNvSpPr>
          <p:nvPr>
            <p:ph type="sldNum" sz="quarter" idx="11"/>
          </p:nvPr>
        </p:nvSpPr>
        <p:spPr/>
        <p:txBody>
          <a:bodyPr/>
          <a:lstStyle/>
          <a:p>
            <a:fld id="{6A63AC35-3821-42BC-BDAE-2B923C128E1A}" type="slidenum">
              <a:rPr lang="en-US" altLang="en-US" smtClean="0"/>
              <a:pPr/>
              <a:t>21</a:t>
            </a:fld>
            <a:endParaRPr lang="en-US" altLang="en-US" dirty="0"/>
          </a:p>
        </p:txBody>
      </p:sp>
    </p:spTree>
    <p:extLst>
      <p:ext uri="{BB962C8B-B14F-4D97-AF65-F5344CB8AC3E}">
        <p14:creationId xmlns:p14="http://schemas.microsoft.com/office/powerpoint/2010/main" val="22468955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6200"/>
            <a:ext cx="8229600" cy="838200"/>
          </a:xfrm>
        </p:spPr>
        <p:txBody>
          <a:bodyPr>
            <a:normAutofit/>
          </a:bodyPr>
          <a:lstStyle/>
          <a:p>
            <a:r>
              <a:rPr lang="en-US" sz="3600" dirty="0"/>
              <a:t>Special Immigrant </a:t>
            </a:r>
            <a:r>
              <a:rPr lang="en-US" sz="3200" dirty="0"/>
              <a:t>Juvenile</a:t>
            </a:r>
            <a:r>
              <a:rPr lang="en-US" sz="3600" dirty="0"/>
              <a:t> Status (SIJS)  </a:t>
            </a:r>
          </a:p>
        </p:txBody>
      </p:sp>
      <p:sp>
        <p:nvSpPr>
          <p:cNvPr id="7" name="Content Placeholder 6"/>
          <p:cNvSpPr>
            <a:spLocks noGrp="1"/>
          </p:cNvSpPr>
          <p:nvPr>
            <p:ph idx="1"/>
          </p:nvPr>
        </p:nvSpPr>
        <p:spPr>
          <a:xfrm>
            <a:off x="304800" y="990600"/>
            <a:ext cx="8610600" cy="4724400"/>
          </a:xfrm>
        </p:spPr>
        <p:txBody>
          <a:bodyPr/>
          <a:lstStyle/>
          <a:p>
            <a:r>
              <a:rPr lang="en-US" sz="2800" dirty="0"/>
              <a:t>Immigration relief for unmarried children </a:t>
            </a:r>
            <a:endParaRPr lang="en-US" sz="2800" dirty="0" smtClean="0"/>
          </a:p>
          <a:p>
            <a:r>
              <a:rPr lang="en-US" sz="2800" dirty="0" smtClean="0"/>
              <a:t>Under </a:t>
            </a:r>
            <a:r>
              <a:rPr lang="en-US" sz="2800" dirty="0"/>
              <a:t>the age of majority under state </a:t>
            </a:r>
            <a:r>
              <a:rPr lang="en-US" sz="2800" dirty="0" smtClean="0"/>
              <a:t>law</a:t>
            </a:r>
          </a:p>
          <a:p>
            <a:r>
              <a:rPr lang="en-US" sz="2800" dirty="0" smtClean="0"/>
              <a:t>Victims </a:t>
            </a:r>
            <a:r>
              <a:rPr lang="en-US" sz="2800" dirty="0"/>
              <a:t>of abuse, abandonment, neglect, or </a:t>
            </a:r>
            <a:r>
              <a:rPr lang="en-US" sz="2800" dirty="0" smtClean="0"/>
              <a:t>dependency  </a:t>
            </a:r>
          </a:p>
          <a:p>
            <a:pPr lvl="1"/>
            <a:r>
              <a:rPr lang="en-US" dirty="0" smtClean="0"/>
              <a:t>By </a:t>
            </a:r>
            <a:r>
              <a:rPr lang="en-US" dirty="0"/>
              <a:t>at least </a:t>
            </a:r>
            <a:r>
              <a:rPr lang="en-US" b="1" dirty="0"/>
              <a:t>one parent </a:t>
            </a:r>
            <a:endParaRPr lang="en-US" sz="300" dirty="0"/>
          </a:p>
          <a:p>
            <a:r>
              <a:rPr lang="en-US" sz="2800" dirty="0" smtClean="0"/>
              <a:t>To apply must submit required findings from a state court with jurisdiction over</a:t>
            </a:r>
            <a:endParaRPr lang="en-US" sz="2800" dirty="0"/>
          </a:p>
          <a:p>
            <a:pPr lvl="1"/>
            <a:r>
              <a:rPr lang="en-US" sz="2400" dirty="0"/>
              <a:t>the care, custody, or dependency of the child </a:t>
            </a:r>
            <a:endParaRPr lang="en-US" sz="2400" dirty="0" smtClean="0"/>
          </a:p>
          <a:p>
            <a:r>
              <a:rPr lang="en-US" sz="2800" dirty="0" smtClean="0">
                <a:solidFill>
                  <a:srgbClr val="C00000"/>
                </a:solidFill>
              </a:rPr>
              <a:t>Timeline to formal protection = 6 – 36 months (2019)</a:t>
            </a:r>
            <a:endParaRPr lang="en-US" sz="2400" dirty="0"/>
          </a:p>
        </p:txBody>
      </p:sp>
      <p:sp>
        <p:nvSpPr>
          <p:cNvPr id="4" name="Footer Placeholder 3"/>
          <p:cNvSpPr>
            <a:spLocks noGrp="1"/>
          </p:cNvSpPr>
          <p:nvPr>
            <p:ph type="ftr" sz="quarter" idx="10"/>
          </p:nvPr>
        </p:nvSpPr>
        <p:spPr/>
        <p:txBody>
          <a:bodyPr/>
          <a:lstStyle/>
          <a:p>
            <a:pPr>
              <a:defRPr/>
            </a:pPr>
            <a:r>
              <a:rPr lang="en-US" smtClean="0"/>
              <a:t>Judicial Training Network</a:t>
            </a:r>
            <a:endParaRPr lang="en-US" dirty="0"/>
          </a:p>
        </p:txBody>
      </p:sp>
      <p:sp>
        <p:nvSpPr>
          <p:cNvPr id="5" name="Slide Number Placeholder 4"/>
          <p:cNvSpPr>
            <a:spLocks noGrp="1"/>
          </p:cNvSpPr>
          <p:nvPr>
            <p:ph type="sldNum" sz="quarter" idx="11"/>
          </p:nvPr>
        </p:nvSpPr>
        <p:spPr/>
        <p:txBody>
          <a:bodyPr/>
          <a:lstStyle/>
          <a:p>
            <a:fld id="{6237224E-C997-4B22-927C-C432D6D08463}" type="slidenum">
              <a:rPr lang="en-US" altLang="en-US" smtClean="0"/>
              <a:pPr/>
              <a:t>22</a:t>
            </a:fld>
            <a:endParaRPr lang="en-US" altLang="en-US" dirty="0"/>
          </a:p>
        </p:txBody>
      </p:sp>
    </p:spTree>
    <p:extLst>
      <p:ext uri="{BB962C8B-B14F-4D97-AF65-F5344CB8AC3E}">
        <p14:creationId xmlns:p14="http://schemas.microsoft.com/office/powerpoint/2010/main" val="10261178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txBox="1">
            <a:spLocks noGrp="1"/>
          </p:cNvSpPr>
          <p:nvPr/>
        </p:nvSpPr>
        <p:spPr bwMode="auto">
          <a:xfrm>
            <a:off x="6494929" y="6356350"/>
            <a:ext cx="207084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54" tIns="40327" rIns="80654" bIns="40327" anchor="ctr"/>
          <a:lstStyle>
            <a:lvl1pPr eaLnBrk="0" hangingPunct="0">
              <a:defRPr sz="2800" u="sng">
                <a:solidFill>
                  <a:schemeClr val="bg1"/>
                </a:solidFill>
                <a:latin typeface="Times New Roman" pitchFamily="18" charset="0"/>
                <a:ea typeface="ＭＳ Ｐゴシック" pitchFamily="34" charset="-128"/>
              </a:defRPr>
            </a:lvl1pPr>
            <a:lvl2pPr marL="742950" indent="-285750" eaLnBrk="0" hangingPunct="0">
              <a:defRPr sz="2800" u="sng">
                <a:solidFill>
                  <a:schemeClr val="bg1"/>
                </a:solidFill>
                <a:latin typeface="Times New Roman" pitchFamily="18" charset="0"/>
                <a:ea typeface="ＭＳ Ｐゴシック" pitchFamily="34" charset="-128"/>
              </a:defRPr>
            </a:lvl2pPr>
            <a:lvl3pPr marL="1143000" indent="-228600" eaLnBrk="0" hangingPunct="0">
              <a:defRPr sz="2800" u="sng">
                <a:solidFill>
                  <a:schemeClr val="bg1"/>
                </a:solidFill>
                <a:latin typeface="Times New Roman" pitchFamily="18" charset="0"/>
                <a:ea typeface="ＭＳ Ｐゴシック" pitchFamily="34" charset="-128"/>
              </a:defRPr>
            </a:lvl3pPr>
            <a:lvl4pPr marL="1600200" indent="-228600" eaLnBrk="0" hangingPunct="0">
              <a:defRPr sz="2800" u="sng">
                <a:solidFill>
                  <a:schemeClr val="bg1"/>
                </a:solidFill>
                <a:latin typeface="Times New Roman" pitchFamily="18" charset="0"/>
                <a:ea typeface="ＭＳ Ｐゴシック" pitchFamily="34" charset="-128"/>
              </a:defRPr>
            </a:lvl4pPr>
            <a:lvl5pPr marL="2057400" indent="-228600" eaLnBrk="0" hangingPunct="0">
              <a:defRPr sz="2800" u="sng">
                <a:solidFill>
                  <a:schemeClr val="bg1"/>
                </a:solidFill>
                <a:latin typeface="Times New Roman" pitchFamily="18" charset="0"/>
                <a:ea typeface="ＭＳ Ｐゴシック"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defRPr sz="2800" u="sng">
                <a:solidFill>
                  <a:schemeClr val="bg1"/>
                </a:solidFill>
                <a:latin typeface="Times New Roman" pitchFamily="18" charset="0"/>
                <a:ea typeface="ＭＳ Ｐゴシック"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defRPr sz="2800" u="sng">
                <a:solidFill>
                  <a:schemeClr val="bg1"/>
                </a:solidFill>
                <a:latin typeface="Times New Roman" pitchFamily="18" charset="0"/>
                <a:ea typeface="ＭＳ Ｐゴシック"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defRPr sz="2800" u="sng">
                <a:solidFill>
                  <a:schemeClr val="bg1"/>
                </a:solidFill>
                <a:latin typeface="Times New Roman" pitchFamily="18" charset="0"/>
                <a:ea typeface="ＭＳ Ｐゴシック"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defRPr sz="2800" u="sng">
                <a:solidFill>
                  <a:schemeClr val="bg1"/>
                </a:solidFill>
                <a:latin typeface="Times New Roman" pitchFamily="18" charset="0"/>
                <a:ea typeface="ＭＳ Ｐゴシック" pitchFamily="34" charset="-128"/>
              </a:defRPr>
            </a:lvl9pPr>
          </a:lstStyle>
          <a:p>
            <a:pPr algn="r" eaLnBrk="1" hangingPunct="1"/>
            <a:fld id="{48871A57-B3D7-4821-BAC6-5F3600CD7CD8}" type="slidenum">
              <a:rPr lang="en-US" sz="1059">
                <a:solidFill>
                  <a:srgbClr val="898989"/>
                </a:solidFill>
              </a:rPr>
              <a:pPr algn="r" eaLnBrk="1" hangingPunct="1"/>
              <a:t>23</a:t>
            </a:fld>
            <a:endParaRPr lang="en-US" sz="1059" dirty="0">
              <a:solidFill>
                <a:srgbClr val="898989"/>
              </a:solidFill>
            </a:endParaRPr>
          </a:p>
        </p:txBody>
      </p:sp>
      <p:sp>
        <p:nvSpPr>
          <p:cNvPr id="20483" name="Slide Number Placeholder 5"/>
          <p:cNvSpPr txBox="1">
            <a:spLocks noGrp="1"/>
          </p:cNvSpPr>
          <p:nvPr/>
        </p:nvSpPr>
        <p:spPr bwMode="auto">
          <a:xfrm>
            <a:off x="6494929" y="6356350"/>
            <a:ext cx="207084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54" tIns="40327" rIns="80654" bIns="40327" anchor="ctr"/>
          <a:lstStyle>
            <a:lvl1pPr eaLnBrk="0" hangingPunct="0">
              <a:defRPr sz="2800" u="sng">
                <a:solidFill>
                  <a:schemeClr val="bg1"/>
                </a:solidFill>
                <a:latin typeface="Times New Roman" pitchFamily="18" charset="0"/>
                <a:ea typeface="ＭＳ Ｐゴシック" pitchFamily="34" charset="-128"/>
              </a:defRPr>
            </a:lvl1pPr>
            <a:lvl2pPr marL="742950" indent="-285750" eaLnBrk="0" hangingPunct="0">
              <a:defRPr sz="2800" u="sng">
                <a:solidFill>
                  <a:schemeClr val="bg1"/>
                </a:solidFill>
                <a:latin typeface="Times New Roman" pitchFamily="18" charset="0"/>
                <a:ea typeface="ＭＳ Ｐゴシック" pitchFamily="34" charset="-128"/>
              </a:defRPr>
            </a:lvl2pPr>
            <a:lvl3pPr marL="1143000" indent="-228600" eaLnBrk="0" hangingPunct="0">
              <a:defRPr sz="2800" u="sng">
                <a:solidFill>
                  <a:schemeClr val="bg1"/>
                </a:solidFill>
                <a:latin typeface="Times New Roman" pitchFamily="18" charset="0"/>
                <a:ea typeface="ＭＳ Ｐゴシック" pitchFamily="34" charset="-128"/>
              </a:defRPr>
            </a:lvl3pPr>
            <a:lvl4pPr marL="1600200" indent="-228600" eaLnBrk="0" hangingPunct="0">
              <a:defRPr sz="2800" u="sng">
                <a:solidFill>
                  <a:schemeClr val="bg1"/>
                </a:solidFill>
                <a:latin typeface="Times New Roman" pitchFamily="18" charset="0"/>
                <a:ea typeface="ＭＳ Ｐゴシック" pitchFamily="34" charset="-128"/>
              </a:defRPr>
            </a:lvl4pPr>
            <a:lvl5pPr marL="2057400" indent="-228600" eaLnBrk="0" hangingPunct="0">
              <a:defRPr sz="2800" u="sng">
                <a:solidFill>
                  <a:schemeClr val="bg1"/>
                </a:solidFill>
                <a:latin typeface="Times New Roman" pitchFamily="18" charset="0"/>
                <a:ea typeface="ＭＳ Ｐゴシック"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defRPr sz="2800" u="sng">
                <a:solidFill>
                  <a:schemeClr val="bg1"/>
                </a:solidFill>
                <a:latin typeface="Times New Roman" pitchFamily="18" charset="0"/>
                <a:ea typeface="ＭＳ Ｐゴシック"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defRPr sz="2800" u="sng">
                <a:solidFill>
                  <a:schemeClr val="bg1"/>
                </a:solidFill>
                <a:latin typeface="Times New Roman" pitchFamily="18" charset="0"/>
                <a:ea typeface="ＭＳ Ｐゴシック"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defRPr sz="2800" u="sng">
                <a:solidFill>
                  <a:schemeClr val="bg1"/>
                </a:solidFill>
                <a:latin typeface="Times New Roman" pitchFamily="18" charset="0"/>
                <a:ea typeface="ＭＳ Ｐゴシック"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defRPr sz="2800" u="sng">
                <a:solidFill>
                  <a:schemeClr val="bg1"/>
                </a:solidFill>
                <a:latin typeface="Times New Roman" pitchFamily="18" charset="0"/>
                <a:ea typeface="ＭＳ Ｐゴシック" pitchFamily="34" charset="-128"/>
              </a:defRPr>
            </a:lvl9pPr>
          </a:lstStyle>
          <a:p>
            <a:pPr algn="r" eaLnBrk="1" hangingPunct="1"/>
            <a:fld id="{13BE1ECD-C515-465E-8352-7088ABDF24EB}" type="slidenum">
              <a:rPr lang="en-US" sz="1059">
                <a:solidFill>
                  <a:srgbClr val="898989"/>
                </a:solidFill>
              </a:rPr>
              <a:pPr algn="r" eaLnBrk="1" hangingPunct="1"/>
              <a:t>23</a:t>
            </a:fld>
            <a:endParaRPr lang="en-US" sz="1059" dirty="0">
              <a:solidFill>
                <a:srgbClr val="898989"/>
              </a:solidFill>
            </a:endParaRPr>
          </a:p>
        </p:txBody>
      </p:sp>
      <p:sp>
        <p:nvSpPr>
          <p:cNvPr id="12290" name="Rectangle 2"/>
          <p:cNvSpPr>
            <a:spLocks noGrp="1"/>
          </p:cNvSpPr>
          <p:nvPr>
            <p:ph type="title" idx="4294967295"/>
          </p:nvPr>
        </p:nvSpPr>
        <p:spPr>
          <a:xfrm>
            <a:off x="323425" y="293527"/>
            <a:ext cx="8505265" cy="762000"/>
          </a:xfrm>
          <a:prstGeom prst="rect">
            <a:avLst/>
          </a:prstGeom>
          <a:noFill/>
          <a:ln>
            <a:noFill/>
          </a:ln>
        </p:spPr>
        <p:txBody>
          <a:bodyPr vert="horz" lIns="89885" tIns="44943" rIns="89885" bIns="44943" rtlCol="0" anchor="ctr">
            <a:noAutofit/>
          </a:bodyPr>
          <a:lstStyle/>
          <a:p>
            <a:pPr algn="ctr">
              <a:defRPr/>
            </a:pPr>
            <a:r>
              <a:rPr lang="en-US" sz="4765" dirty="0">
                <a:solidFill>
                  <a:srgbClr val="C00000"/>
                </a:solidFill>
                <a:effectLst>
                  <a:outerShdw blurRad="38100" dist="38100" dir="2700000" algn="tl">
                    <a:srgbClr val="000000">
                      <a:alpha val="43137"/>
                    </a:srgbClr>
                  </a:outerShdw>
                </a:effectLst>
                <a:cs typeface="Arial" charset="0"/>
              </a:rPr>
              <a:t>U Visa Requirements</a:t>
            </a:r>
          </a:p>
        </p:txBody>
      </p:sp>
      <p:sp>
        <p:nvSpPr>
          <p:cNvPr id="20485" name="Rectangle 3"/>
          <p:cNvSpPr>
            <a:spLocks noGrp="1"/>
          </p:cNvSpPr>
          <p:nvPr>
            <p:ph idx="4294967295"/>
          </p:nvPr>
        </p:nvSpPr>
        <p:spPr>
          <a:xfrm>
            <a:off x="496151" y="1055527"/>
            <a:ext cx="8069626" cy="4292287"/>
          </a:xfrm>
        </p:spPr>
        <p:txBody>
          <a:bodyPr>
            <a:noAutofit/>
          </a:bodyPr>
          <a:lstStyle/>
          <a:p>
            <a:pPr marL="337050" indent="-337050">
              <a:spcBef>
                <a:spcPts val="529"/>
              </a:spcBef>
              <a:spcAft>
                <a:spcPts val="529"/>
              </a:spcAft>
            </a:pPr>
            <a:r>
              <a:rPr lang="en-US" sz="2800" dirty="0">
                <a:cs typeface="Arial" charset="0"/>
              </a:rPr>
              <a:t>Victim of a qualifying criminal activity</a:t>
            </a:r>
          </a:p>
          <a:p>
            <a:pPr marL="337050" indent="-337050">
              <a:spcBef>
                <a:spcPts val="529"/>
              </a:spcBef>
              <a:spcAft>
                <a:spcPts val="529"/>
              </a:spcAft>
            </a:pPr>
            <a:r>
              <a:rPr lang="en-US" sz="2800" dirty="0">
                <a:cs typeface="Arial" charset="0"/>
              </a:rPr>
              <a:t>Has been, is being, or is likely to be helpful in</a:t>
            </a:r>
          </a:p>
          <a:p>
            <a:pPr marL="739638" lvl="1" indent="-337050">
              <a:spcBef>
                <a:spcPts val="529"/>
              </a:spcBef>
              <a:spcAft>
                <a:spcPts val="529"/>
              </a:spcAft>
            </a:pPr>
            <a:r>
              <a:rPr lang="en-US" dirty="0">
                <a:cs typeface="Arial" charset="0"/>
              </a:rPr>
              <a:t>Detection, investigation, prosecution, conviction or sentencing</a:t>
            </a:r>
          </a:p>
          <a:p>
            <a:pPr marL="337050" indent="-337050">
              <a:spcBef>
                <a:spcPts val="529"/>
              </a:spcBef>
              <a:spcAft>
                <a:spcPts val="529"/>
              </a:spcAft>
            </a:pPr>
            <a:r>
              <a:rPr lang="en-US" sz="2800" dirty="0">
                <a:cs typeface="Arial" charset="0"/>
              </a:rPr>
              <a:t>Suffered substantial physical or mental abuse as a result of the victimization</a:t>
            </a:r>
          </a:p>
          <a:p>
            <a:pPr marL="337050" indent="-337050">
              <a:spcBef>
                <a:spcPts val="529"/>
              </a:spcBef>
              <a:spcAft>
                <a:spcPts val="529"/>
              </a:spcAft>
            </a:pPr>
            <a:r>
              <a:rPr lang="en-US" sz="2800" dirty="0">
                <a:cs typeface="Arial" charset="0"/>
              </a:rPr>
              <a:t>Possesses information about the crime</a:t>
            </a:r>
          </a:p>
          <a:p>
            <a:pPr marL="337050" indent="-337050">
              <a:spcBef>
                <a:spcPts val="529"/>
              </a:spcBef>
              <a:spcAft>
                <a:spcPts val="529"/>
              </a:spcAft>
            </a:pPr>
            <a:r>
              <a:rPr lang="en-US" sz="2800" dirty="0">
                <a:cs typeface="Arial" charset="0"/>
              </a:rPr>
              <a:t>Crime occurred in the U.S. or violated U.S. </a:t>
            </a:r>
            <a:r>
              <a:rPr lang="en-US" sz="2800" dirty="0" smtClean="0">
                <a:cs typeface="Arial" charset="0"/>
              </a:rPr>
              <a:t>law</a:t>
            </a:r>
          </a:p>
          <a:p>
            <a:pPr marL="337050" indent="-337050">
              <a:spcBef>
                <a:spcPts val="529"/>
              </a:spcBef>
              <a:spcAft>
                <a:spcPts val="529"/>
              </a:spcAft>
            </a:pPr>
            <a:r>
              <a:rPr lang="en-US" sz="2800" dirty="0" smtClean="0">
                <a:solidFill>
                  <a:srgbClr val="C00000"/>
                </a:solidFill>
                <a:cs typeface="Arial" charset="0"/>
              </a:rPr>
              <a:t>Timeline to formal protection = 4-6 months (2019)</a:t>
            </a:r>
            <a:endParaRPr lang="en-US" sz="2800" dirty="0">
              <a:solidFill>
                <a:srgbClr val="C00000"/>
              </a:solidFill>
              <a:cs typeface="Arial" charset="0"/>
            </a:endParaRPr>
          </a:p>
        </p:txBody>
      </p:sp>
      <p:sp>
        <p:nvSpPr>
          <p:cNvPr id="20486" name="Slide Number Placeholder 3"/>
          <p:cNvSpPr txBox="1">
            <a:spLocks noGrp="1"/>
          </p:cNvSpPr>
          <p:nvPr/>
        </p:nvSpPr>
        <p:spPr bwMode="auto">
          <a:xfrm>
            <a:off x="6494929" y="6356350"/>
            <a:ext cx="207084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54" tIns="40327" rIns="80654" bIns="40327" anchor="ctr"/>
          <a:lstStyle>
            <a:lvl1pPr eaLnBrk="0" hangingPunct="0">
              <a:defRPr sz="2800" u="sng">
                <a:solidFill>
                  <a:schemeClr val="bg1"/>
                </a:solidFill>
                <a:latin typeface="Times New Roman" pitchFamily="18" charset="0"/>
                <a:ea typeface="ＭＳ Ｐゴシック" pitchFamily="34" charset="-128"/>
              </a:defRPr>
            </a:lvl1pPr>
            <a:lvl2pPr marL="742950" indent="-285750" eaLnBrk="0" hangingPunct="0">
              <a:defRPr sz="2800" u="sng">
                <a:solidFill>
                  <a:schemeClr val="bg1"/>
                </a:solidFill>
                <a:latin typeface="Times New Roman" pitchFamily="18" charset="0"/>
                <a:ea typeface="ＭＳ Ｐゴシック" pitchFamily="34" charset="-128"/>
              </a:defRPr>
            </a:lvl2pPr>
            <a:lvl3pPr marL="1143000" indent="-228600" eaLnBrk="0" hangingPunct="0">
              <a:defRPr sz="2800" u="sng">
                <a:solidFill>
                  <a:schemeClr val="bg1"/>
                </a:solidFill>
                <a:latin typeface="Times New Roman" pitchFamily="18" charset="0"/>
                <a:ea typeface="ＭＳ Ｐゴシック" pitchFamily="34" charset="-128"/>
              </a:defRPr>
            </a:lvl3pPr>
            <a:lvl4pPr marL="1600200" indent="-228600" eaLnBrk="0" hangingPunct="0">
              <a:defRPr sz="2800" u="sng">
                <a:solidFill>
                  <a:schemeClr val="bg1"/>
                </a:solidFill>
                <a:latin typeface="Times New Roman" pitchFamily="18" charset="0"/>
                <a:ea typeface="ＭＳ Ｐゴシック" pitchFamily="34" charset="-128"/>
              </a:defRPr>
            </a:lvl4pPr>
            <a:lvl5pPr marL="2057400" indent="-228600" eaLnBrk="0" hangingPunct="0">
              <a:defRPr sz="2800" u="sng">
                <a:solidFill>
                  <a:schemeClr val="bg1"/>
                </a:solidFill>
                <a:latin typeface="Times New Roman" pitchFamily="18" charset="0"/>
                <a:ea typeface="ＭＳ Ｐゴシック"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defRPr sz="2800" u="sng">
                <a:solidFill>
                  <a:schemeClr val="bg1"/>
                </a:solidFill>
                <a:latin typeface="Times New Roman" pitchFamily="18" charset="0"/>
                <a:ea typeface="ＭＳ Ｐゴシック"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defRPr sz="2800" u="sng">
                <a:solidFill>
                  <a:schemeClr val="bg1"/>
                </a:solidFill>
                <a:latin typeface="Times New Roman" pitchFamily="18" charset="0"/>
                <a:ea typeface="ＭＳ Ｐゴシック"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defRPr sz="2800" u="sng">
                <a:solidFill>
                  <a:schemeClr val="bg1"/>
                </a:solidFill>
                <a:latin typeface="Times New Roman" pitchFamily="18" charset="0"/>
                <a:ea typeface="ＭＳ Ｐゴシック"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defRPr sz="2800" u="sng">
                <a:solidFill>
                  <a:schemeClr val="bg1"/>
                </a:solidFill>
                <a:latin typeface="Times New Roman" pitchFamily="18" charset="0"/>
                <a:ea typeface="ＭＳ Ｐゴシック" pitchFamily="34" charset="-128"/>
              </a:defRPr>
            </a:lvl9pPr>
          </a:lstStyle>
          <a:p>
            <a:pPr algn="r" eaLnBrk="1" hangingPunct="1"/>
            <a:fld id="{74899C87-EEC1-4FE7-8A07-402287828E54}" type="slidenum">
              <a:rPr lang="en-US" sz="1059">
                <a:solidFill>
                  <a:srgbClr val="898989"/>
                </a:solidFill>
              </a:rPr>
              <a:pPr algn="r" eaLnBrk="1" hangingPunct="1"/>
              <a:t>23</a:t>
            </a:fld>
            <a:endParaRPr lang="en-US" sz="1059" dirty="0">
              <a:solidFill>
                <a:srgbClr val="898989"/>
              </a:solidFill>
            </a:endParaRPr>
          </a:p>
        </p:txBody>
      </p:sp>
      <p:sp>
        <p:nvSpPr>
          <p:cNvPr id="2" name="Footer Placeholder 1"/>
          <p:cNvSpPr>
            <a:spLocks noGrp="1"/>
          </p:cNvSpPr>
          <p:nvPr>
            <p:ph type="ftr" sz="quarter" idx="10"/>
          </p:nvPr>
        </p:nvSpPr>
        <p:spPr/>
        <p:txBody>
          <a:bodyPr/>
          <a:lstStyle/>
          <a:p>
            <a:pPr>
              <a:defRPr/>
            </a:pPr>
            <a:r>
              <a:rPr lang="en-US" smtClean="0"/>
              <a:t>Judicial Training Network</a:t>
            </a:r>
            <a:endParaRPr lang="en-US" dirty="0"/>
          </a:p>
        </p:txBody>
      </p:sp>
      <p:sp>
        <p:nvSpPr>
          <p:cNvPr id="3" name="Slide Number Placeholder 2"/>
          <p:cNvSpPr>
            <a:spLocks noGrp="1"/>
          </p:cNvSpPr>
          <p:nvPr>
            <p:ph type="sldNum" sz="quarter" idx="11"/>
          </p:nvPr>
        </p:nvSpPr>
        <p:spPr>
          <a:xfrm>
            <a:off x="6492688" y="6356350"/>
            <a:ext cx="2133600" cy="365125"/>
          </a:xfrm>
        </p:spPr>
        <p:txBody>
          <a:bodyPr/>
          <a:lstStyle/>
          <a:p>
            <a:fld id="{128E32AC-CE08-487E-84FE-97DC12229735}" type="slidenum">
              <a:rPr lang="en-US" altLang="en-US" smtClean="0"/>
              <a:pPr/>
              <a:t>23</a:t>
            </a:fld>
            <a:endParaRPr lang="en-US" altLang="en-US" dirty="0"/>
          </a:p>
        </p:txBody>
      </p:sp>
    </p:spTree>
    <p:extLst>
      <p:ext uri="{BB962C8B-B14F-4D97-AF65-F5344CB8AC3E}">
        <p14:creationId xmlns:p14="http://schemas.microsoft.com/office/powerpoint/2010/main" val="41767202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T</a:t>
            </a:r>
            <a:r>
              <a:rPr lang="en-US" dirty="0" smtClean="0"/>
              <a:t> Visa for Trafficking Victims</a:t>
            </a:r>
            <a:endParaRPr lang="en-US" dirty="0"/>
          </a:p>
        </p:txBody>
      </p:sp>
      <p:sp>
        <p:nvSpPr>
          <p:cNvPr id="3" name="Content Placeholder 2"/>
          <p:cNvSpPr>
            <a:spLocks noGrp="1"/>
          </p:cNvSpPr>
          <p:nvPr>
            <p:ph idx="1"/>
          </p:nvPr>
        </p:nvSpPr>
        <p:spPr>
          <a:xfrm>
            <a:off x="457200" y="838200"/>
            <a:ext cx="8229600" cy="5029200"/>
          </a:xfrm>
        </p:spPr>
        <p:txBody>
          <a:bodyPr/>
          <a:lstStyle/>
          <a:p>
            <a:r>
              <a:rPr lang="en-US" sz="2400" dirty="0" smtClean="0"/>
              <a:t>A victim of a </a:t>
            </a:r>
            <a:r>
              <a:rPr lang="en-US" sz="2400" u="sng" dirty="0" smtClean="0">
                <a:cs typeface="Arial" pitchFamily="34" charset="0"/>
              </a:rPr>
              <a:t>severe form of trafficking in persons</a:t>
            </a:r>
          </a:p>
          <a:p>
            <a:pPr lvl="1"/>
            <a:r>
              <a:rPr lang="en-US" sz="2000" dirty="0" smtClean="0">
                <a:cs typeface="Arial" pitchFamily="34" charset="0"/>
              </a:rPr>
              <a:t>Sex or labor trafficking involving victim under 18 or and adult subject to force, fraud or coercion</a:t>
            </a:r>
          </a:p>
          <a:p>
            <a:r>
              <a:rPr lang="en-US" altLang="en-US" sz="2400" dirty="0" smtClean="0">
                <a:cs typeface="Arial" pitchFamily="34" charset="0"/>
              </a:rPr>
              <a:t>Victim is physically present in the U.D. on account of trafficking</a:t>
            </a:r>
          </a:p>
          <a:p>
            <a:r>
              <a:rPr lang="en-US" altLang="en-US" sz="2400" dirty="0" smtClean="0">
                <a:cs typeface="Arial" pitchFamily="34" charset="0"/>
              </a:rPr>
              <a:t>Victim must comply with reasonable requests for helpfulness in investigating or prosecuting trafficking.  Exceptions</a:t>
            </a:r>
          </a:p>
          <a:p>
            <a:pPr lvl="1"/>
            <a:r>
              <a:rPr lang="en-US" altLang="en-US" sz="2000" dirty="0" smtClean="0">
                <a:cs typeface="Arial" pitchFamily="34" charset="0"/>
              </a:rPr>
              <a:t>Under age 18</a:t>
            </a:r>
          </a:p>
          <a:p>
            <a:pPr lvl="1"/>
            <a:r>
              <a:rPr lang="en-US" altLang="en-US" sz="2000" dirty="0" smtClean="0">
                <a:cs typeface="Arial" pitchFamily="34" charset="0"/>
              </a:rPr>
              <a:t>Physical or psychological trauma impede helpfulness/cooperation</a:t>
            </a:r>
            <a:endParaRPr lang="en-US" altLang="en-US" sz="2000" dirty="0">
              <a:cs typeface="Arial" pitchFamily="34" charset="0"/>
            </a:endParaRPr>
          </a:p>
          <a:p>
            <a:pPr marL="341313" indent="-341313">
              <a:spcBef>
                <a:spcPts val="538"/>
              </a:spcBef>
              <a:spcAft>
                <a:spcPts val="538"/>
              </a:spcAft>
            </a:pPr>
            <a:r>
              <a:rPr lang="en-US" altLang="en-US" sz="2400" dirty="0" smtClean="0">
                <a:cs typeface="Arial" pitchFamily="34" charset="0"/>
              </a:rPr>
              <a:t>Removal from the U.S. would cause extreme hardship</a:t>
            </a:r>
          </a:p>
          <a:p>
            <a:pPr marL="341313" indent="-341313">
              <a:spcBef>
                <a:spcPts val="538"/>
              </a:spcBef>
              <a:spcAft>
                <a:spcPts val="538"/>
              </a:spcAft>
            </a:pPr>
            <a:r>
              <a:rPr lang="en-US" altLang="en-US" sz="2400" dirty="0" smtClean="0">
                <a:solidFill>
                  <a:srgbClr val="C00000"/>
                </a:solidFill>
                <a:cs typeface="Arial" pitchFamily="34" charset="0"/>
              </a:rPr>
              <a:t>Timeline to formal protection = 3-12 months (2019)</a:t>
            </a:r>
            <a:endParaRPr lang="en-US" altLang="en-US" sz="2000" dirty="0" smtClean="0">
              <a:solidFill>
                <a:srgbClr val="C00000"/>
              </a:solidFill>
              <a:cs typeface="Arial" pitchFamily="34" charset="0"/>
            </a:endParaRPr>
          </a:p>
        </p:txBody>
      </p:sp>
      <p:sp>
        <p:nvSpPr>
          <p:cNvPr id="4" name="Footer Placeholder 3"/>
          <p:cNvSpPr>
            <a:spLocks noGrp="1"/>
          </p:cNvSpPr>
          <p:nvPr>
            <p:ph type="ftr" sz="quarter" idx="10"/>
          </p:nvPr>
        </p:nvSpPr>
        <p:spPr/>
        <p:txBody>
          <a:bodyPr/>
          <a:lstStyle/>
          <a:p>
            <a:pPr>
              <a:defRPr/>
            </a:pPr>
            <a:r>
              <a:rPr lang="en-US" dirty="0" smtClean="0"/>
              <a:t>Judicial Training Network</a:t>
            </a:r>
            <a:endParaRPr lang="en-US" dirty="0"/>
          </a:p>
        </p:txBody>
      </p:sp>
      <p:sp>
        <p:nvSpPr>
          <p:cNvPr id="5" name="Slide Number Placeholder 4"/>
          <p:cNvSpPr>
            <a:spLocks noGrp="1"/>
          </p:cNvSpPr>
          <p:nvPr>
            <p:ph type="sldNum" sz="quarter" idx="11"/>
          </p:nvPr>
        </p:nvSpPr>
        <p:spPr/>
        <p:txBody>
          <a:bodyPr/>
          <a:lstStyle/>
          <a:p>
            <a:fld id="{6A63AC35-3821-42BC-BDAE-2B923C128E1A}" type="slidenum">
              <a:rPr lang="en-US" altLang="en-US" smtClean="0"/>
              <a:pPr/>
              <a:t>24</a:t>
            </a:fld>
            <a:endParaRPr lang="en-US" altLang="en-US" dirty="0"/>
          </a:p>
        </p:txBody>
      </p:sp>
    </p:spTree>
    <p:extLst>
      <p:ext uri="{BB962C8B-B14F-4D97-AF65-F5344CB8AC3E}">
        <p14:creationId xmlns:p14="http://schemas.microsoft.com/office/powerpoint/2010/main" val="3427281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76200"/>
            <a:ext cx="9144000" cy="685799"/>
          </a:xfrm>
        </p:spPr>
        <p:txBody>
          <a:bodyPr>
            <a:noAutofit/>
          </a:bodyPr>
          <a:lstStyle/>
          <a:p>
            <a:r>
              <a:rPr lang="en-US" sz="2800" dirty="0" smtClean="0"/>
              <a:t>Protections for Abused Children and Family Members</a:t>
            </a:r>
            <a:endParaRPr lang="en-US" dirty="0"/>
          </a:p>
        </p:txBody>
      </p:sp>
      <p:sp>
        <p:nvSpPr>
          <p:cNvPr id="2" name="Content Placeholder 1"/>
          <p:cNvSpPr>
            <a:spLocks noGrp="1"/>
          </p:cNvSpPr>
          <p:nvPr>
            <p:ph idx="1"/>
          </p:nvPr>
        </p:nvSpPr>
        <p:spPr>
          <a:xfrm>
            <a:off x="304800" y="685800"/>
            <a:ext cx="8763000" cy="4686302"/>
          </a:xfrm>
        </p:spPr>
        <p:txBody>
          <a:bodyPr/>
          <a:lstStyle/>
          <a:p>
            <a:r>
              <a:rPr lang="en-US" sz="2800" dirty="0" smtClean="0"/>
              <a:t>VAWA self petitioner = Abused Child,  Parent of abused child, Abused parent</a:t>
            </a:r>
          </a:p>
          <a:p>
            <a:pPr lvl="1"/>
            <a:r>
              <a:rPr lang="en-US" sz="2400" dirty="0" smtClean="0"/>
              <a:t>Family included: applicants’ children and an under 21 year old child can include their parent</a:t>
            </a:r>
          </a:p>
          <a:p>
            <a:r>
              <a:rPr lang="en-US" sz="2800" dirty="0" smtClean="0"/>
              <a:t>U and T visa applicant = Child victim or their parent</a:t>
            </a:r>
          </a:p>
          <a:p>
            <a:pPr lvl="1"/>
            <a:r>
              <a:rPr lang="en-US" sz="2400" dirty="0" smtClean="0"/>
              <a:t>Family included:  </a:t>
            </a:r>
          </a:p>
          <a:p>
            <a:pPr lvl="2"/>
            <a:r>
              <a:rPr lang="en-US" u="sng" dirty="0" smtClean="0">
                <a:ea typeface="ＭＳ Ｐゴシック"/>
                <a:cs typeface="Arial" charset="0"/>
              </a:rPr>
              <a:t>Under </a:t>
            </a:r>
            <a:r>
              <a:rPr lang="en-US" u="sng" dirty="0">
                <a:ea typeface="ＭＳ Ｐゴシック"/>
                <a:cs typeface="Arial" charset="0"/>
              </a:rPr>
              <a:t>21</a:t>
            </a:r>
            <a:r>
              <a:rPr lang="en-US" dirty="0">
                <a:ea typeface="ＭＳ Ｐゴシック"/>
                <a:cs typeface="Arial" charset="0"/>
              </a:rPr>
              <a:t>: spouse, children, parents,  unmarried siblings under </a:t>
            </a:r>
            <a:r>
              <a:rPr lang="en-US" dirty="0" smtClean="0">
                <a:ea typeface="ＭＳ Ｐゴシック"/>
                <a:cs typeface="Arial" charset="0"/>
              </a:rPr>
              <a:t>18</a:t>
            </a:r>
            <a:endParaRPr lang="en-US" dirty="0">
              <a:ea typeface="ＭＳ Ｐゴシック"/>
              <a:cs typeface="Arial" charset="0"/>
            </a:endParaRPr>
          </a:p>
          <a:p>
            <a:pPr lvl="2">
              <a:spcBef>
                <a:spcPts val="538"/>
              </a:spcBef>
              <a:spcAft>
                <a:spcPts val="1077"/>
              </a:spcAft>
              <a:defRPr/>
            </a:pPr>
            <a:r>
              <a:rPr lang="en-US" u="sng" dirty="0">
                <a:ea typeface="ＭＳ Ｐゴシック"/>
                <a:cs typeface="Arial" charset="0"/>
              </a:rPr>
              <a:t>Over 21:  </a:t>
            </a:r>
            <a:r>
              <a:rPr lang="en-US" dirty="0">
                <a:ea typeface="ＭＳ Ｐゴシック"/>
                <a:cs typeface="Arial" charset="0"/>
              </a:rPr>
              <a:t>spouse and </a:t>
            </a:r>
            <a:r>
              <a:rPr lang="en-US" dirty="0" smtClean="0">
                <a:ea typeface="ＭＳ Ｐゴシック"/>
                <a:cs typeface="Arial" charset="0"/>
              </a:rPr>
              <a:t>children</a:t>
            </a:r>
          </a:p>
          <a:p>
            <a:pPr>
              <a:spcBef>
                <a:spcPts val="538"/>
              </a:spcBef>
              <a:spcAft>
                <a:spcPts val="1077"/>
              </a:spcAft>
              <a:defRPr/>
            </a:pPr>
            <a:r>
              <a:rPr lang="en-US" sz="2800" dirty="0" smtClean="0">
                <a:ea typeface="ＭＳ Ｐゴシック"/>
                <a:cs typeface="Arial" charset="0"/>
              </a:rPr>
              <a:t>Special Immigrant Juvenile Status = child victim </a:t>
            </a:r>
          </a:p>
          <a:p>
            <a:pPr lvl="1">
              <a:spcBef>
                <a:spcPts val="538"/>
              </a:spcBef>
              <a:spcAft>
                <a:spcPts val="1077"/>
              </a:spcAft>
              <a:defRPr/>
            </a:pPr>
            <a:r>
              <a:rPr lang="en-US" sz="2400" dirty="0" smtClean="0">
                <a:ea typeface="ＭＳ Ｐゴシック"/>
                <a:cs typeface="Arial" charset="0"/>
              </a:rPr>
              <a:t>Family included: None</a:t>
            </a:r>
            <a:endParaRPr lang="en-US" sz="2400" dirty="0"/>
          </a:p>
        </p:txBody>
      </p:sp>
      <p:sp>
        <p:nvSpPr>
          <p:cNvPr id="40962"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cs typeface="Arial" panose="020B0604020202020204" pitchFamily="34" charset="0"/>
              </a:defRPr>
            </a:lvl1pPr>
            <a:lvl2pPr marL="557213" indent="-214313">
              <a:defRPr>
                <a:solidFill>
                  <a:schemeClr val="tx1"/>
                </a:solidFill>
                <a:latin typeface="Georgia" panose="02040502050405020303" pitchFamily="18" charset="0"/>
                <a:cs typeface="Arial" panose="020B0604020202020204" pitchFamily="34" charset="0"/>
              </a:defRPr>
            </a:lvl2pPr>
            <a:lvl3pPr marL="857250" indent="-171450">
              <a:defRPr>
                <a:solidFill>
                  <a:schemeClr val="tx1"/>
                </a:solidFill>
                <a:latin typeface="Georgia" panose="02040502050405020303" pitchFamily="18" charset="0"/>
                <a:cs typeface="Arial" panose="020B0604020202020204" pitchFamily="34" charset="0"/>
              </a:defRPr>
            </a:lvl3pPr>
            <a:lvl4pPr marL="1200150" indent="-171450">
              <a:defRPr>
                <a:solidFill>
                  <a:schemeClr val="tx1"/>
                </a:solidFill>
                <a:latin typeface="Georgia" panose="02040502050405020303" pitchFamily="18" charset="0"/>
                <a:cs typeface="Arial" panose="020B0604020202020204" pitchFamily="34" charset="0"/>
              </a:defRPr>
            </a:lvl4pPr>
            <a:lvl5pPr marL="1543050" indent="-171450">
              <a:defRPr>
                <a:solidFill>
                  <a:schemeClr val="tx1"/>
                </a:solidFill>
                <a:latin typeface="Georgia" panose="02040502050405020303" pitchFamily="18" charset="0"/>
                <a:cs typeface="Arial" panose="020B0604020202020204" pitchFamily="34" charset="0"/>
              </a:defRPr>
            </a:lvl5pPr>
            <a:lvl6pPr marL="1885950" indent="-17145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228850" indent="-17145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2571750" indent="-17145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2914650" indent="-17145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fontAlgn="base">
              <a:spcBef>
                <a:spcPct val="0"/>
              </a:spcBef>
              <a:spcAft>
                <a:spcPct val="0"/>
              </a:spcAft>
            </a:pPr>
            <a:r>
              <a:rPr lang="en-US" altLang="en-US" dirty="0">
                <a:solidFill>
                  <a:srgbClr val="FFFFFF"/>
                </a:solidFill>
                <a:latin typeface="Cambria" panose="02040503050406030204" pitchFamily="18" charset="0"/>
              </a:rPr>
              <a:t>National Immigrant Women's Advocacy Project at the American University Washington College of Law</a:t>
            </a:r>
          </a:p>
        </p:txBody>
      </p:sp>
      <p:sp>
        <p:nvSpPr>
          <p:cNvPr id="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cs typeface="Arial" panose="020B0604020202020204" pitchFamily="34" charset="0"/>
              </a:defRPr>
            </a:lvl1pPr>
            <a:lvl2pPr marL="557213" indent="-214313">
              <a:defRPr>
                <a:solidFill>
                  <a:schemeClr val="tx1"/>
                </a:solidFill>
                <a:latin typeface="Georgia" panose="02040502050405020303" pitchFamily="18" charset="0"/>
                <a:cs typeface="Arial" panose="020B0604020202020204" pitchFamily="34" charset="0"/>
              </a:defRPr>
            </a:lvl2pPr>
            <a:lvl3pPr marL="857250" indent="-171450">
              <a:defRPr>
                <a:solidFill>
                  <a:schemeClr val="tx1"/>
                </a:solidFill>
                <a:latin typeface="Georgia" panose="02040502050405020303" pitchFamily="18" charset="0"/>
                <a:cs typeface="Arial" panose="020B0604020202020204" pitchFamily="34" charset="0"/>
              </a:defRPr>
            </a:lvl3pPr>
            <a:lvl4pPr marL="1200150" indent="-171450">
              <a:defRPr>
                <a:solidFill>
                  <a:schemeClr val="tx1"/>
                </a:solidFill>
                <a:latin typeface="Georgia" panose="02040502050405020303" pitchFamily="18" charset="0"/>
                <a:cs typeface="Arial" panose="020B0604020202020204" pitchFamily="34" charset="0"/>
              </a:defRPr>
            </a:lvl4pPr>
            <a:lvl5pPr marL="1543050" indent="-171450">
              <a:defRPr>
                <a:solidFill>
                  <a:schemeClr val="tx1"/>
                </a:solidFill>
                <a:latin typeface="Georgia" panose="02040502050405020303" pitchFamily="18" charset="0"/>
                <a:cs typeface="Arial" panose="020B0604020202020204" pitchFamily="34" charset="0"/>
              </a:defRPr>
            </a:lvl5pPr>
            <a:lvl6pPr marL="1885950" indent="-17145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228850" indent="-17145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2571750" indent="-17145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2914650" indent="-17145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fontAlgn="base">
              <a:spcBef>
                <a:spcPct val="0"/>
              </a:spcBef>
              <a:spcAft>
                <a:spcPct val="0"/>
              </a:spcAft>
            </a:pPr>
            <a:fld id="{04969A0A-6788-4533-B3D5-4AB673AB9511}" type="slidenum">
              <a:rPr lang="en-US" altLang="en-US">
                <a:solidFill>
                  <a:srgbClr val="FFFFFF"/>
                </a:solidFill>
                <a:latin typeface="Cambria" panose="02040503050406030204" pitchFamily="18" charset="0"/>
              </a:rPr>
              <a:pPr fontAlgn="base">
                <a:spcBef>
                  <a:spcPct val="0"/>
                </a:spcBef>
                <a:spcAft>
                  <a:spcPct val="0"/>
                </a:spcAft>
              </a:pPr>
              <a:t>25</a:t>
            </a:fld>
            <a:endParaRPr lang="en-US" altLang="en-US" dirty="0">
              <a:solidFill>
                <a:srgbClr val="FFFFFF"/>
              </a:solidFill>
              <a:latin typeface="Cambria" panose="02040503050406030204" pitchFamily="18" charset="0"/>
            </a:endParaRPr>
          </a:p>
        </p:txBody>
      </p:sp>
    </p:spTree>
    <p:extLst>
      <p:ext uri="{BB962C8B-B14F-4D97-AF65-F5344CB8AC3E}">
        <p14:creationId xmlns:p14="http://schemas.microsoft.com/office/powerpoint/2010/main" val="2610919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066800"/>
          </a:xfrm>
        </p:spPr>
        <p:txBody>
          <a:bodyPr>
            <a:normAutofit fontScale="90000"/>
          </a:bodyPr>
          <a:lstStyle/>
          <a:p>
            <a:r>
              <a:rPr lang="en-US" sz="3600" dirty="0" smtClean="0"/>
              <a:t>Immigrant Adult and Child Victims Who File for Immigration Relief Receive</a:t>
            </a:r>
            <a:endParaRPr lang="en-US" sz="3600" dirty="0"/>
          </a:p>
        </p:txBody>
      </p:sp>
      <p:sp>
        <p:nvSpPr>
          <p:cNvPr id="3" name="Content Placeholder 2"/>
          <p:cNvSpPr>
            <a:spLocks noGrp="1"/>
          </p:cNvSpPr>
          <p:nvPr>
            <p:ph idx="1"/>
          </p:nvPr>
        </p:nvSpPr>
        <p:spPr>
          <a:xfrm>
            <a:off x="76200" y="1295400"/>
            <a:ext cx="9067800" cy="4724400"/>
          </a:xfrm>
        </p:spPr>
        <p:txBody>
          <a:bodyPr/>
          <a:lstStyle/>
          <a:p>
            <a:r>
              <a:rPr lang="en-US" dirty="0" smtClean="0"/>
              <a:t>Protection from deportation </a:t>
            </a:r>
          </a:p>
          <a:p>
            <a:r>
              <a:rPr lang="en-US" dirty="0" smtClean="0"/>
              <a:t>Legal work authorization and access to drivers’ licenses upon</a:t>
            </a:r>
          </a:p>
          <a:p>
            <a:pPr lvl="1"/>
            <a:r>
              <a:rPr lang="en-US" dirty="0" smtClean="0"/>
              <a:t>Approval or wait list approval</a:t>
            </a:r>
          </a:p>
          <a:p>
            <a:r>
              <a:rPr lang="en-US" dirty="0" smtClean="0"/>
              <a:t>Access to some federal public benefits</a:t>
            </a:r>
          </a:p>
          <a:p>
            <a:pPr lvl="1"/>
            <a:r>
              <a:rPr lang="en-US" dirty="0" smtClean="0"/>
              <a:t>Varies by immigration case type, state, and benefit</a:t>
            </a:r>
          </a:p>
          <a:p>
            <a:r>
              <a:rPr lang="en-US" dirty="0"/>
              <a:t>VAWA confidentiality protection upon filing VAWA, T or U visa </a:t>
            </a:r>
            <a:r>
              <a:rPr lang="en-US" dirty="0" smtClean="0"/>
              <a:t>case</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dirty="0" smtClean="0"/>
              <a:t>Judicial Training Network</a:t>
            </a:r>
            <a:endParaRPr lang="en-US" dirty="0"/>
          </a:p>
        </p:txBody>
      </p:sp>
      <p:sp>
        <p:nvSpPr>
          <p:cNvPr id="5" name="Slide Number Placeholder 4"/>
          <p:cNvSpPr>
            <a:spLocks noGrp="1"/>
          </p:cNvSpPr>
          <p:nvPr>
            <p:ph type="sldNum" sz="quarter" idx="11"/>
          </p:nvPr>
        </p:nvSpPr>
        <p:spPr/>
        <p:txBody>
          <a:bodyPr/>
          <a:lstStyle/>
          <a:p>
            <a:fld id="{6A63AC35-3821-42BC-BDAE-2B923C128E1A}" type="slidenum">
              <a:rPr lang="en-US" altLang="en-US" smtClean="0"/>
              <a:pPr/>
              <a:t>26</a:t>
            </a:fld>
            <a:endParaRPr lang="en-US" altLang="en-US" dirty="0"/>
          </a:p>
        </p:txBody>
      </p:sp>
    </p:spTree>
    <p:extLst>
      <p:ext uri="{BB962C8B-B14F-4D97-AF65-F5344CB8AC3E}">
        <p14:creationId xmlns:p14="http://schemas.microsoft.com/office/powerpoint/2010/main" val="29810421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92" y="0"/>
            <a:ext cx="8229600" cy="457200"/>
          </a:xfrm>
        </p:spPr>
        <p:txBody>
          <a:bodyPr>
            <a:normAutofit fontScale="90000"/>
          </a:bodyPr>
          <a:lstStyle/>
          <a:p>
            <a:r>
              <a:rPr lang="en-US" dirty="0" smtClean="0"/>
              <a:t>Case Scenario (Handout)</a:t>
            </a:r>
            <a:endParaRPr lang="en-US" dirty="0"/>
          </a:p>
        </p:txBody>
      </p:sp>
      <p:sp>
        <p:nvSpPr>
          <p:cNvPr id="3" name="Content Placeholder 2"/>
          <p:cNvSpPr>
            <a:spLocks noGrp="1"/>
          </p:cNvSpPr>
          <p:nvPr>
            <p:ph idx="1"/>
          </p:nvPr>
        </p:nvSpPr>
        <p:spPr>
          <a:xfrm>
            <a:off x="152400" y="688062"/>
            <a:ext cx="8915400" cy="5331737"/>
          </a:xfrm>
        </p:spPr>
        <p:txBody>
          <a:bodyPr/>
          <a:lstStyle/>
          <a:p>
            <a:pPr marL="0" indent="0">
              <a:buNone/>
            </a:pPr>
            <a:r>
              <a:rPr lang="en-US" sz="2000" dirty="0"/>
              <a:t>Clara met Eduardo a </a:t>
            </a:r>
            <a:r>
              <a:rPr lang="en-US" sz="2000" dirty="0" smtClean="0"/>
              <a:t>lawful permanent resident </a:t>
            </a:r>
            <a:r>
              <a:rPr lang="en-US" sz="2000" dirty="0"/>
              <a:t>when he came back to his hometown to visit his family in El Salvador.  Eduardo started dating, Clara who was raising her 9 year old son Miguel.  After Clara became pregnant and gave birth to a baby girl Lupe, Eduardo decided to bring Clara, Miguel and Lupe to the U.S. to live with him. When they arrived in the U.S. Eduardo took Clara, Miguel and Lupe’s passports and became physically and sexually abusive of Clara and abusive of Miguel who tried to protect his mother from Eduardo’s abuse. Eduardo also physically beat Lupe when he said she “misbehaved”. Within a year following their arrival in the U.S. Eduardo forced both Clara and Miguel to work for his family’s business and never paid them for their labor. One night when Miguel was 13 and Lupe was 5, Eduardo’s rage led to severe beatings with a belt of Miguel and of Lupe.  When Clara intervened to protect the children, Eduardo strangled her until she passed out.  The neighbors call the police for help, Clara talked to police when they arrived.  The police arrested Eduardo for attempted murder and child abuse, took Clara to the hospital and placed the children in the care of the state.  </a:t>
            </a:r>
          </a:p>
          <a:p>
            <a:pPr marL="0" indent="0">
              <a:buNone/>
            </a:pPr>
            <a:endParaRPr lang="en-US" sz="1800" dirty="0"/>
          </a:p>
        </p:txBody>
      </p:sp>
      <p:sp>
        <p:nvSpPr>
          <p:cNvPr id="4" name="Footer Placeholder 3"/>
          <p:cNvSpPr>
            <a:spLocks noGrp="1"/>
          </p:cNvSpPr>
          <p:nvPr>
            <p:ph type="ftr" sz="quarter" idx="10"/>
          </p:nvPr>
        </p:nvSpPr>
        <p:spPr/>
        <p:txBody>
          <a:bodyPr/>
          <a:lstStyle/>
          <a:p>
            <a:pPr>
              <a:defRPr/>
            </a:pPr>
            <a:r>
              <a:rPr lang="en-US">
                <a:solidFill>
                  <a:srgbClr val="FFFFFF"/>
                </a:solidFill>
              </a:rPr>
              <a:t>Judicial Training Network</a:t>
            </a:r>
          </a:p>
        </p:txBody>
      </p:sp>
      <p:sp>
        <p:nvSpPr>
          <p:cNvPr id="5" name="Slide Number Placeholder 4"/>
          <p:cNvSpPr>
            <a:spLocks noGrp="1"/>
          </p:cNvSpPr>
          <p:nvPr>
            <p:ph type="sldNum" sz="quarter" idx="11"/>
          </p:nvPr>
        </p:nvSpPr>
        <p:spPr/>
        <p:txBody>
          <a:bodyPr/>
          <a:lstStyle/>
          <a:p>
            <a:pPr fontAlgn="base">
              <a:spcBef>
                <a:spcPct val="0"/>
              </a:spcBef>
              <a:spcAft>
                <a:spcPct val="0"/>
              </a:spcAft>
            </a:pPr>
            <a:fld id="{6A63AC35-3821-42BC-BDAE-2B923C128E1A}" type="slidenum">
              <a:rPr lang="en-US" altLang="en-US">
                <a:solidFill>
                  <a:srgbClr val="FFFFFF"/>
                </a:solidFill>
                <a:cs typeface="Arial" panose="020B0604020202020204" pitchFamily="34" charset="0"/>
              </a:rPr>
              <a:pPr fontAlgn="base">
                <a:spcBef>
                  <a:spcPct val="0"/>
                </a:spcBef>
                <a:spcAft>
                  <a:spcPct val="0"/>
                </a:spcAft>
              </a:pPr>
              <a:t>27</a:t>
            </a:fld>
            <a:endParaRPr lang="en-US" altLang="en-US" dirty="0">
              <a:solidFill>
                <a:srgbClr val="FFFFFF"/>
              </a:solidFill>
              <a:cs typeface="Arial" panose="020B0604020202020204" pitchFamily="34" charset="0"/>
            </a:endParaRPr>
          </a:p>
        </p:txBody>
      </p:sp>
    </p:spTree>
    <p:extLst>
      <p:ext uri="{BB962C8B-B14F-4D97-AF65-F5344CB8AC3E}">
        <p14:creationId xmlns:p14="http://schemas.microsoft.com/office/powerpoint/2010/main" val="696563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769"/>
            <a:ext cx="8229600" cy="1322363"/>
          </a:xfrm>
        </p:spPr>
        <p:txBody>
          <a:bodyPr>
            <a:normAutofit/>
          </a:bodyPr>
          <a:lstStyle/>
          <a:p>
            <a:r>
              <a:rPr lang="en-US" sz="2800" b="1" dirty="0" smtClean="0"/>
              <a:t>What forms of immigration relief would Clara qualify for:</a:t>
            </a:r>
            <a:endParaRPr lang="en-US" sz="2800" b="1" dirty="0"/>
          </a:p>
        </p:txBody>
      </p:sp>
      <p:sp>
        <p:nvSpPr>
          <p:cNvPr id="3" name="Content Placeholder 2"/>
          <p:cNvSpPr>
            <a:spLocks noGrp="1"/>
          </p:cNvSpPr>
          <p:nvPr>
            <p:ph idx="1"/>
          </p:nvPr>
        </p:nvSpPr>
        <p:spPr>
          <a:xfrm>
            <a:off x="3343276" y="2286000"/>
            <a:ext cx="5229224" cy="3429000"/>
          </a:xfrm>
        </p:spPr>
        <p:txBody>
          <a:bodyPr/>
          <a:lstStyle/>
          <a:p>
            <a:pPr marL="0" indent="0">
              <a:buNone/>
            </a:pPr>
            <a:endParaRPr lang="en-US" dirty="0" smtClean="0"/>
          </a:p>
          <a:p>
            <a:pPr marL="1771650" lvl="3" indent="-514350">
              <a:buFont typeface="+mj-lt"/>
              <a:buAutoNum type="alphaUcPeriod"/>
            </a:pPr>
            <a:r>
              <a:rPr lang="en-US" sz="2800" dirty="0" smtClean="0">
                <a:effectLst>
                  <a:outerShdw blurRad="38100" dist="38100" dir="2700000" algn="tl">
                    <a:srgbClr val="000000">
                      <a:alpha val="43137"/>
                    </a:srgbClr>
                  </a:outerShdw>
                </a:effectLst>
              </a:rPr>
              <a:t>U visa</a:t>
            </a:r>
          </a:p>
          <a:p>
            <a:pPr marL="1771650" lvl="3" indent="-514350">
              <a:buFont typeface="+mj-lt"/>
              <a:buAutoNum type="alphaUcPeriod"/>
            </a:pPr>
            <a:r>
              <a:rPr lang="en-US" sz="2800" dirty="0" smtClean="0">
                <a:effectLst>
                  <a:outerShdw blurRad="38100" dist="38100" dir="2700000" algn="tl">
                    <a:srgbClr val="000000">
                      <a:alpha val="43137"/>
                    </a:srgbClr>
                  </a:outerShdw>
                </a:effectLst>
              </a:rPr>
              <a:t>VAWA self-petition as the parent of Lupe</a:t>
            </a:r>
          </a:p>
          <a:p>
            <a:pPr marL="1771650" lvl="3" indent="-514350">
              <a:buFont typeface="+mj-lt"/>
              <a:buAutoNum type="alphaUcPeriod"/>
            </a:pPr>
            <a:r>
              <a:rPr lang="en-US" sz="2800" dirty="0" smtClean="0">
                <a:effectLst>
                  <a:outerShdw blurRad="38100" dist="38100" dir="2700000" algn="tl">
                    <a:srgbClr val="000000">
                      <a:alpha val="43137"/>
                    </a:srgbClr>
                  </a:outerShdw>
                </a:effectLst>
              </a:rPr>
              <a:t>T visa</a:t>
            </a:r>
            <a:endParaRPr lang="en-US" sz="2800" dirty="0">
              <a:effectLst>
                <a:outerShdw blurRad="38100" dist="38100" dir="2700000" algn="tl">
                  <a:srgbClr val="000000">
                    <a:alpha val="43137"/>
                  </a:srgbClr>
                </a:outerShdw>
              </a:effectLst>
            </a:endParaRPr>
          </a:p>
          <a:p>
            <a:pPr marL="1771650" lvl="3" indent="-514350">
              <a:buFont typeface="+mj-lt"/>
              <a:buAutoNum type="alphaUcPeriod"/>
            </a:pPr>
            <a:r>
              <a:rPr lang="en-US" sz="2800" dirty="0" smtClean="0">
                <a:effectLst>
                  <a:outerShdw blurRad="38100" dist="38100" dir="2700000" algn="tl">
                    <a:srgbClr val="000000">
                      <a:alpha val="43137"/>
                    </a:srgbClr>
                  </a:outerShdw>
                </a:effectLst>
              </a:rPr>
              <a:t>All of the above</a:t>
            </a:r>
          </a:p>
          <a:p>
            <a:pPr marL="0" indent="0">
              <a:buNone/>
            </a:pPr>
            <a:r>
              <a:rPr lang="en-US" sz="2800" dirty="0"/>
              <a:t>	</a:t>
            </a:r>
            <a:r>
              <a:rPr lang="en-US" sz="2800" dirty="0" smtClean="0"/>
              <a:t>		</a:t>
            </a:r>
            <a:endParaRPr lang="en-US" sz="2800" dirty="0"/>
          </a:p>
        </p:txBody>
      </p:sp>
      <p:sp>
        <p:nvSpPr>
          <p:cNvPr id="5" name="Slide Number Placeholder 4"/>
          <p:cNvSpPr>
            <a:spLocks noGrp="1"/>
          </p:cNvSpPr>
          <p:nvPr>
            <p:ph type="sldNum" sz="quarter" idx="11"/>
          </p:nvPr>
        </p:nvSpPr>
        <p:spPr/>
        <p:txBody>
          <a:bodyPr/>
          <a:lstStyle/>
          <a:p>
            <a:fld id="{6A63AC35-3821-42BC-BDAE-2B923C128E1A}" type="slidenum">
              <a:rPr lang="en-US" altLang="en-US" smtClean="0">
                <a:solidFill>
                  <a:srgbClr val="FFFFFF"/>
                </a:solidFill>
              </a:rPr>
              <a:pPr/>
              <a:t>28</a:t>
            </a:fld>
            <a:endParaRPr lang="en-US" altLang="en-US" dirty="0">
              <a:solidFill>
                <a:srgbClr val="FFFFFF"/>
              </a:solidFill>
            </a:endParaRPr>
          </a:p>
        </p:txBody>
      </p:sp>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1" y="3476625"/>
            <a:ext cx="2771775" cy="152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057400" y="1555870"/>
            <a:ext cx="5105400" cy="461665"/>
          </a:xfrm>
          <a:prstGeom prst="rect">
            <a:avLst/>
          </a:prstGeom>
        </p:spPr>
        <p:txBody>
          <a:bodyPr wrap="square">
            <a:spAutoFit/>
          </a:bodyPr>
          <a:lstStyle/>
          <a:p>
            <a:pPr algn="ctr"/>
            <a:r>
              <a:rPr lang="en-US" sz="2400" dirty="0" smtClean="0"/>
              <a:t>Using your clickers please check: </a:t>
            </a:r>
            <a:endParaRPr lang="en-US" sz="2400" dirty="0"/>
          </a:p>
        </p:txBody>
      </p:sp>
    </p:spTree>
    <p:extLst>
      <p:ext uri="{BB962C8B-B14F-4D97-AF65-F5344CB8AC3E}">
        <p14:creationId xmlns:p14="http://schemas.microsoft.com/office/powerpoint/2010/main" val="16409592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769"/>
            <a:ext cx="8229600" cy="1322363"/>
          </a:xfrm>
        </p:spPr>
        <p:txBody>
          <a:bodyPr>
            <a:normAutofit/>
          </a:bodyPr>
          <a:lstStyle/>
          <a:p>
            <a:r>
              <a:rPr lang="en-US" sz="2800" b="1" dirty="0" smtClean="0"/>
              <a:t>What forms of immigration relief would Lupe and Miguel qualify for:</a:t>
            </a:r>
            <a:endParaRPr lang="en-US" sz="2800" b="1" dirty="0"/>
          </a:p>
        </p:txBody>
      </p:sp>
      <p:sp>
        <p:nvSpPr>
          <p:cNvPr id="3" name="Content Placeholder 2"/>
          <p:cNvSpPr>
            <a:spLocks noGrp="1"/>
          </p:cNvSpPr>
          <p:nvPr>
            <p:ph idx="1"/>
          </p:nvPr>
        </p:nvSpPr>
        <p:spPr>
          <a:xfrm>
            <a:off x="2514600" y="2286000"/>
            <a:ext cx="6629400" cy="3429000"/>
          </a:xfrm>
        </p:spPr>
        <p:txBody>
          <a:bodyPr/>
          <a:lstStyle/>
          <a:p>
            <a:pPr marL="0" indent="0">
              <a:buNone/>
            </a:pPr>
            <a:endParaRPr lang="en-US" dirty="0" smtClean="0"/>
          </a:p>
          <a:p>
            <a:pPr marL="1771650" lvl="3" indent="-514350">
              <a:buFont typeface="+mj-lt"/>
              <a:buAutoNum type="alphaUcPeriod"/>
            </a:pPr>
            <a:r>
              <a:rPr lang="en-US" sz="2800" dirty="0" smtClean="0">
                <a:effectLst>
                  <a:outerShdw blurRad="38100" dist="38100" dir="2700000" algn="tl">
                    <a:srgbClr val="000000">
                      <a:alpha val="43137"/>
                    </a:srgbClr>
                  </a:outerShdw>
                </a:effectLst>
              </a:rPr>
              <a:t>Both can VAWA self-petition</a:t>
            </a:r>
          </a:p>
          <a:p>
            <a:pPr marL="1771650" lvl="3" indent="-514350">
              <a:buFont typeface="+mj-lt"/>
              <a:buAutoNum type="alphaUcPeriod"/>
            </a:pPr>
            <a:r>
              <a:rPr lang="en-US" sz="2800" dirty="0" smtClean="0">
                <a:effectLst>
                  <a:outerShdw blurRad="38100" dist="38100" dir="2700000" algn="tl">
                    <a:srgbClr val="000000">
                      <a:alpha val="43137"/>
                    </a:srgbClr>
                  </a:outerShdw>
                </a:effectLst>
              </a:rPr>
              <a:t>Both qualify for a U visa</a:t>
            </a:r>
          </a:p>
          <a:p>
            <a:pPr marL="1771650" lvl="3" indent="-514350">
              <a:buFont typeface="+mj-lt"/>
              <a:buAutoNum type="alphaUcPeriod"/>
            </a:pPr>
            <a:r>
              <a:rPr lang="en-US" sz="2800" dirty="0" smtClean="0">
                <a:effectLst>
                  <a:outerShdw blurRad="38100" dist="38100" dir="2700000" algn="tl">
                    <a:srgbClr val="000000">
                      <a:alpha val="43137"/>
                    </a:srgbClr>
                  </a:outerShdw>
                </a:effectLst>
              </a:rPr>
              <a:t>Lupe qualifies for a T visa</a:t>
            </a:r>
            <a:endParaRPr lang="en-US" sz="2800" dirty="0">
              <a:effectLst>
                <a:outerShdw blurRad="38100" dist="38100" dir="2700000" algn="tl">
                  <a:srgbClr val="000000">
                    <a:alpha val="43137"/>
                  </a:srgbClr>
                </a:outerShdw>
              </a:effectLst>
            </a:endParaRPr>
          </a:p>
          <a:p>
            <a:pPr marL="1771650" lvl="3" indent="-514350">
              <a:buFont typeface="+mj-lt"/>
              <a:buAutoNum type="alphaUcPeriod"/>
            </a:pPr>
            <a:r>
              <a:rPr lang="en-US" sz="2800" dirty="0" smtClean="0">
                <a:effectLst>
                  <a:outerShdw blurRad="38100" dist="38100" dir="2700000" algn="tl">
                    <a:srgbClr val="000000">
                      <a:alpha val="43137"/>
                    </a:srgbClr>
                  </a:outerShdw>
                </a:effectLst>
              </a:rPr>
              <a:t>All of the above</a:t>
            </a:r>
          </a:p>
          <a:p>
            <a:pPr marL="0" indent="0">
              <a:buNone/>
            </a:pPr>
            <a:r>
              <a:rPr lang="en-US" sz="2800" dirty="0"/>
              <a:t>	</a:t>
            </a:r>
            <a:r>
              <a:rPr lang="en-US" sz="2800" dirty="0" smtClean="0"/>
              <a:t>		</a:t>
            </a:r>
            <a:endParaRPr lang="en-US" sz="2800" dirty="0"/>
          </a:p>
        </p:txBody>
      </p:sp>
      <p:sp>
        <p:nvSpPr>
          <p:cNvPr id="5" name="Slide Number Placeholder 4"/>
          <p:cNvSpPr>
            <a:spLocks noGrp="1"/>
          </p:cNvSpPr>
          <p:nvPr>
            <p:ph type="sldNum" sz="quarter" idx="11"/>
          </p:nvPr>
        </p:nvSpPr>
        <p:spPr/>
        <p:txBody>
          <a:bodyPr/>
          <a:lstStyle/>
          <a:p>
            <a:fld id="{6A63AC35-3821-42BC-BDAE-2B923C128E1A}" type="slidenum">
              <a:rPr lang="en-US" altLang="en-US" smtClean="0">
                <a:solidFill>
                  <a:srgbClr val="FFFFFF"/>
                </a:solidFill>
              </a:rPr>
              <a:pPr/>
              <a:t>29</a:t>
            </a:fld>
            <a:endParaRPr lang="en-US" altLang="en-US" dirty="0">
              <a:solidFill>
                <a:srgbClr val="FFFFFF"/>
              </a:solidFill>
            </a:endParaRPr>
          </a:p>
        </p:txBody>
      </p:sp>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1" y="3476625"/>
            <a:ext cx="2771775" cy="152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057400" y="1555870"/>
            <a:ext cx="5105400" cy="461665"/>
          </a:xfrm>
          <a:prstGeom prst="rect">
            <a:avLst/>
          </a:prstGeom>
        </p:spPr>
        <p:txBody>
          <a:bodyPr wrap="square">
            <a:spAutoFit/>
          </a:bodyPr>
          <a:lstStyle/>
          <a:p>
            <a:pPr algn="ctr"/>
            <a:r>
              <a:rPr lang="en-US" sz="2400" dirty="0" smtClean="0"/>
              <a:t>Using your clickers please check: </a:t>
            </a:r>
            <a:endParaRPr lang="en-US" sz="2400" dirty="0"/>
          </a:p>
        </p:txBody>
      </p:sp>
    </p:spTree>
    <p:extLst>
      <p:ext uri="{BB962C8B-B14F-4D97-AF65-F5344CB8AC3E}">
        <p14:creationId xmlns:p14="http://schemas.microsoft.com/office/powerpoint/2010/main" val="98809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6200"/>
            <a:ext cx="8229600" cy="990600"/>
          </a:xfrm>
        </p:spPr>
        <p:txBody>
          <a:bodyPr>
            <a:normAutofit fontScale="90000"/>
          </a:bodyPr>
          <a:lstStyle/>
          <a:p>
            <a:pPr algn="l"/>
            <a:r>
              <a:rPr lang="en-US" dirty="0" smtClean="0"/>
              <a:t>Learning Objectives</a:t>
            </a:r>
            <a:br>
              <a:rPr lang="en-US" dirty="0" smtClean="0"/>
            </a:br>
            <a:r>
              <a:rPr lang="en-US" sz="3100" dirty="0" smtClean="0"/>
              <a:t>By the end of this training you will be better able to: </a:t>
            </a:r>
            <a:endParaRPr lang="en-US" sz="3100" dirty="0"/>
          </a:p>
        </p:txBody>
      </p:sp>
      <p:sp>
        <p:nvSpPr>
          <p:cNvPr id="7" name="Content Placeholder 6"/>
          <p:cNvSpPr>
            <a:spLocks noGrp="1"/>
          </p:cNvSpPr>
          <p:nvPr>
            <p:ph idx="1"/>
          </p:nvPr>
        </p:nvSpPr>
        <p:spPr>
          <a:xfrm>
            <a:off x="457200" y="1066800"/>
            <a:ext cx="8458200" cy="4953000"/>
          </a:xfrm>
        </p:spPr>
        <p:txBody>
          <a:bodyPr/>
          <a:lstStyle/>
          <a:p>
            <a:r>
              <a:rPr lang="en-US" sz="2400" dirty="0"/>
              <a:t>Know how accurate immigration law information </a:t>
            </a:r>
            <a:r>
              <a:rPr lang="en-US" sz="2400" dirty="0" smtClean="0"/>
              <a:t>results in </a:t>
            </a:r>
            <a:r>
              <a:rPr lang="en-US" sz="2400" dirty="0"/>
              <a:t>just and fair outcomes in state courts</a:t>
            </a:r>
          </a:p>
          <a:p>
            <a:r>
              <a:rPr lang="en-US" sz="2400" dirty="0"/>
              <a:t>Recognize facts that indicate a party qualifies </a:t>
            </a:r>
            <a:r>
              <a:rPr lang="en-US" sz="2400" dirty="0" smtClean="0"/>
              <a:t>for crime victim related forms of legal immigration status</a:t>
            </a:r>
          </a:p>
          <a:p>
            <a:r>
              <a:rPr lang="en-US" sz="2400" dirty="0" smtClean="0"/>
              <a:t>Know how Violence Against Women Act (VAWA) confidentiality laws impact discovery and courthouse immigration enforcement</a:t>
            </a:r>
            <a:endParaRPr lang="en-US" sz="2400" dirty="0"/>
          </a:p>
          <a:p>
            <a:r>
              <a:rPr lang="en-US" sz="2400" dirty="0" smtClean="0"/>
              <a:t>Be able to sign U and T visa certifications, understanding this role that Congress created for judges </a:t>
            </a:r>
          </a:p>
          <a:p>
            <a:r>
              <a:rPr lang="en-US" sz="2400" dirty="0" smtClean="0"/>
              <a:t>Make appropriate findings in state court cases that immigrant children filing for Special Immigrant Juvenile Status must obtain form a state court </a:t>
            </a:r>
            <a:endParaRPr lang="en-US" sz="2400" dirty="0"/>
          </a:p>
        </p:txBody>
      </p:sp>
      <p:sp>
        <p:nvSpPr>
          <p:cNvPr id="4" name="Footer Placeholder 3"/>
          <p:cNvSpPr>
            <a:spLocks noGrp="1"/>
          </p:cNvSpPr>
          <p:nvPr>
            <p:ph type="ftr" sz="quarter" idx="10"/>
          </p:nvPr>
        </p:nvSpPr>
        <p:spPr/>
        <p:txBody>
          <a:bodyPr/>
          <a:lstStyle/>
          <a:p>
            <a:pPr>
              <a:defRPr/>
            </a:pPr>
            <a:r>
              <a:rPr lang="en-US" smtClean="0"/>
              <a:t>Judicial Training Network</a:t>
            </a:r>
            <a:endParaRPr lang="en-US"/>
          </a:p>
        </p:txBody>
      </p:sp>
      <p:sp>
        <p:nvSpPr>
          <p:cNvPr id="5" name="Slide Number Placeholder 4"/>
          <p:cNvSpPr>
            <a:spLocks noGrp="1"/>
          </p:cNvSpPr>
          <p:nvPr>
            <p:ph type="sldNum" sz="quarter" idx="11"/>
          </p:nvPr>
        </p:nvSpPr>
        <p:spPr/>
        <p:txBody>
          <a:bodyPr/>
          <a:lstStyle/>
          <a:p>
            <a:fld id="{7C4E1223-0FF4-49C8-9183-8C51F527E721}" type="slidenum">
              <a:rPr lang="en-US" altLang="en-US" smtClean="0"/>
              <a:pPr/>
              <a:t>3</a:t>
            </a:fld>
            <a:endParaRPr lang="en-US" altLang="en-US" dirty="0"/>
          </a:p>
        </p:txBody>
      </p:sp>
    </p:spTree>
    <p:extLst>
      <p:ext uri="{BB962C8B-B14F-4D97-AF65-F5344CB8AC3E}">
        <p14:creationId xmlns:p14="http://schemas.microsoft.com/office/powerpoint/2010/main" val="1627294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533400"/>
          </a:xfrm>
        </p:spPr>
        <p:txBody>
          <a:bodyPr>
            <a:normAutofit fontScale="90000"/>
          </a:bodyPr>
          <a:lstStyle/>
          <a:p>
            <a:pPr>
              <a:defRPr/>
            </a:pPr>
            <a:r>
              <a:rPr lang="en-US" b="1" dirty="0" smtClean="0">
                <a:effectLst/>
              </a:rPr>
              <a:t>Judicial Role</a:t>
            </a:r>
            <a:endParaRPr lang="en-US" b="1" dirty="0">
              <a:effectLst/>
            </a:endParaRPr>
          </a:p>
        </p:txBody>
      </p:sp>
      <p:sp>
        <p:nvSpPr>
          <p:cNvPr id="34819" name="Content Placeholder 2"/>
          <p:cNvSpPr>
            <a:spLocks noGrp="1"/>
          </p:cNvSpPr>
          <p:nvPr>
            <p:ph idx="1"/>
          </p:nvPr>
        </p:nvSpPr>
        <p:spPr>
          <a:xfrm>
            <a:off x="228600" y="533400"/>
            <a:ext cx="8763000" cy="5257800"/>
          </a:xfrm>
        </p:spPr>
        <p:txBody>
          <a:bodyPr/>
          <a:lstStyle/>
          <a:p>
            <a:r>
              <a:rPr lang="en-US" altLang="en-US" sz="2800" dirty="0" smtClean="0">
                <a:ea typeface="Cambria" panose="02040503050406030204" pitchFamily="18" charset="0"/>
                <a:cs typeface="Arial" panose="020B0604020202020204" pitchFamily="34" charset="0"/>
              </a:rPr>
              <a:t>Make detailed findings </a:t>
            </a:r>
          </a:p>
          <a:p>
            <a:pPr lvl="1" eaLnBrk="1" hangingPunct="1">
              <a:lnSpc>
                <a:spcPct val="90000"/>
              </a:lnSpc>
            </a:pPr>
            <a:r>
              <a:rPr lang="en-US" altLang="en-US" sz="2000" dirty="0" smtClean="0">
                <a:ea typeface="Cambria" panose="02040503050406030204" pitchFamily="18" charset="0"/>
                <a:cs typeface="Arial" panose="020B0604020202020204" pitchFamily="34" charset="0"/>
              </a:rPr>
              <a:t>Family relationships: Marriage</a:t>
            </a:r>
            <a:r>
              <a:rPr lang="en-US" altLang="en-US" sz="2000" dirty="0">
                <a:ea typeface="Cambria" panose="02040503050406030204" pitchFamily="18" charset="0"/>
                <a:cs typeface="Arial" panose="020B0604020202020204" pitchFamily="34" charset="0"/>
              </a:rPr>
              <a:t> </a:t>
            </a:r>
            <a:r>
              <a:rPr lang="en-US" altLang="en-US" sz="2000" dirty="0" smtClean="0">
                <a:ea typeface="Cambria" panose="02040503050406030204" pitchFamily="18" charset="0"/>
                <a:cs typeface="Arial" panose="020B0604020202020204" pitchFamily="34" charset="0"/>
              </a:rPr>
              <a:t>and Parent child relationship</a:t>
            </a:r>
          </a:p>
          <a:p>
            <a:pPr lvl="1" eaLnBrk="1" hangingPunct="1">
              <a:lnSpc>
                <a:spcPct val="90000"/>
              </a:lnSpc>
            </a:pPr>
            <a:r>
              <a:rPr lang="en-US" altLang="en-US" sz="2000" dirty="0" smtClean="0">
                <a:ea typeface="Cambria" panose="02040503050406030204" pitchFamily="18" charset="0"/>
                <a:cs typeface="Arial" panose="020B0604020202020204" pitchFamily="34" charset="0"/>
              </a:rPr>
              <a:t>Battering, extreme cruelty, child abuse, elder abuse, child abandonment, neglect, sexual assault, stalking</a:t>
            </a:r>
          </a:p>
          <a:p>
            <a:pPr lvl="1" eaLnBrk="1" hangingPunct="1">
              <a:lnSpc>
                <a:spcPct val="90000"/>
              </a:lnSpc>
            </a:pPr>
            <a:r>
              <a:rPr lang="en-US" altLang="en-US" sz="2000" dirty="0" smtClean="0">
                <a:ea typeface="Cambria" panose="02040503050406030204" pitchFamily="18" charset="0"/>
                <a:cs typeface="Arial" panose="020B0604020202020204" pitchFamily="34" charset="0"/>
              </a:rPr>
              <a:t>Apply and cite state law</a:t>
            </a:r>
          </a:p>
          <a:p>
            <a:pPr eaLnBrk="1" hangingPunct="1">
              <a:lnSpc>
                <a:spcPct val="90000"/>
              </a:lnSpc>
            </a:pPr>
            <a:r>
              <a:rPr lang="en-US" altLang="en-US" sz="2800" dirty="0" smtClean="0">
                <a:ea typeface="Cambria" panose="02040503050406030204" pitchFamily="18" charset="0"/>
                <a:cs typeface="Arial" panose="020B0604020202020204" pitchFamily="34" charset="0"/>
              </a:rPr>
              <a:t>Role Congress created for state court judges in</a:t>
            </a:r>
          </a:p>
          <a:p>
            <a:pPr lvl="1"/>
            <a:r>
              <a:rPr lang="en-US" altLang="en-US" sz="2000" dirty="0" smtClean="0">
                <a:ea typeface="Cambria" panose="02040503050406030204" pitchFamily="18" charset="0"/>
                <a:cs typeface="Arial" panose="020B0604020202020204" pitchFamily="34" charset="0"/>
              </a:rPr>
              <a:t>U/T visa certification</a:t>
            </a:r>
          </a:p>
          <a:p>
            <a:pPr lvl="1"/>
            <a:r>
              <a:rPr lang="en-US" altLang="en-US" sz="2000" dirty="0" smtClean="0">
                <a:ea typeface="Cambria" panose="02040503050406030204" pitchFamily="18" charset="0"/>
                <a:cs typeface="Arial" panose="020B0604020202020204" pitchFamily="34" charset="0"/>
              </a:rPr>
              <a:t>Special Immigrant Juvenile Status findings</a:t>
            </a:r>
          </a:p>
          <a:p>
            <a:pPr lvl="1"/>
            <a:r>
              <a:rPr lang="en-US" altLang="en-US" sz="2000" dirty="0" smtClean="0">
                <a:ea typeface="Cambria" panose="02040503050406030204" pitchFamily="18" charset="0"/>
                <a:cs typeface="Arial" panose="020B0604020202020204" pitchFamily="34" charset="0"/>
              </a:rPr>
              <a:t>Applying VAWA confidentiality laws in ruling on discovery</a:t>
            </a:r>
          </a:p>
          <a:p>
            <a:r>
              <a:rPr lang="en-US" altLang="en-US" sz="2800" dirty="0" smtClean="0">
                <a:ea typeface="Cambria" panose="02040503050406030204" pitchFamily="18" charset="0"/>
                <a:cs typeface="Arial" panose="020B0604020202020204" pitchFamily="34" charset="0"/>
              </a:rPr>
              <a:t>Make rulings on discovery consistent with VAWA confidentiality</a:t>
            </a:r>
          </a:p>
          <a:p>
            <a:r>
              <a:rPr lang="en-US" altLang="en-US" sz="2800" dirty="0" smtClean="0">
                <a:ea typeface="Cambria" panose="02040503050406030204" pitchFamily="18" charset="0"/>
                <a:cs typeface="Arial" panose="020B0604020202020204" pitchFamily="34" charset="0"/>
              </a:rPr>
              <a:t>Distribute DHS-produced “</a:t>
            </a:r>
            <a:r>
              <a:rPr lang="en-US" altLang="en-US" sz="2800" dirty="0">
                <a:ea typeface="Cambria" panose="02040503050406030204" pitchFamily="18" charset="0"/>
                <a:cs typeface="Arial" panose="020B0604020202020204" pitchFamily="34" charset="0"/>
              </a:rPr>
              <a:t>K</a:t>
            </a:r>
            <a:r>
              <a:rPr lang="en-US" altLang="en-US" sz="2800" dirty="0" smtClean="0">
                <a:ea typeface="Cambria" panose="02040503050406030204" pitchFamily="18" charset="0"/>
                <a:cs typeface="Arial" panose="020B0604020202020204" pitchFamily="34" charset="0"/>
              </a:rPr>
              <a:t>now Your Rights” information at your courthouse</a:t>
            </a:r>
          </a:p>
          <a:p>
            <a:endParaRPr lang="en-US" altLang="en-US" sz="2000" dirty="0" smtClean="0"/>
          </a:p>
        </p:txBody>
      </p:sp>
      <p:sp>
        <p:nvSpPr>
          <p:cNvPr id="6" name="Footer Placeholder 3"/>
          <p:cNvSpPr>
            <a:spLocks noGrp="1"/>
          </p:cNvSpPr>
          <p:nvPr>
            <p:ph type="ftr" sz="quarter" idx="10"/>
          </p:nvPr>
        </p:nvSpPr>
        <p:spPr>
          <a:xfrm>
            <a:off x="2590800" y="6356350"/>
            <a:ext cx="3962400" cy="365125"/>
          </a:xfrm>
        </p:spPr>
        <p:txBody>
          <a:bodyPr/>
          <a:lstStyle/>
          <a:p>
            <a:pPr>
              <a:defRPr/>
            </a:pPr>
            <a:r>
              <a:rPr lang="en-US" smtClean="0"/>
              <a:t>Judicial Training Network</a:t>
            </a:r>
            <a:endParaRPr lang="en-US" dirty="0"/>
          </a:p>
        </p:txBody>
      </p:sp>
      <p:sp>
        <p:nvSpPr>
          <p:cNvPr id="7" name="Slide Number Placeholder 4"/>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mbria" pitchFamily="18" charset="0"/>
              </a:defRPr>
            </a:lvl1pPr>
            <a:lvl2pPr marL="742950" indent="-285750">
              <a:spcBef>
                <a:spcPct val="20000"/>
              </a:spcBef>
              <a:buFont typeface="Arial" pitchFamily="34" charset="0"/>
              <a:buChar char="–"/>
              <a:defRPr sz="2800">
                <a:solidFill>
                  <a:schemeClr val="tx1"/>
                </a:solidFill>
                <a:latin typeface="Cambria" pitchFamily="18" charset="0"/>
              </a:defRPr>
            </a:lvl2pPr>
            <a:lvl3pPr marL="1143000" indent="-228600">
              <a:spcBef>
                <a:spcPct val="20000"/>
              </a:spcBef>
              <a:buFont typeface="Arial" pitchFamily="34" charset="0"/>
              <a:buChar char="•"/>
              <a:defRPr sz="2400">
                <a:solidFill>
                  <a:schemeClr val="tx1"/>
                </a:solidFill>
                <a:latin typeface="Cambria" pitchFamily="18" charset="0"/>
              </a:defRPr>
            </a:lvl3pPr>
            <a:lvl4pPr marL="1600200" indent="-228600">
              <a:spcBef>
                <a:spcPct val="20000"/>
              </a:spcBef>
              <a:buFont typeface="Arial" pitchFamily="34" charset="0"/>
              <a:buChar char="–"/>
              <a:defRPr sz="2000">
                <a:solidFill>
                  <a:schemeClr val="tx1"/>
                </a:solidFill>
                <a:latin typeface="Cambria" pitchFamily="18" charset="0"/>
              </a:defRPr>
            </a:lvl4pPr>
            <a:lvl5pPr marL="2057400" indent="-228600">
              <a:spcBef>
                <a:spcPct val="20000"/>
              </a:spcBef>
              <a:buFont typeface="Arial" pitchFamily="34" charset="0"/>
              <a:buChar char="»"/>
              <a:defRPr sz="2000">
                <a:solidFill>
                  <a:schemeClr val="tx1"/>
                </a:solidFill>
                <a:latin typeface="Cambria"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mbria"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mbria"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mbria"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mbria" pitchFamily="18" charset="0"/>
              </a:defRPr>
            </a:lvl9pPr>
          </a:lstStyle>
          <a:p>
            <a:pPr>
              <a:spcBef>
                <a:spcPct val="0"/>
              </a:spcBef>
              <a:buFontTx/>
              <a:buNone/>
            </a:pPr>
            <a:fld id="{2D9D337F-48AB-44AB-A873-4E18C75436FA}" type="slidenum">
              <a:rPr lang="en-US" altLang="en-US" sz="1200">
                <a:solidFill>
                  <a:schemeClr val="bg1"/>
                </a:solidFill>
              </a:rPr>
              <a:pPr>
                <a:spcBef>
                  <a:spcPct val="0"/>
                </a:spcBef>
                <a:buFontTx/>
                <a:buNone/>
              </a:pPr>
              <a:t>30</a:t>
            </a:fld>
            <a:endParaRPr lang="en-US" altLang="en-US" sz="1200">
              <a:solidFill>
                <a:schemeClr val="bg1"/>
              </a:solidFill>
            </a:endParaRPr>
          </a:p>
        </p:txBody>
      </p:sp>
    </p:spTree>
    <p:extLst>
      <p:ext uri="{BB962C8B-B14F-4D97-AF65-F5344CB8AC3E}">
        <p14:creationId xmlns:p14="http://schemas.microsoft.com/office/powerpoint/2010/main" val="7974361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b="1" dirty="0" smtClean="0">
                <a:effectLst/>
              </a:rPr>
              <a:t>VAWA Confidentiality in </a:t>
            </a:r>
            <a:br>
              <a:rPr lang="en-US" b="1" dirty="0" smtClean="0">
                <a:effectLst/>
              </a:rPr>
            </a:br>
            <a:r>
              <a:rPr lang="en-US" b="1" dirty="0" smtClean="0">
                <a:effectLst/>
              </a:rPr>
              <a:t>State Court Proceedings</a:t>
            </a:r>
            <a:endParaRPr lang="en-US" b="1" dirty="0">
              <a:effectLst/>
            </a:endParaRPr>
          </a:p>
        </p:txBody>
      </p:sp>
      <p:sp>
        <p:nvSpPr>
          <p:cNvPr id="2" name="Slide Number Placeholder 1"/>
          <p:cNvSpPr>
            <a:spLocks noGrp="1"/>
          </p:cNvSpPr>
          <p:nvPr>
            <p:ph type="sldNum" sz="quarter" idx="11"/>
          </p:nvPr>
        </p:nvSpPr>
        <p:spPr/>
        <p:txBody>
          <a:bodyPr/>
          <a:lstStyle/>
          <a:p>
            <a:fld id="{E77C2DE5-39DB-4C4F-BE89-18CE69556DED}" type="slidenum">
              <a:rPr lang="en-US" smtClean="0"/>
              <a:pPr/>
              <a:t>31</a:t>
            </a:fld>
            <a:endParaRPr lang="en-US" dirty="0"/>
          </a:p>
        </p:txBody>
      </p:sp>
    </p:spTree>
    <p:extLst>
      <p:ext uri="{BB962C8B-B14F-4D97-AF65-F5344CB8AC3E}">
        <p14:creationId xmlns:p14="http://schemas.microsoft.com/office/powerpoint/2010/main" val="17255724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VAWA Confidentiality Prongs</a:t>
            </a:r>
            <a:endParaRPr lang="en-US" dirty="0">
              <a:effectLst/>
            </a:endParaRPr>
          </a:p>
        </p:txBody>
      </p:sp>
      <p:sp>
        <p:nvSpPr>
          <p:cNvPr id="3" name="Content Placeholder 2"/>
          <p:cNvSpPr>
            <a:spLocks noGrp="1"/>
          </p:cNvSpPr>
          <p:nvPr>
            <p:ph idx="1"/>
          </p:nvPr>
        </p:nvSpPr>
        <p:spPr>
          <a:xfrm>
            <a:off x="457200" y="1371600"/>
            <a:ext cx="8229600" cy="4648201"/>
          </a:xfrm>
        </p:spPr>
        <p:txBody>
          <a:bodyPr>
            <a:normAutofit fontScale="92500" lnSpcReduction="20000"/>
          </a:bodyPr>
          <a:lstStyle/>
          <a:p>
            <a:pPr lvl="0"/>
            <a:r>
              <a:rPr lang="en-GB" sz="2700" b="1" dirty="0" smtClean="0">
                <a:solidFill>
                  <a:srgbClr val="292934"/>
                </a:solidFill>
              </a:rPr>
              <a:t>Abuser-Provided </a:t>
            </a:r>
            <a:r>
              <a:rPr lang="en-GB" sz="2700" b="1" dirty="0">
                <a:solidFill>
                  <a:srgbClr val="292934"/>
                </a:solidFill>
              </a:rPr>
              <a:t>Information:  </a:t>
            </a:r>
            <a:r>
              <a:rPr lang="en-GB" sz="2700" dirty="0" smtClean="0">
                <a:solidFill>
                  <a:srgbClr val="292934"/>
                </a:solidFill>
              </a:rPr>
              <a:t>DHS, DOJ, and the State Department are </a:t>
            </a:r>
            <a:r>
              <a:rPr lang="en-GB" sz="2700" dirty="0">
                <a:solidFill>
                  <a:srgbClr val="292934"/>
                </a:solidFill>
              </a:rPr>
              <a:t>barred from </a:t>
            </a:r>
            <a:r>
              <a:rPr lang="en-GB" sz="2700" dirty="0" smtClean="0">
                <a:solidFill>
                  <a:srgbClr val="292934"/>
                </a:solidFill>
              </a:rPr>
              <a:t>taking action against a victim based </a:t>
            </a:r>
            <a:r>
              <a:rPr lang="en-GB" sz="2700" i="1" dirty="0">
                <a:solidFill>
                  <a:srgbClr val="292934"/>
                </a:solidFill>
              </a:rPr>
              <a:t>solely</a:t>
            </a:r>
            <a:r>
              <a:rPr lang="en-GB" sz="2700" dirty="0">
                <a:solidFill>
                  <a:srgbClr val="292934"/>
                </a:solidFill>
              </a:rPr>
              <a:t> upon information provided by </a:t>
            </a:r>
            <a:r>
              <a:rPr lang="en-GB" sz="2700" dirty="0" smtClean="0">
                <a:solidFill>
                  <a:srgbClr val="292934"/>
                </a:solidFill>
              </a:rPr>
              <a:t>abusers and crime perpetrators (and their family members)</a:t>
            </a:r>
            <a:endParaRPr lang="en-GB" sz="2700" dirty="0">
              <a:solidFill>
                <a:srgbClr val="292934"/>
              </a:solidFill>
            </a:endParaRPr>
          </a:p>
          <a:p>
            <a:pPr lvl="0"/>
            <a:r>
              <a:rPr lang="en-GB" sz="2700" b="1" dirty="0" smtClean="0">
                <a:solidFill>
                  <a:srgbClr val="292934"/>
                </a:solidFill>
              </a:rPr>
              <a:t>Location </a:t>
            </a:r>
            <a:r>
              <a:rPr lang="en-GB" sz="2700" b="1" dirty="0">
                <a:solidFill>
                  <a:srgbClr val="292934"/>
                </a:solidFill>
              </a:rPr>
              <a:t>Prohibitions: </a:t>
            </a:r>
            <a:r>
              <a:rPr lang="en-GB" sz="2700" dirty="0">
                <a:solidFill>
                  <a:srgbClr val="292934"/>
                </a:solidFill>
              </a:rPr>
              <a:t>Enforcement locational prohibitions </a:t>
            </a:r>
            <a:r>
              <a:rPr lang="en-GB" sz="2700" dirty="0" smtClean="0">
                <a:solidFill>
                  <a:srgbClr val="292934"/>
                </a:solidFill>
              </a:rPr>
              <a:t>unless comply with specific statutory and policy safeguards</a:t>
            </a:r>
          </a:p>
          <a:p>
            <a:pPr lvl="0"/>
            <a:r>
              <a:rPr lang="en-GB" sz="2700" b="1" dirty="0">
                <a:solidFill>
                  <a:srgbClr val="292934"/>
                </a:solidFill>
              </a:rPr>
              <a:t>Non-Disclosure: </a:t>
            </a:r>
            <a:r>
              <a:rPr lang="en-US" sz="2700" dirty="0">
                <a:solidFill>
                  <a:srgbClr val="292934"/>
                </a:solidFill>
              </a:rPr>
              <a:t>Unless one of the enumerated exceptions apply,</a:t>
            </a:r>
            <a:r>
              <a:rPr lang="en-GB" sz="2700" dirty="0">
                <a:solidFill>
                  <a:srgbClr val="292934"/>
                </a:solidFill>
              </a:rPr>
              <a:t>DHS, DOJ and the State Department cannot disclose VAWA information to anyone </a:t>
            </a:r>
          </a:p>
          <a:p>
            <a:pPr lvl="1"/>
            <a:r>
              <a:rPr lang="en-GB" sz="2600" dirty="0">
                <a:solidFill>
                  <a:srgbClr val="292934"/>
                </a:solidFill>
              </a:rPr>
              <a:t>VAWA self-petitioners, </a:t>
            </a:r>
            <a:r>
              <a:rPr lang="en-GB" sz="2600" dirty="0" smtClean="0">
                <a:solidFill>
                  <a:srgbClr val="292934"/>
                </a:solidFill>
              </a:rPr>
              <a:t>VAWA cancellation/suspension, T </a:t>
            </a:r>
            <a:r>
              <a:rPr lang="en-GB" sz="2600" dirty="0">
                <a:solidFill>
                  <a:srgbClr val="292934"/>
                </a:solidFill>
              </a:rPr>
              <a:t>visa, U </a:t>
            </a:r>
            <a:r>
              <a:rPr lang="en-GB" sz="2600" dirty="0" smtClean="0">
                <a:solidFill>
                  <a:srgbClr val="292934"/>
                </a:solidFill>
              </a:rPr>
              <a:t>visa, Battered </a:t>
            </a:r>
            <a:r>
              <a:rPr lang="en-GB" sz="2600" dirty="0">
                <a:solidFill>
                  <a:srgbClr val="292934"/>
                </a:solidFill>
              </a:rPr>
              <a:t>Spouse </a:t>
            </a:r>
            <a:r>
              <a:rPr lang="en-GB" sz="2600" dirty="0" smtClean="0">
                <a:solidFill>
                  <a:srgbClr val="292934"/>
                </a:solidFill>
              </a:rPr>
              <a:t>Waiver, Abused Visa Holder Spouses</a:t>
            </a:r>
            <a:endParaRPr lang="en-GB" sz="2600" dirty="0">
              <a:solidFill>
                <a:srgbClr val="292934"/>
              </a:solidFill>
            </a:endParaRPr>
          </a:p>
          <a:p>
            <a:pPr lvl="0"/>
            <a:endParaRPr lang="en-GB" sz="2700" dirty="0">
              <a:solidFill>
                <a:srgbClr val="292934"/>
              </a:solidFill>
            </a:endParaRPr>
          </a:p>
        </p:txBody>
      </p:sp>
      <p:sp>
        <p:nvSpPr>
          <p:cNvPr id="5" name="Slide Number Placeholder 4"/>
          <p:cNvSpPr>
            <a:spLocks noGrp="1"/>
          </p:cNvSpPr>
          <p:nvPr>
            <p:ph type="sldNum" sz="quarter" idx="11"/>
          </p:nvPr>
        </p:nvSpPr>
        <p:spPr/>
        <p:txBody>
          <a:bodyPr/>
          <a:lstStyle/>
          <a:p>
            <a:fld id="{E77C2DE5-39DB-4C4F-BE89-18CE69556DED}" type="slidenum">
              <a:rPr lang="en-US" smtClean="0"/>
              <a:pPr/>
              <a:t>32</a:t>
            </a:fld>
            <a:endParaRPr lang="en-US" dirty="0"/>
          </a:p>
        </p:txBody>
      </p:sp>
    </p:spTree>
    <p:extLst>
      <p:ext uri="{BB962C8B-B14F-4D97-AF65-F5344CB8AC3E}">
        <p14:creationId xmlns:p14="http://schemas.microsoft.com/office/powerpoint/2010/main" val="28261158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effectLst/>
              </a:rPr>
              <a:t>DHS VAWA Confidentiality</a:t>
            </a:r>
            <a:br>
              <a:rPr lang="en-US" dirty="0" smtClean="0">
                <a:effectLst/>
              </a:rPr>
            </a:br>
            <a:r>
              <a:rPr lang="en-US" dirty="0" smtClean="0">
                <a:effectLst/>
              </a:rPr>
              <a:t>Computer System</a:t>
            </a:r>
            <a:endParaRPr lang="en-US" dirty="0">
              <a:effectLst/>
            </a:endParaRPr>
          </a:p>
        </p:txBody>
      </p:sp>
      <p:sp>
        <p:nvSpPr>
          <p:cNvPr id="836611" name="Rectangle 3"/>
          <p:cNvSpPr>
            <a:spLocks noGrp="1" noChangeArrowheads="1"/>
          </p:cNvSpPr>
          <p:nvPr>
            <p:ph idx="1"/>
          </p:nvPr>
        </p:nvSpPr>
        <p:spPr/>
        <p:txBody>
          <a:bodyPr rtlCol="0">
            <a:normAutofit fontScale="92500"/>
          </a:bodyPr>
          <a:lstStyle/>
          <a:p>
            <a:pPr>
              <a:defRPr/>
            </a:pPr>
            <a:r>
              <a:rPr lang="en-US" sz="3000" dirty="0"/>
              <a:t>Directs to check </a:t>
            </a:r>
            <a:r>
              <a:rPr lang="en-US" sz="3000" dirty="0" smtClean="0"/>
              <a:t>for “</a:t>
            </a:r>
            <a:r>
              <a:rPr lang="en-US" sz="3000" dirty="0"/>
              <a:t>384” computer system flag that identifies victims who have already filed for or have been granted victim-based immigration relief</a:t>
            </a:r>
          </a:p>
          <a:p>
            <a:pPr eaLnBrk="1" fontAlgn="auto" hangingPunct="1">
              <a:spcAft>
                <a:spcPts val="0"/>
              </a:spcAft>
              <a:defRPr/>
            </a:pPr>
            <a:r>
              <a:rPr lang="en-US" sz="3000" dirty="0" smtClean="0"/>
              <a:t>Reminds immigration officers, agents, and attorneys about immigration law protections for</a:t>
            </a:r>
          </a:p>
          <a:p>
            <a:pPr lvl="1" eaLnBrk="1" fontAlgn="auto" hangingPunct="1">
              <a:spcAft>
                <a:spcPts val="0"/>
              </a:spcAft>
              <a:defRPr/>
            </a:pPr>
            <a:r>
              <a:rPr lang="en-US" dirty="0" smtClean="0"/>
              <a:t>Survivors of domestic violence </a:t>
            </a:r>
          </a:p>
          <a:p>
            <a:pPr lvl="1" eaLnBrk="1" fontAlgn="auto" hangingPunct="1">
              <a:spcAft>
                <a:spcPts val="0"/>
              </a:spcAft>
              <a:defRPr/>
            </a:pPr>
            <a:r>
              <a:rPr lang="en-US" dirty="0" smtClean="0"/>
              <a:t>Crime victims survivors</a:t>
            </a:r>
          </a:p>
          <a:p>
            <a:pPr lvl="1" eaLnBrk="1" fontAlgn="auto" hangingPunct="1">
              <a:spcAft>
                <a:spcPts val="0"/>
              </a:spcAft>
              <a:defRPr/>
            </a:pPr>
            <a:r>
              <a:rPr lang="en-US" dirty="0" smtClean="0"/>
              <a:t>Human trafficking survivor</a:t>
            </a:r>
          </a:p>
          <a:p>
            <a:pPr eaLnBrk="1" fontAlgn="auto" hangingPunct="1">
              <a:spcAft>
                <a:spcPts val="0"/>
              </a:spcAft>
              <a:defRPr/>
            </a:pPr>
            <a:endParaRPr lang="en-US" dirty="0" smtClean="0"/>
          </a:p>
          <a:p>
            <a:pPr eaLnBrk="1" fontAlgn="auto" hangingPunct="1">
              <a:spcAft>
                <a:spcPts val="0"/>
              </a:spcAft>
              <a:defRPr/>
            </a:pPr>
            <a:endParaRPr lang="en-US" dirty="0"/>
          </a:p>
        </p:txBody>
      </p:sp>
      <p:sp>
        <p:nvSpPr>
          <p:cNvPr id="2" name="Slide Number Placeholder 1"/>
          <p:cNvSpPr>
            <a:spLocks noGrp="1"/>
          </p:cNvSpPr>
          <p:nvPr>
            <p:ph type="sldNum" sz="quarter" idx="11"/>
          </p:nvPr>
        </p:nvSpPr>
        <p:spPr/>
        <p:txBody>
          <a:bodyPr/>
          <a:lstStyle/>
          <a:p>
            <a:fld id="{E77C2DE5-39DB-4C4F-BE89-18CE69556DED}" type="slidenum">
              <a:rPr lang="en-US" smtClean="0"/>
              <a:pPr/>
              <a:t>33</a:t>
            </a:fld>
            <a:endParaRPr lang="en-US" dirty="0"/>
          </a:p>
        </p:txBody>
      </p:sp>
    </p:spTree>
    <p:extLst>
      <p:ext uri="{BB962C8B-B14F-4D97-AF65-F5344CB8AC3E}">
        <p14:creationId xmlns:p14="http://schemas.microsoft.com/office/powerpoint/2010/main" val="3155015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VAWA Confidentiality Violations</a:t>
            </a:r>
            <a:endParaRPr lang="en-US" dirty="0"/>
          </a:p>
        </p:txBody>
      </p:sp>
      <p:sp>
        <p:nvSpPr>
          <p:cNvPr id="3" name="Content Placeholder 2"/>
          <p:cNvSpPr>
            <a:spLocks noGrp="1"/>
          </p:cNvSpPr>
          <p:nvPr>
            <p:ph idx="1"/>
          </p:nvPr>
        </p:nvSpPr>
        <p:spPr>
          <a:xfrm>
            <a:off x="457200" y="1371600"/>
            <a:ext cx="8229600" cy="4419600"/>
          </a:xfrm>
        </p:spPr>
        <p:txBody>
          <a:bodyPr>
            <a:normAutofit/>
          </a:bodyPr>
          <a:lstStyle/>
          <a:p>
            <a:pPr lvl="0" fontAlgn="base">
              <a:spcAft>
                <a:spcPct val="0"/>
              </a:spcAft>
              <a:buFontTx/>
              <a:buChar char="•"/>
            </a:pPr>
            <a:r>
              <a:rPr lang="en-US" altLang="en-US" sz="2800" kern="0" dirty="0">
                <a:solidFill>
                  <a:srgbClr val="000000"/>
                </a:solidFill>
                <a:ea typeface="MS PGothic" pitchFamily="34" charset="-128"/>
                <a:cs typeface="Times New Roman" pitchFamily="18" charset="0"/>
              </a:rPr>
              <a:t>Each violation</a:t>
            </a:r>
          </a:p>
          <a:p>
            <a:pPr lvl="1" fontAlgn="base">
              <a:spcAft>
                <a:spcPct val="0"/>
              </a:spcAft>
              <a:buFontTx/>
              <a:buChar char="–"/>
            </a:pPr>
            <a:r>
              <a:rPr lang="en-US" altLang="en-US" kern="0" dirty="0">
                <a:solidFill>
                  <a:srgbClr val="000000"/>
                </a:solidFill>
                <a:ea typeface="MS PGothic" pitchFamily="34" charset="-128"/>
                <a:cs typeface="Times New Roman" pitchFamily="18" charset="0"/>
              </a:rPr>
              <a:t>Disciplinary action and/or</a:t>
            </a:r>
          </a:p>
          <a:p>
            <a:pPr lvl="1" fontAlgn="base">
              <a:spcAft>
                <a:spcPct val="0"/>
              </a:spcAft>
              <a:buFontTx/>
              <a:buChar char="–"/>
            </a:pPr>
            <a:r>
              <a:rPr lang="en-US" altLang="en-US" kern="0" dirty="0">
                <a:solidFill>
                  <a:srgbClr val="000000"/>
                </a:solidFill>
                <a:ea typeface="MS PGothic" pitchFamily="34" charset="-128"/>
                <a:cs typeface="Times New Roman" pitchFamily="18" charset="0"/>
              </a:rPr>
              <a:t>$5,000 fine for the individual</a:t>
            </a:r>
          </a:p>
          <a:p>
            <a:pPr lvl="0" fontAlgn="base">
              <a:spcAft>
                <a:spcPct val="0"/>
              </a:spcAft>
              <a:buFontTx/>
              <a:buChar char="•"/>
            </a:pPr>
            <a:r>
              <a:rPr lang="en-US" altLang="en-US" sz="2800" kern="0" dirty="0" smtClean="0">
                <a:solidFill>
                  <a:srgbClr val="000000"/>
                </a:solidFill>
                <a:ea typeface="MS PGothic" pitchFamily="34" charset="-128"/>
                <a:cs typeface="Times New Roman" pitchFamily="18" charset="0"/>
              </a:rPr>
              <a:t>Violations also </a:t>
            </a:r>
            <a:r>
              <a:rPr lang="en-US" altLang="en-US" sz="2800" kern="0" dirty="0">
                <a:solidFill>
                  <a:srgbClr val="000000"/>
                </a:solidFill>
                <a:ea typeface="MS PGothic" pitchFamily="34" charset="-128"/>
                <a:cs typeface="Times New Roman" pitchFamily="18" charset="0"/>
              </a:rPr>
              <a:t>include making a false certifications in a Notice to </a:t>
            </a:r>
            <a:r>
              <a:rPr lang="en-US" altLang="en-US" sz="2800" kern="0" dirty="0" smtClean="0">
                <a:solidFill>
                  <a:srgbClr val="000000"/>
                </a:solidFill>
                <a:ea typeface="MS PGothic" pitchFamily="34" charset="-128"/>
                <a:cs typeface="Times New Roman" pitchFamily="18" charset="0"/>
              </a:rPr>
              <a:t>Appear</a:t>
            </a:r>
          </a:p>
          <a:p>
            <a:pPr lvl="0" fontAlgn="base">
              <a:spcAft>
                <a:spcPct val="0"/>
              </a:spcAft>
              <a:buFontTx/>
              <a:buChar char="•"/>
            </a:pPr>
            <a:r>
              <a:rPr lang="en-US" altLang="en-US" sz="2800" kern="0" dirty="0" smtClean="0">
                <a:solidFill>
                  <a:srgbClr val="000000"/>
                </a:solidFill>
                <a:ea typeface="MS PGothic" pitchFamily="34" charset="-128"/>
                <a:cs typeface="Times New Roman" pitchFamily="18" charset="0"/>
              </a:rPr>
              <a:t>VAWA Confidentiality Enforcement Guidance CRCL (2008)</a:t>
            </a:r>
          </a:p>
          <a:p>
            <a:pPr lvl="0" fontAlgn="base">
              <a:spcAft>
                <a:spcPct val="0"/>
              </a:spcAft>
              <a:buFontTx/>
              <a:buChar char="•"/>
            </a:pPr>
            <a:r>
              <a:rPr lang="en-US" altLang="en-US" sz="2800" kern="0" dirty="0" smtClean="0">
                <a:solidFill>
                  <a:srgbClr val="000000"/>
                </a:solidFill>
                <a:ea typeface="MS PGothic" pitchFamily="34" charset="-128"/>
                <a:cs typeface="Times New Roman" pitchFamily="18" charset="0"/>
              </a:rPr>
              <a:t>ICE required to certify compliance to immigration judge = violations can be basis for dismissal </a:t>
            </a:r>
          </a:p>
          <a:p>
            <a:pPr lvl="0" fontAlgn="base">
              <a:spcAft>
                <a:spcPct val="0"/>
              </a:spcAft>
              <a:buFontTx/>
              <a:buChar char="•"/>
            </a:pPr>
            <a:endParaRPr lang="en-US" altLang="en-US" sz="2800" kern="0" dirty="0" smtClean="0">
              <a:solidFill>
                <a:srgbClr val="000000"/>
              </a:solidFill>
              <a:ea typeface="MS PGothic" pitchFamily="34" charset="-128"/>
              <a:cs typeface="Times New Roman" pitchFamily="18"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7506" y="1600200"/>
            <a:ext cx="1804987"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1"/>
          </p:nvPr>
        </p:nvSpPr>
        <p:spPr/>
        <p:txBody>
          <a:bodyPr/>
          <a:lstStyle/>
          <a:p>
            <a:fld id="{E77C2DE5-39DB-4C4F-BE89-18CE69556DED}" type="slidenum">
              <a:rPr lang="en-US" smtClean="0"/>
              <a:pPr/>
              <a:t>34</a:t>
            </a:fld>
            <a:endParaRPr lang="en-US" dirty="0"/>
          </a:p>
        </p:txBody>
      </p:sp>
    </p:spTree>
    <p:extLst>
      <p:ext uri="{BB962C8B-B14F-4D97-AF65-F5344CB8AC3E}">
        <p14:creationId xmlns:p14="http://schemas.microsoft.com/office/powerpoint/2010/main" val="17667600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rPr>
              <a:t>Why is VAWA Confidentiality Important for State Courts?</a:t>
            </a:r>
            <a:endParaRPr lang="en-US" dirty="0">
              <a:effectLst/>
            </a:endParaRPr>
          </a:p>
        </p:txBody>
      </p:sp>
      <p:sp>
        <p:nvSpPr>
          <p:cNvPr id="3" name="Content Placeholder 2"/>
          <p:cNvSpPr>
            <a:spLocks noGrp="1"/>
          </p:cNvSpPr>
          <p:nvPr>
            <p:ph idx="1"/>
          </p:nvPr>
        </p:nvSpPr>
        <p:spPr/>
        <p:txBody>
          <a:bodyPr/>
          <a:lstStyle/>
          <a:p>
            <a:r>
              <a:rPr lang="en-US" dirty="0" smtClean="0"/>
              <a:t>Promotes access to justice and just and fair outcomes in state courts</a:t>
            </a:r>
          </a:p>
          <a:p>
            <a:r>
              <a:rPr lang="en-US" dirty="0" smtClean="0"/>
              <a:t>Perpetrators  may attempt to use state court discovery to obtain federal VAWA confidentiality protected information</a:t>
            </a:r>
          </a:p>
          <a:p>
            <a:r>
              <a:rPr lang="en-US" dirty="0" smtClean="0"/>
              <a:t>Prohibited immigration enforcement locations include courthouses</a:t>
            </a:r>
            <a:endParaRPr lang="en-US" dirty="0"/>
          </a:p>
        </p:txBody>
      </p:sp>
      <p:sp>
        <p:nvSpPr>
          <p:cNvPr id="5" name="Slide Number Placeholder 4"/>
          <p:cNvSpPr>
            <a:spLocks noGrp="1"/>
          </p:cNvSpPr>
          <p:nvPr>
            <p:ph type="sldNum" sz="quarter" idx="11"/>
          </p:nvPr>
        </p:nvSpPr>
        <p:spPr/>
        <p:txBody>
          <a:bodyPr/>
          <a:lstStyle/>
          <a:p>
            <a:fld id="{E77C2DE5-39DB-4C4F-BE89-18CE69556DED}" type="slidenum">
              <a:rPr lang="en-US" smtClean="0"/>
              <a:pPr/>
              <a:t>35</a:t>
            </a:fld>
            <a:endParaRPr lang="en-US" dirty="0"/>
          </a:p>
        </p:txBody>
      </p:sp>
    </p:spTree>
    <p:extLst>
      <p:ext uri="{BB962C8B-B14F-4D97-AF65-F5344CB8AC3E}">
        <p14:creationId xmlns:p14="http://schemas.microsoft.com/office/powerpoint/2010/main" val="8376152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3600" dirty="0" smtClean="0"/>
              <a:t>VAWA Confidentiality Statues and</a:t>
            </a:r>
            <a:br>
              <a:rPr lang="en-US" sz="3600" dirty="0" smtClean="0"/>
            </a:br>
            <a:r>
              <a:rPr lang="en-US" sz="3600" dirty="0" smtClean="0"/>
              <a:t>DHS Policies and Regulations</a:t>
            </a:r>
            <a:endParaRPr lang="en-US" sz="3600" dirty="0"/>
          </a:p>
        </p:txBody>
      </p:sp>
      <p:sp>
        <p:nvSpPr>
          <p:cNvPr id="3" name="Content Placeholder 2"/>
          <p:cNvSpPr>
            <a:spLocks noGrp="1"/>
          </p:cNvSpPr>
          <p:nvPr>
            <p:ph idx="1"/>
          </p:nvPr>
        </p:nvSpPr>
        <p:spPr>
          <a:xfrm>
            <a:off x="304800" y="1066800"/>
            <a:ext cx="8382000" cy="5257800"/>
          </a:xfrm>
        </p:spPr>
        <p:txBody>
          <a:bodyPr>
            <a:normAutofit/>
          </a:bodyPr>
          <a:lstStyle/>
          <a:p>
            <a:pPr lvl="0">
              <a:lnSpc>
                <a:spcPct val="90000"/>
              </a:lnSpc>
              <a:buFontTx/>
              <a:buChar char="•"/>
            </a:pPr>
            <a:r>
              <a:rPr lang="en-US" dirty="0" smtClean="0"/>
              <a:t>Protect </a:t>
            </a:r>
            <a:r>
              <a:rPr lang="en-US" dirty="0"/>
              <a:t>Information About </a:t>
            </a:r>
            <a:r>
              <a:rPr lang="en-US" dirty="0" smtClean="0"/>
              <a:t>Victim’s Immigration </a:t>
            </a:r>
            <a:r>
              <a:rPr lang="en-US" dirty="0"/>
              <a:t>Case </a:t>
            </a:r>
            <a:endParaRPr lang="en-US" dirty="0" smtClean="0"/>
          </a:p>
          <a:p>
            <a:pPr lvl="0">
              <a:lnSpc>
                <a:spcPct val="90000"/>
              </a:lnSpc>
              <a:buFontTx/>
              <a:buChar char="•"/>
            </a:pPr>
            <a:r>
              <a:rPr lang="en-US" altLang="en-US" kern="0" dirty="0" smtClean="0">
                <a:solidFill>
                  <a:srgbClr val="000000"/>
                </a:solidFill>
                <a:ea typeface="MS PGothic" pitchFamily="34" charset="-128"/>
              </a:rPr>
              <a:t>Prohibit </a:t>
            </a:r>
            <a:r>
              <a:rPr lang="en-US" altLang="en-US" kern="0" dirty="0">
                <a:solidFill>
                  <a:srgbClr val="000000"/>
                </a:solidFill>
                <a:ea typeface="MS PGothic" pitchFamily="34" charset="-128"/>
              </a:rPr>
              <a:t>disclosure of any information about </a:t>
            </a:r>
            <a:endParaRPr lang="en-US" altLang="en-US" kern="0" dirty="0" smtClean="0">
              <a:solidFill>
                <a:srgbClr val="000000"/>
              </a:solidFill>
              <a:ea typeface="MS PGothic" pitchFamily="34" charset="-128"/>
            </a:endParaRPr>
          </a:p>
          <a:p>
            <a:pPr lvl="1" fontAlgn="base">
              <a:lnSpc>
                <a:spcPct val="90000"/>
              </a:lnSpc>
              <a:spcAft>
                <a:spcPct val="0"/>
              </a:spcAft>
              <a:buFontTx/>
              <a:buChar char="•"/>
            </a:pPr>
            <a:r>
              <a:rPr lang="en-US" altLang="en-US" kern="0" dirty="0" smtClean="0">
                <a:solidFill>
                  <a:srgbClr val="000000"/>
                </a:solidFill>
                <a:ea typeface="MS PGothic" pitchFamily="34" charset="-128"/>
              </a:rPr>
              <a:t>The existence of a VAWA, T or U visa </a:t>
            </a:r>
            <a:r>
              <a:rPr lang="en-US" altLang="en-US" kern="0" dirty="0">
                <a:solidFill>
                  <a:srgbClr val="000000"/>
                </a:solidFill>
                <a:ea typeface="MS PGothic" pitchFamily="34" charset="-128"/>
              </a:rPr>
              <a:t> </a:t>
            </a:r>
            <a:r>
              <a:rPr lang="en-US" altLang="en-US" kern="0" dirty="0" smtClean="0">
                <a:solidFill>
                  <a:srgbClr val="000000"/>
                </a:solidFill>
                <a:ea typeface="MS PGothic" pitchFamily="34" charset="-128"/>
              </a:rPr>
              <a:t>application</a:t>
            </a:r>
          </a:p>
          <a:p>
            <a:pPr lvl="1" fontAlgn="base">
              <a:lnSpc>
                <a:spcPct val="90000"/>
              </a:lnSpc>
              <a:spcAft>
                <a:spcPct val="0"/>
              </a:spcAft>
              <a:buFontTx/>
              <a:buChar char="•"/>
            </a:pPr>
            <a:r>
              <a:rPr lang="en-US" altLang="en-US" kern="0" dirty="0" smtClean="0">
                <a:solidFill>
                  <a:srgbClr val="000000"/>
                </a:solidFill>
                <a:ea typeface="MS PGothic" pitchFamily="34" charset="-128"/>
              </a:rPr>
              <a:t>Decisions made in the case</a:t>
            </a:r>
          </a:p>
          <a:p>
            <a:pPr lvl="1" fontAlgn="base">
              <a:lnSpc>
                <a:spcPct val="90000"/>
              </a:lnSpc>
              <a:spcAft>
                <a:spcPct val="0"/>
              </a:spcAft>
              <a:buFontTx/>
              <a:buChar char="•"/>
            </a:pPr>
            <a:r>
              <a:rPr lang="en-US" altLang="en-US" kern="0" dirty="0" smtClean="0">
                <a:solidFill>
                  <a:srgbClr val="000000"/>
                </a:solidFill>
                <a:ea typeface="MS PGothic" pitchFamily="34" charset="-128"/>
              </a:rPr>
              <a:t>Information contained in the #A file</a:t>
            </a:r>
          </a:p>
          <a:p>
            <a:pPr lvl="1">
              <a:lnSpc>
                <a:spcPct val="90000"/>
              </a:lnSpc>
              <a:buFontTx/>
              <a:buChar char="•"/>
            </a:pPr>
            <a:r>
              <a:rPr lang="en-US" altLang="en-US" kern="0" dirty="0" smtClean="0">
                <a:solidFill>
                  <a:srgbClr val="000000"/>
                </a:solidFill>
                <a:ea typeface="MS PGothic" pitchFamily="34" charset="-128"/>
              </a:rPr>
              <a:t>Disclosure prohibited to all persons, </a:t>
            </a:r>
            <a:r>
              <a:rPr lang="en-US" altLang="en-US" kern="0" dirty="0">
                <a:solidFill>
                  <a:srgbClr val="000000"/>
                </a:solidFill>
                <a:ea typeface="MS PGothic" pitchFamily="34" charset="-128"/>
              </a:rPr>
              <a:t>not just </a:t>
            </a:r>
            <a:r>
              <a:rPr lang="en-US" altLang="en-US" kern="0" dirty="0" smtClean="0">
                <a:solidFill>
                  <a:srgbClr val="000000"/>
                </a:solidFill>
                <a:ea typeface="MS PGothic" pitchFamily="34" charset="-128"/>
              </a:rPr>
              <a:t>the perpetrator</a:t>
            </a:r>
          </a:p>
          <a:p>
            <a:pPr>
              <a:lnSpc>
                <a:spcPct val="90000"/>
              </a:lnSpc>
              <a:buFontTx/>
              <a:buChar char="•"/>
            </a:pPr>
            <a:r>
              <a:rPr lang="en-US" altLang="en-US" kern="0" dirty="0">
                <a:solidFill>
                  <a:srgbClr val="000000"/>
                </a:solidFill>
                <a:ea typeface="MS PGothic" pitchFamily="34" charset="-128"/>
              </a:rPr>
              <a:t>W</a:t>
            </a:r>
            <a:r>
              <a:rPr lang="en-US" altLang="en-US" kern="0" dirty="0" smtClean="0">
                <a:solidFill>
                  <a:srgbClr val="000000"/>
                </a:solidFill>
                <a:ea typeface="MS PGothic" pitchFamily="34" charset="-128"/>
              </a:rPr>
              <a:t>hat’s discoverable? </a:t>
            </a:r>
          </a:p>
          <a:p>
            <a:pPr lvl="1">
              <a:lnSpc>
                <a:spcPct val="90000"/>
              </a:lnSpc>
              <a:buFontTx/>
              <a:buChar char="•"/>
            </a:pPr>
            <a:r>
              <a:rPr lang="en-US" altLang="en-US" kern="0" dirty="0" smtClean="0">
                <a:solidFill>
                  <a:srgbClr val="000000"/>
                </a:solidFill>
                <a:ea typeface="MS PGothic" pitchFamily="34" charset="-128"/>
              </a:rPr>
              <a:t>U/T certification only and only in criminal cases</a:t>
            </a:r>
            <a:endParaRPr lang="en-US" altLang="en-US" kern="0" dirty="0">
              <a:solidFill>
                <a:srgbClr val="000000"/>
              </a:solidFill>
              <a:ea typeface="MS PGothic" pitchFamily="34" charset="-128"/>
            </a:endParaRPr>
          </a:p>
          <a:p>
            <a:pPr marL="0" indent="0">
              <a:buNone/>
            </a:pPr>
            <a:endParaRPr lang="en-US" sz="2800" dirty="0"/>
          </a:p>
        </p:txBody>
      </p:sp>
      <p:sp>
        <p:nvSpPr>
          <p:cNvPr id="4" name="Footer Placeholder 3"/>
          <p:cNvSpPr>
            <a:spLocks noGrp="1"/>
          </p:cNvSpPr>
          <p:nvPr>
            <p:ph type="ftr" sz="quarter" idx="10"/>
          </p:nvPr>
        </p:nvSpPr>
        <p:spPr/>
        <p:txBody>
          <a:bodyPr/>
          <a:lstStyle/>
          <a:p>
            <a:pPr>
              <a:defRPr/>
            </a:pPr>
            <a:r>
              <a:rPr lang="en-US" dirty="0" smtClean="0"/>
              <a:t>Judicial Training Network Multi-State Training</a:t>
            </a:r>
            <a:endParaRPr lang="en-US" dirty="0"/>
          </a:p>
        </p:txBody>
      </p:sp>
      <p:sp>
        <p:nvSpPr>
          <p:cNvPr id="6" name="Slide Number Placeholder 5"/>
          <p:cNvSpPr>
            <a:spLocks noGrp="1"/>
          </p:cNvSpPr>
          <p:nvPr>
            <p:ph type="sldNum" sz="quarter" idx="11"/>
          </p:nvPr>
        </p:nvSpPr>
        <p:spPr/>
        <p:txBody>
          <a:bodyPr/>
          <a:lstStyle/>
          <a:p>
            <a:fld id="{6A63AC35-3821-42BC-BDAE-2B923C128E1A}" type="slidenum">
              <a:rPr lang="en-US" altLang="en-US" smtClean="0"/>
              <a:pPr/>
              <a:t>36</a:t>
            </a:fld>
            <a:endParaRPr lang="en-US" altLang="en-US" dirty="0"/>
          </a:p>
        </p:txBody>
      </p:sp>
    </p:spTree>
    <p:extLst>
      <p:ext uri="{BB962C8B-B14F-4D97-AF65-F5344CB8AC3E}">
        <p14:creationId xmlns:p14="http://schemas.microsoft.com/office/powerpoint/2010/main" val="38895039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Hawke v. Dep’t of Homeland Security</a:t>
            </a:r>
            <a:br>
              <a:rPr lang="en-US" i="1" dirty="0" smtClean="0"/>
            </a:br>
            <a:r>
              <a:rPr lang="en-US" sz="3100" dirty="0"/>
              <a:t>(N.D. CA, 2008</a:t>
            </a:r>
            <a:r>
              <a:rPr lang="en-US" sz="3100" dirty="0" smtClean="0"/>
              <a:t>) – VAWA Self-Petition Case</a:t>
            </a:r>
            <a:br>
              <a:rPr lang="en-US" sz="3100" dirty="0" smtClean="0"/>
            </a:br>
            <a:r>
              <a:rPr lang="en-US" sz="3100" dirty="0" smtClean="0"/>
              <a:t>(Judicial review exception)</a:t>
            </a:r>
            <a:endParaRPr lang="en-US" sz="3100" i="1" dirty="0"/>
          </a:p>
        </p:txBody>
      </p:sp>
      <p:sp>
        <p:nvSpPr>
          <p:cNvPr id="3" name="Content Placeholder 2"/>
          <p:cNvSpPr>
            <a:spLocks noGrp="1"/>
          </p:cNvSpPr>
          <p:nvPr>
            <p:ph idx="1"/>
          </p:nvPr>
        </p:nvSpPr>
        <p:spPr/>
        <p:txBody>
          <a:bodyPr>
            <a:normAutofit fontScale="92500"/>
          </a:bodyPr>
          <a:lstStyle/>
          <a:p>
            <a:pPr lvl="0" fontAlgn="base">
              <a:lnSpc>
                <a:spcPct val="90000"/>
              </a:lnSpc>
              <a:spcAft>
                <a:spcPct val="0"/>
              </a:spcAft>
              <a:buFontTx/>
              <a:buChar char="•"/>
            </a:pPr>
            <a:r>
              <a:rPr lang="en-US" altLang="en-US" sz="2800" kern="0" dirty="0" smtClean="0">
                <a:solidFill>
                  <a:srgbClr val="000000"/>
                </a:solidFill>
                <a:ea typeface="MS PGothic" pitchFamily="34" charset="-128"/>
              </a:rPr>
              <a:t>VAWA Confidentiality Protects cases: </a:t>
            </a:r>
          </a:p>
          <a:p>
            <a:pPr lvl="1" fontAlgn="base">
              <a:lnSpc>
                <a:spcPct val="90000"/>
              </a:lnSpc>
              <a:spcAft>
                <a:spcPct val="0"/>
              </a:spcAft>
              <a:buFontTx/>
              <a:buChar char="•"/>
            </a:pPr>
            <a:r>
              <a:rPr lang="en-US" altLang="en-US" sz="2400" kern="0" dirty="0" smtClean="0">
                <a:solidFill>
                  <a:srgbClr val="000000"/>
                </a:solidFill>
                <a:ea typeface="MS PGothic" pitchFamily="34" charset="-128"/>
              </a:rPr>
              <a:t>All cases unless denied on the merits</a:t>
            </a:r>
          </a:p>
          <a:p>
            <a:pPr fontAlgn="base">
              <a:lnSpc>
                <a:spcPct val="90000"/>
              </a:lnSpc>
              <a:spcAft>
                <a:spcPct val="0"/>
              </a:spcAft>
              <a:buFontTx/>
              <a:buChar char="•"/>
            </a:pPr>
            <a:r>
              <a:rPr lang="en-US" altLang="en-US" sz="2800" kern="0" dirty="0" smtClean="0">
                <a:solidFill>
                  <a:srgbClr val="000000"/>
                </a:solidFill>
                <a:ea typeface="MS PGothic" pitchFamily="34" charset="-128"/>
              </a:rPr>
              <a:t>Judicial exception applies to appeals of victim’s immigration case</a:t>
            </a:r>
          </a:p>
          <a:p>
            <a:pPr lvl="1" fontAlgn="base">
              <a:lnSpc>
                <a:spcPct val="90000"/>
              </a:lnSpc>
              <a:spcAft>
                <a:spcPct val="0"/>
              </a:spcAft>
              <a:buFontTx/>
              <a:buChar char="•"/>
            </a:pPr>
            <a:r>
              <a:rPr lang="en-US" altLang="en-US" sz="2400" kern="0" dirty="0" smtClean="0">
                <a:solidFill>
                  <a:srgbClr val="000000"/>
                </a:solidFill>
                <a:ea typeface="MS PGothic" pitchFamily="34" charset="-128"/>
              </a:rPr>
              <a:t>Does not apply </a:t>
            </a:r>
            <a:r>
              <a:rPr lang="en-US" altLang="en-US" sz="2400" kern="0" dirty="0">
                <a:solidFill>
                  <a:srgbClr val="000000"/>
                </a:solidFill>
                <a:ea typeface="MS PGothic" pitchFamily="34" charset="-128"/>
              </a:rPr>
              <a:t>to civil or criminal court </a:t>
            </a:r>
            <a:r>
              <a:rPr lang="en-US" altLang="en-US" sz="2400" kern="0" dirty="0" smtClean="0">
                <a:solidFill>
                  <a:srgbClr val="000000"/>
                </a:solidFill>
                <a:ea typeface="MS PGothic" pitchFamily="34" charset="-128"/>
              </a:rPr>
              <a:t>proceedings</a:t>
            </a:r>
          </a:p>
          <a:p>
            <a:r>
              <a:rPr lang="en-US" sz="2800" dirty="0"/>
              <a:t>6</a:t>
            </a:r>
            <a:r>
              <a:rPr lang="en-US" sz="2800" baseline="30000" dirty="0"/>
              <a:t>th</a:t>
            </a:r>
            <a:r>
              <a:rPr lang="en-US" sz="2800" dirty="0"/>
              <a:t> Amendment right to compulsory process does not permit access to absolutely privileged information </a:t>
            </a:r>
          </a:p>
          <a:p>
            <a:r>
              <a:rPr lang="en-US" sz="2800" dirty="0" smtClean="0"/>
              <a:t>“Primary </a:t>
            </a:r>
            <a:r>
              <a:rPr lang="en-US" sz="2800" dirty="0"/>
              <a:t>purposes of the VAWA confidentiality provision, namely </a:t>
            </a:r>
            <a:r>
              <a:rPr lang="en-US" sz="2800" i="1" u="sng" dirty="0"/>
              <a:t>to prohibit disclosure of confidential application materials</a:t>
            </a:r>
            <a:r>
              <a:rPr lang="en-US" sz="2800" i="1" dirty="0"/>
              <a:t> </a:t>
            </a:r>
            <a:r>
              <a:rPr lang="en-US" sz="2800" dirty="0"/>
              <a:t>to the accused batterer</a:t>
            </a:r>
            <a:r>
              <a:rPr lang="en-US" sz="2800" dirty="0" smtClean="0"/>
              <a:t>”</a:t>
            </a:r>
            <a:endParaRPr lang="en-US" dirty="0"/>
          </a:p>
        </p:txBody>
      </p:sp>
      <p:sp>
        <p:nvSpPr>
          <p:cNvPr id="5" name="Footer Placeholder 4"/>
          <p:cNvSpPr>
            <a:spLocks noGrp="1"/>
          </p:cNvSpPr>
          <p:nvPr>
            <p:ph type="ftr" sz="quarter" idx="10"/>
          </p:nvPr>
        </p:nvSpPr>
        <p:spPr/>
        <p:txBody>
          <a:bodyPr/>
          <a:lstStyle/>
          <a:p>
            <a:pPr>
              <a:defRPr/>
            </a:pPr>
            <a:r>
              <a:rPr lang="en-US" smtClean="0"/>
              <a:t>Judicial Training Network Multi-State Training</a:t>
            </a:r>
            <a:endParaRPr lang="en-US"/>
          </a:p>
        </p:txBody>
      </p:sp>
      <p:sp>
        <p:nvSpPr>
          <p:cNvPr id="6" name="Slide Number Placeholder 5"/>
          <p:cNvSpPr>
            <a:spLocks noGrp="1"/>
          </p:cNvSpPr>
          <p:nvPr>
            <p:ph type="sldNum" sz="quarter" idx="11"/>
          </p:nvPr>
        </p:nvSpPr>
        <p:spPr/>
        <p:txBody>
          <a:bodyPr/>
          <a:lstStyle/>
          <a:p>
            <a:fld id="{6A63AC35-3821-42BC-BDAE-2B923C128E1A}" type="slidenum">
              <a:rPr lang="en-US" altLang="en-US" smtClean="0"/>
              <a:pPr/>
              <a:t>37</a:t>
            </a:fld>
            <a:endParaRPr lang="en-US" altLang="en-US" dirty="0"/>
          </a:p>
        </p:txBody>
      </p:sp>
    </p:spTree>
    <p:extLst>
      <p:ext uri="{BB962C8B-B14F-4D97-AF65-F5344CB8AC3E}">
        <p14:creationId xmlns:p14="http://schemas.microsoft.com/office/powerpoint/2010/main" val="31731922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 v. Marroquin-</a:t>
            </a:r>
            <a:r>
              <a:rPr lang="en-US" dirty="0" err="1" smtClean="0"/>
              <a:t>Aldana</a:t>
            </a:r>
            <a:r>
              <a:rPr lang="en-US" dirty="0" smtClean="0"/>
              <a:t> – </a:t>
            </a:r>
            <a:br>
              <a:rPr lang="en-US" dirty="0" smtClean="0"/>
            </a:br>
            <a:r>
              <a:rPr lang="en-US" dirty="0" smtClean="0"/>
              <a:t>Criminal Case </a:t>
            </a:r>
            <a:br>
              <a:rPr lang="en-US" dirty="0" smtClean="0"/>
            </a:br>
            <a:r>
              <a:rPr lang="en-US" sz="2382" dirty="0"/>
              <a:t>2014 ME 47, ¶ 20, 89 A.3d 519, 525</a:t>
            </a:r>
          </a:p>
        </p:txBody>
      </p:sp>
      <p:sp>
        <p:nvSpPr>
          <p:cNvPr id="3" name="Content Placeholder 2"/>
          <p:cNvSpPr>
            <a:spLocks noGrp="1"/>
          </p:cNvSpPr>
          <p:nvPr>
            <p:ph idx="1"/>
          </p:nvPr>
        </p:nvSpPr>
        <p:spPr/>
        <p:txBody>
          <a:bodyPr>
            <a:normAutofit/>
          </a:bodyPr>
          <a:lstStyle/>
          <a:p>
            <a:r>
              <a:rPr lang="en-US" sz="2800" dirty="0" smtClean="0"/>
              <a:t>“Insufficient justification” to disclose additional documentation when the defense had the certification form</a:t>
            </a:r>
          </a:p>
          <a:p>
            <a:r>
              <a:rPr lang="en-US" sz="2800" dirty="0" smtClean="0"/>
              <a:t>Provided defense opportunity to cross-examine victim and call credibility into question</a:t>
            </a:r>
          </a:p>
          <a:p>
            <a:r>
              <a:rPr lang="en-US" sz="2800" dirty="0" smtClean="0"/>
              <a:t>Court noted the “high level of protection” given to documents filed with immigration</a:t>
            </a:r>
            <a:endParaRPr lang="en-US" sz="2800" dirty="0"/>
          </a:p>
        </p:txBody>
      </p:sp>
      <p:sp>
        <p:nvSpPr>
          <p:cNvPr id="4" name="Footer Placeholder 3"/>
          <p:cNvSpPr>
            <a:spLocks noGrp="1"/>
          </p:cNvSpPr>
          <p:nvPr>
            <p:ph type="ftr" sz="quarter" idx="10"/>
          </p:nvPr>
        </p:nvSpPr>
        <p:spPr/>
        <p:txBody>
          <a:bodyPr/>
          <a:lstStyle/>
          <a:p>
            <a:pPr>
              <a:defRPr/>
            </a:pPr>
            <a:r>
              <a:rPr lang="en-US" smtClean="0"/>
              <a:t>Judicial Training Network Multi-State Training</a:t>
            </a:r>
            <a:endParaRPr lang="en-US"/>
          </a:p>
        </p:txBody>
      </p:sp>
      <p:sp>
        <p:nvSpPr>
          <p:cNvPr id="6" name="Slide Number Placeholder 5"/>
          <p:cNvSpPr>
            <a:spLocks noGrp="1"/>
          </p:cNvSpPr>
          <p:nvPr>
            <p:ph type="sldNum" sz="quarter" idx="11"/>
          </p:nvPr>
        </p:nvSpPr>
        <p:spPr/>
        <p:txBody>
          <a:bodyPr/>
          <a:lstStyle/>
          <a:p>
            <a:fld id="{6A63AC35-3821-42BC-BDAE-2B923C128E1A}" type="slidenum">
              <a:rPr lang="en-US" altLang="en-US" smtClean="0"/>
              <a:pPr/>
              <a:t>38</a:t>
            </a:fld>
            <a:endParaRPr lang="en-US" altLang="en-US" dirty="0"/>
          </a:p>
        </p:txBody>
      </p:sp>
    </p:spTree>
    <p:extLst>
      <p:ext uri="{BB962C8B-B14F-4D97-AF65-F5344CB8AC3E}">
        <p14:creationId xmlns:p14="http://schemas.microsoft.com/office/powerpoint/2010/main" val="3718391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Gomez v. State</a:t>
            </a:r>
            <a:br>
              <a:rPr lang="en-US" dirty="0" smtClean="0"/>
            </a:br>
            <a:r>
              <a:rPr lang="en-US" sz="2900" dirty="0" smtClean="0"/>
              <a:t>District Court of Appeals of Florida, Fourth Circuit</a:t>
            </a:r>
            <a:endParaRPr lang="en-US" sz="2900" dirty="0"/>
          </a:p>
        </p:txBody>
      </p:sp>
      <p:sp>
        <p:nvSpPr>
          <p:cNvPr id="3" name="Content Placeholder 2"/>
          <p:cNvSpPr>
            <a:spLocks noGrp="1"/>
          </p:cNvSpPr>
          <p:nvPr>
            <p:ph idx="1"/>
          </p:nvPr>
        </p:nvSpPr>
        <p:spPr/>
        <p:txBody>
          <a:bodyPr/>
          <a:lstStyle/>
          <a:p>
            <a:r>
              <a:rPr lang="en-US" sz="2800" dirty="0" smtClean="0"/>
              <a:t>The defendant in a criminal case complained of a </a:t>
            </a:r>
            <a:r>
              <a:rPr lang="en-US" sz="2800" i="1" dirty="0" smtClean="0"/>
              <a:t>Brady </a:t>
            </a:r>
            <a:r>
              <a:rPr lang="en-US" sz="2800" dirty="0" smtClean="0"/>
              <a:t>violation for the State’s failure to allow discovery of the information contained in the victim’s U Visa application. </a:t>
            </a:r>
          </a:p>
          <a:p>
            <a:r>
              <a:rPr lang="en-US" sz="2800" dirty="0" smtClean="0"/>
              <a:t>The Florida Court denied discovery of the U visa file which was not in the state’s possession or control. Thus, the State had no obligation to produce it. </a:t>
            </a:r>
            <a:endParaRPr lang="en-US" sz="2800" dirty="0"/>
          </a:p>
        </p:txBody>
      </p:sp>
      <p:sp>
        <p:nvSpPr>
          <p:cNvPr id="4" name="Footer Placeholder 3"/>
          <p:cNvSpPr>
            <a:spLocks noGrp="1"/>
          </p:cNvSpPr>
          <p:nvPr>
            <p:ph type="ftr" sz="quarter" idx="10"/>
          </p:nvPr>
        </p:nvSpPr>
        <p:spPr/>
        <p:txBody>
          <a:bodyPr/>
          <a:lstStyle/>
          <a:p>
            <a:pPr>
              <a:defRPr/>
            </a:pPr>
            <a:r>
              <a:rPr lang="en-US" smtClean="0"/>
              <a:t>Judicial Training Network</a:t>
            </a:r>
            <a:endParaRPr lang="en-US"/>
          </a:p>
        </p:txBody>
      </p:sp>
      <p:sp>
        <p:nvSpPr>
          <p:cNvPr id="5" name="Slide Number Placeholder 4"/>
          <p:cNvSpPr>
            <a:spLocks noGrp="1"/>
          </p:cNvSpPr>
          <p:nvPr>
            <p:ph type="sldNum" sz="quarter" idx="11"/>
          </p:nvPr>
        </p:nvSpPr>
        <p:spPr/>
        <p:txBody>
          <a:bodyPr/>
          <a:lstStyle/>
          <a:p>
            <a:fld id="{6A63AC35-3821-42BC-BDAE-2B923C128E1A}" type="slidenum">
              <a:rPr lang="en-US" altLang="en-US" smtClean="0"/>
              <a:pPr/>
              <a:t>39</a:t>
            </a:fld>
            <a:endParaRPr lang="en-US" altLang="en-US" dirty="0"/>
          </a:p>
        </p:txBody>
      </p:sp>
    </p:spTree>
    <p:extLst>
      <p:ext uri="{BB962C8B-B14F-4D97-AF65-F5344CB8AC3E}">
        <p14:creationId xmlns:p14="http://schemas.microsoft.com/office/powerpoint/2010/main" val="3462813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44962"/>
          </a:xfrm>
        </p:spPr>
        <p:txBody>
          <a:bodyPr/>
          <a:lstStyle/>
          <a:p>
            <a:r>
              <a:rPr lang="en-US" dirty="0" smtClean="0"/>
              <a:t>What countries do the immigrants you see in your courts come from?</a:t>
            </a:r>
            <a:endParaRPr lang="en-US" dirty="0"/>
          </a:p>
        </p:txBody>
      </p:sp>
      <p:sp>
        <p:nvSpPr>
          <p:cNvPr id="4" name="Footer Placeholder 3"/>
          <p:cNvSpPr>
            <a:spLocks noGrp="1"/>
          </p:cNvSpPr>
          <p:nvPr>
            <p:ph type="ftr" sz="quarter" idx="10"/>
          </p:nvPr>
        </p:nvSpPr>
        <p:spPr/>
        <p:txBody>
          <a:bodyPr/>
          <a:lstStyle/>
          <a:p>
            <a:pPr>
              <a:defRPr/>
            </a:pPr>
            <a:r>
              <a:rPr lang="en-US" smtClean="0"/>
              <a:t>Judicial Training Network</a:t>
            </a:r>
            <a:endParaRPr lang="en-US"/>
          </a:p>
        </p:txBody>
      </p:sp>
      <p:sp>
        <p:nvSpPr>
          <p:cNvPr id="5" name="Slide Number Placeholder 4"/>
          <p:cNvSpPr>
            <a:spLocks noGrp="1"/>
          </p:cNvSpPr>
          <p:nvPr>
            <p:ph type="sldNum" sz="quarter" idx="11"/>
          </p:nvPr>
        </p:nvSpPr>
        <p:spPr/>
        <p:txBody>
          <a:bodyPr/>
          <a:lstStyle/>
          <a:p>
            <a:fld id="{6A63AC35-3821-42BC-BDAE-2B923C128E1A}" type="slidenum">
              <a:rPr lang="en-US" altLang="en-US" smtClean="0"/>
              <a:pPr/>
              <a:t>4</a:t>
            </a:fld>
            <a:endParaRPr lang="en-US" altLang="en-US" dirty="0"/>
          </a:p>
        </p:txBody>
      </p:sp>
    </p:spTree>
    <p:extLst>
      <p:ext uri="{BB962C8B-B14F-4D97-AF65-F5344CB8AC3E}">
        <p14:creationId xmlns:p14="http://schemas.microsoft.com/office/powerpoint/2010/main" val="210461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People v. Alvarez </a:t>
            </a:r>
            <a:r>
              <a:rPr lang="en-US" sz="4000" dirty="0" err="1" smtClean="0"/>
              <a:t>Alvarez</a:t>
            </a:r>
            <a:r>
              <a:rPr lang="en-US" sz="4000" dirty="0" smtClean="0"/>
              <a:t>- Criminal Case</a:t>
            </a:r>
            <a:r>
              <a:rPr lang="en-US" dirty="0" smtClean="0"/>
              <a:t/>
            </a:r>
            <a:br>
              <a:rPr lang="en-US" dirty="0" smtClean="0"/>
            </a:br>
            <a:r>
              <a:rPr lang="en-US" sz="2382" dirty="0"/>
              <a:t>No. G047701, 2014 WL 1813302, at *5 (Cal. Ct. App. May 7, 2014), review denied (July 16, 2014) </a:t>
            </a:r>
          </a:p>
        </p:txBody>
      </p:sp>
      <p:sp>
        <p:nvSpPr>
          <p:cNvPr id="3" name="Content Placeholder 2"/>
          <p:cNvSpPr>
            <a:spLocks noGrp="1"/>
          </p:cNvSpPr>
          <p:nvPr>
            <p:ph idx="1"/>
          </p:nvPr>
        </p:nvSpPr>
        <p:spPr>
          <a:xfrm>
            <a:off x="578224" y="1561028"/>
            <a:ext cx="7987553" cy="4178421"/>
          </a:xfrm>
        </p:spPr>
        <p:txBody>
          <a:bodyPr/>
          <a:lstStyle/>
          <a:p>
            <a:r>
              <a:rPr lang="en-US" dirty="0" smtClean="0"/>
              <a:t>“The visa was a tangential, collateral issue, and allowing evidence about it invited speculation about the legal status…which was completely irrelevant to this case.”</a:t>
            </a:r>
          </a:p>
          <a:p>
            <a:r>
              <a:rPr lang="en-US" dirty="0" smtClean="0"/>
              <a:t>The trial court was well within its discretion in excluding reference to the U visa</a:t>
            </a:r>
            <a:endParaRPr lang="en-US" dirty="0"/>
          </a:p>
        </p:txBody>
      </p:sp>
      <p:sp>
        <p:nvSpPr>
          <p:cNvPr id="4" name="Footer Placeholder 3"/>
          <p:cNvSpPr>
            <a:spLocks noGrp="1"/>
          </p:cNvSpPr>
          <p:nvPr>
            <p:ph type="ftr" sz="quarter" idx="10"/>
          </p:nvPr>
        </p:nvSpPr>
        <p:spPr/>
        <p:txBody>
          <a:bodyPr/>
          <a:lstStyle/>
          <a:p>
            <a:pPr>
              <a:defRPr/>
            </a:pPr>
            <a:r>
              <a:rPr lang="en-US" smtClean="0"/>
              <a:t>Judicial Training Network Multi-State Training</a:t>
            </a:r>
            <a:endParaRPr lang="en-US"/>
          </a:p>
        </p:txBody>
      </p:sp>
      <p:sp>
        <p:nvSpPr>
          <p:cNvPr id="6" name="Slide Number Placeholder 5"/>
          <p:cNvSpPr>
            <a:spLocks noGrp="1"/>
          </p:cNvSpPr>
          <p:nvPr>
            <p:ph type="sldNum" sz="quarter" idx="11"/>
          </p:nvPr>
        </p:nvSpPr>
        <p:spPr/>
        <p:txBody>
          <a:bodyPr/>
          <a:lstStyle/>
          <a:p>
            <a:fld id="{6A63AC35-3821-42BC-BDAE-2B923C128E1A}" type="slidenum">
              <a:rPr lang="en-US" altLang="en-US" smtClean="0"/>
              <a:pPr/>
              <a:t>40</a:t>
            </a:fld>
            <a:endParaRPr lang="en-US" altLang="en-US" dirty="0"/>
          </a:p>
        </p:txBody>
      </p:sp>
    </p:spTree>
    <p:extLst>
      <p:ext uri="{BB962C8B-B14F-4D97-AF65-F5344CB8AC3E}">
        <p14:creationId xmlns:p14="http://schemas.microsoft.com/office/powerpoint/2010/main" val="2503844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1143000"/>
          </a:xfrm>
        </p:spPr>
        <p:txBody>
          <a:bodyPr>
            <a:normAutofit fontScale="90000"/>
          </a:bodyPr>
          <a:lstStyle/>
          <a:p>
            <a:r>
              <a:rPr lang="en-US" dirty="0" smtClean="0">
                <a:effectLst/>
              </a:rPr>
              <a:t>VAWA Sensitive Location Prohibitions</a:t>
            </a:r>
            <a:endParaRPr lang="en-US" dirty="0">
              <a:effectLst/>
            </a:endParaRPr>
          </a:p>
        </p:txBody>
      </p:sp>
      <p:sp>
        <p:nvSpPr>
          <p:cNvPr id="3" name="Content Placeholder 2"/>
          <p:cNvSpPr>
            <a:spLocks noGrp="1"/>
          </p:cNvSpPr>
          <p:nvPr>
            <p:ph idx="1"/>
          </p:nvPr>
        </p:nvSpPr>
        <p:spPr>
          <a:xfrm>
            <a:off x="228600" y="1066800"/>
            <a:ext cx="8686800" cy="5105400"/>
          </a:xfrm>
        </p:spPr>
        <p:txBody>
          <a:bodyPr>
            <a:normAutofit lnSpcReduction="10000"/>
          </a:bodyPr>
          <a:lstStyle/>
          <a:p>
            <a:pPr lvl="0" fontAlgn="base">
              <a:lnSpc>
                <a:spcPct val="80000"/>
              </a:lnSpc>
              <a:spcAft>
                <a:spcPct val="0"/>
              </a:spcAft>
              <a:buFontTx/>
              <a:buChar char="•"/>
            </a:pPr>
            <a:r>
              <a:rPr lang="en-US" altLang="en-US" sz="2800" kern="0" dirty="0">
                <a:ea typeface="MS PGothic" pitchFamily="34" charset="-128"/>
              </a:rPr>
              <a:t>Enforcement actions are not to be </a:t>
            </a:r>
            <a:r>
              <a:rPr lang="en-US" altLang="en-US" sz="2800" kern="0" dirty="0" smtClean="0">
                <a:ea typeface="MS PGothic" pitchFamily="34" charset="-128"/>
              </a:rPr>
              <a:t>taken unless the </a:t>
            </a:r>
            <a:r>
              <a:rPr lang="en-US" altLang="en-US" sz="2800" kern="0" dirty="0">
                <a:ea typeface="MS PGothic" pitchFamily="34" charset="-128"/>
              </a:rPr>
              <a:t>action </a:t>
            </a:r>
            <a:r>
              <a:rPr lang="en-US" altLang="en-US" sz="2800" kern="0" dirty="0" smtClean="0">
                <a:ea typeface="MS PGothic" pitchFamily="34" charset="-128"/>
              </a:rPr>
              <a:t>specific procedures designed to protect victims are followed:</a:t>
            </a:r>
          </a:p>
          <a:p>
            <a:pPr lvl="1" fontAlgn="base">
              <a:lnSpc>
                <a:spcPct val="80000"/>
              </a:lnSpc>
              <a:spcAft>
                <a:spcPct val="0"/>
              </a:spcAft>
              <a:buFontTx/>
              <a:buChar char="–"/>
            </a:pPr>
            <a:r>
              <a:rPr lang="en-US" altLang="en-US" kern="0" dirty="0">
                <a:ea typeface="MS PGothic" pitchFamily="34" charset="-128"/>
              </a:rPr>
              <a:t>A shelter</a:t>
            </a:r>
          </a:p>
          <a:p>
            <a:pPr lvl="1" fontAlgn="base">
              <a:lnSpc>
                <a:spcPct val="80000"/>
              </a:lnSpc>
              <a:spcAft>
                <a:spcPct val="0"/>
              </a:spcAft>
              <a:buFontTx/>
              <a:buChar char="–"/>
            </a:pPr>
            <a:r>
              <a:rPr lang="en-US" altLang="en-US" kern="0" dirty="0">
                <a:ea typeface="MS PGothic" pitchFamily="34" charset="-128"/>
              </a:rPr>
              <a:t>Rape crisis center</a:t>
            </a:r>
          </a:p>
          <a:p>
            <a:pPr lvl="1" fontAlgn="base">
              <a:lnSpc>
                <a:spcPct val="80000"/>
              </a:lnSpc>
              <a:spcAft>
                <a:spcPct val="0"/>
              </a:spcAft>
              <a:buFontTx/>
              <a:buChar char="–"/>
            </a:pPr>
            <a:r>
              <a:rPr lang="en-US" altLang="en-US" kern="0" dirty="0">
                <a:ea typeface="MS PGothic" pitchFamily="34" charset="-128"/>
              </a:rPr>
              <a:t>Supervised visitation center</a:t>
            </a:r>
          </a:p>
          <a:p>
            <a:pPr lvl="1" fontAlgn="base">
              <a:lnSpc>
                <a:spcPct val="80000"/>
              </a:lnSpc>
              <a:spcAft>
                <a:spcPct val="0"/>
              </a:spcAft>
              <a:buFontTx/>
              <a:buChar char="–"/>
            </a:pPr>
            <a:r>
              <a:rPr lang="en-US" altLang="en-US" kern="0" dirty="0">
                <a:ea typeface="MS PGothic" pitchFamily="34" charset="-128"/>
              </a:rPr>
              <a:t>Family justice center</a:t>
            </a:r>
          </a:p>
          <a:p>
            <a:pPr lvl="1" fontAlgn="base">
              <a:lnSpc>
                <a:spcPct val="80000"/>
              </a:lnSpc>
              <a:spcAft>
                <a:spcPct val="0"/>
              </a:spcAft>
              <a:buFontTx/>
              <a:buChar char="–"/>
            </a:pPr>
            <a:r>
              <a:rPr lang="en-US" altLang="en-US" kern="0" dirty="0">
                <a:ea typeface="MS PGothic" pitchFamily="34" charset="-128"/>
              </a:rPr>
              <a:t>Victim services program or provider</a:t>
            </a:r>
          </a:p>
          <a:p>
            <a:pPr lvl="1" fontAlgn="base">
              <a:lnSpc>
                <a:spcPct val="80000"/>
              </a:lnSpc>
              <a:spcAft>
                <a:spcPct val="0"/>
              </a:spcAft>
              <a:buFontTx/>
              <a:buChar char="–"/>
            </a:pPr>
            <a:r>
              <a:rPr lang="en-US" altLang="en-US" kern="0" dirty="0">
                <a:ea typeface="MS PGothic" pitchFamily="34" charset="-128"/>
              </a:rPr>
              <a:t>Community based organization</a:t>
            </a:r>
          </a:p>
          <a:p>
            <a:pPr lvl="1" fontAlgn="base">
              <a:lnSpc>
                <a:spcPct val="80000"/>
              </a:lnSpc>
              <a:spcAft>
                <a:spcPct val="0"/>
              </a:spcAft>
              <a:buFontTx/>
              <a:buChar char="–"/>
            </a:pPr>
            <a:r>
              <a:rPr lang="en-US" altLang="en-US" kern="0" dirty="0">
                <a:ea typeface="MS PGothic" pitchFamily="34" charset="-128"/>
              </a:rPr>
              <a:t>Courthouse in connection with any </a:t>
            </a:r>
          </a:p>
          <a:p>
            <a:pPr lvl="2" fontAlgn="base">
              <a:lnSpc>
                <a:spcPct val="80000"/>
              </a:lnSpc>
              <a:spcAft>
                <a:spcPct val="0"/>
              </a:spcAft>
              <a:buFontTx/>
              <a:buChar char="•"/>
            </a:pPr>
            <a:r>
              <a:rPr lang="en-US" altLang="en-US" sz="2800" kern="0" dirty="0">
                <a:ea typeface="MS PGothic" pitchFamily="34" charset="-128"/>
              </a:rPr>
              <a:t>Protection order case, child custody case, civil or criminal case involving or related to domestic violence, sexual assault, trafficking, stalking</a:t>
            </a:r>
          </a:p>
          <a:p>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E77C2DE5-39DB-4C4F-BE89-18CE69556DED}" type="slidenum">
              <a:rPr lang="en-US" smtClean="0"/>
              <a:pPr/>
              <a:t>41</a:t>
            </a:fld>
            <a:endParaRPr lang="en-US" dirty="0"/>
          </a:p>
        </p:txBody>
      </p:sp>
      <p:pic>
        <p:nvPicPr>
          <p:cNvPr id="2050" name="Picture 2" descr="C:\Program Files (x86)\Microsoft Office\MEDIA\CAGCAT10\j020546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2057400"/>
            <a:ext cx="1818742" cy="1809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6777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b="1" dirty="0" smtClean="0">
                <a:effectLst/>
              </a:rPr>
              <a:t>Sensitive Locations</a:t>
            </a:r>
            <a:endParaRPr lang="en-US" b="1" dirty="0">
              <a:effectLst/>
            </a:endParaRPr>
          </a:p>
        </p:txBody>
      </p:sp>
      <p:sp>
        <p:nvSpPr>
          <p:cNvPr id="3" name="Content Placeholder 2"/>
          <p:cNvSpPr>
            <a:spLocks noGrp="1"/>
          </p:cNvSpPr>
          <p:nvPr>
            <p:ph idx="1"/>
          </p:nvPr>
        </p:nvSpPr>
        <p:spPr>
          <a:xfrm>
            <a:off x="457200" y="762000"/>
            <a:ext cx="8229600" cy="5257800"/>
          </a:xfrm>
        </p:spPr>
        <p:txBody>
          <a:bodyPr>
            <a:normAutofit fontScale="92500" lnSpcReduction="20000"/>
          </a:bodyPr>
          <a:lstStyle/>
          <a:p>
            <a:r>
              <a:rPr lang="en-US" dirty="0" smtClean="0"/>
              <a:t>Enforcement actions by ICE and CBP are not to occur or be focused at sensitive locations: </a:t>
            </a:r>
          </a:p>
          <a:p>
            <a:pPr lvl="1"/>
            <a:r>
              <a:rPr lang="en-US" dirty="0" smtClean="0"/>
              <a:t>Schools</a:t>
            </a:r>
          </a:p>
          <a:p>
            <a:pPr lvl="1"/>
            <a:r>
              <a:rPr lang="en-US" dirty="0" smtClean="0"/>
              <a:t>Medical treatment and health care facilities</a:t>
            </a:r>
          </a:p>
          <a:p>
            <a:pPr lvl="1"/>
            <a:r>
              <a:rPr lang="en-US" dirty="0" smtClean="0"/>
              <a:t>Places of worship</a:t>
            </a:r>
          </a:p>
          <a:p>
            <a:pPr lvl="1"/>
            <a:r>
              <a:rPr lang="en-US" dirty="0" smtClean="0"/>
              <a:t>Religious or civil ceremonies:  e.g. weddings, funerals</a:t>
            </a:r>
          </a:p>
          <a:p>
            <a:pPr lvl="1"/>
            <a:r>
              <a:rPr lang="en-US" dirty="0" smtClean="0"/>
              <a:t>During a public demonstration: e.g., march, rally, parade</a:t>
            </a:r>
          </a:p>
          <a:p>
            <a:r>
              <a:rPr lang="en-US" dirty="0" smtClean="0"/>
              <a:t>Very limited exceptions: </a:t>
            </a:r>
          </a:p>
          <a:p>
            <a:pPr lvl="1"/>
            <a:r>
              <a:rPr lang="en-US" dirty="0" smtClean="0"/>
              <a:t>Exigent circumstances</a:t>
            </a:r>
          </a:p>
          <a:p>
            <a:pPr lvl="1"/>
            <a:r>
              <a:rPr lang="en-US" dirty="0" smtClean="0"/>
              <a:t>Prior approval by a designated supervisor</a:t>
            </a:r>
          </a:p>
          <a:p>
            <a:pPr lvl="1"/>
            <a:r>
              <a:rPr lang="en-US" dirty="0" smtClean="0"/>
              <a:t>Other law enforcement action led ICE/CBP there</a:t>
            </a:r>
            <a:endParaRPr lang="en-US" dirty="0"/>
          </a:p>
        </p:txBody>
      </p:sp>
      <p:sp>
        <p:nvSpPr>
          <p:cNvPr id="5" name="Slide Number Placeholder 4"/>
          <p:cNvSpPr>
            <a:spLocks noGrp="1"/>
          </p:cNvSpPr>
          <p:nvPr>
            <p:ph type="sldNum" sz="quarter" idx="11"/>
          </p:nvPr>
        </p:nvSpPr>
        <p:spPr/>
        <p:txBody>
          <a:bodyPr/>
          <a:lstStyle/>
          <a:p>
            <a:fld id="{E77C2DE5-39DB-4C4F-BE89-18CE69556DED}" type="slidenum">
              <a:rPr lang="en-US" smtClean="0"/>
              <a:pPr/>
              <a:t>42</a:t>
            </a:fld>
            <a:endParaRPr lang="en-US" dirty="0"/>
          </a:p>
        </p:txBody>
      </p:sp>
    </p:spTree>
    <p:extLst>
      <p:ext uri="{BB962C8B-B14F-4D97-AF65-F5344CB8AC3E}">
        <p14:creationId xmlns:p14="http://schemas.microsoft.com/office/powerpoint/2010/main" val="15350514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effectLst/>
              </a:rPr>
              <a:t>January 2018 ICE Courthouse Enforcement Policy: Targeted Immigrant Limitation</a:t>
            </a:r>
            <a:endParaRPr lang="en-US" sz="3200" dirty="0">
              <a:effectLst/>
            </a:endParaRPr>
          </a:p>
        </p:txBody>
      </p:sp>
      <p:sp>
        <p:nvSpPr>
          <p:cNvPr id="3" name="Content Placeholder 2"/>
          <p:cNvSpPr>
            <a:spLocks noGrp="1"/>
          </p:cNvSpPr>
          <p:nvPr>
            <p:ph idx="1"/>
          </p:nvPr>
        </p:nvSpPr>
        <p:spPr>
          <a:xfrm>
            <a:off x="457200" y="1417638"/>
            <a:ext cx="8229600" cy="4602162"/>
          </a:xfrm>
        </p:spPr>
        <p:txBody>
          <a:bodyPr>
            <a:normAutofit fontScale="92500" lnSpcReduction="20000"/>
          </a:bodyPr>
          <a:lstStyle/>
          <a:p>
            <a:r>
              <a:rPr lang="en-US" dirty="0" smtClean="0"/>
              <a:t>Civil immigration enforcement at courthouses will only occur when </a:t>
            </a:r>
          </a:p>
          <a:p>
            <a:pPr lvl="1"/>
            <a:r>
              <a:rPr lang="en-US" dirty="0" smtClean="0"/>
              <a:t>ICE officers have information that leads them to believe that a </a:t>
            </a:r>
            <a:r>
              <a:rPr lang="en-US" i="1" dirty="0" smtClean="0"/>
              <a:t>targeted immigrant </a:t>
            </a:r>
            <a:r>
              <a:rPr lang="en-US" dirty="0" smtClean="0"/>
              <a:t>will be present at a courthouse</a:t>
            </a:r>
          </a:p>
          <a:p>
            <a:r>
              <a:rPr lang="en-US" dirty="0" smtClean="0"/>
              <a:t>No immigration enforcement against other persons including</a:t>
            </a:r>
          </a:p>
          <a:p>
            <a:pPr lvl="1"/>
            <a:r>
              <a:rPr lang="en-US" dirty="0" smtClean="0"/>
              <a:t>Victims</a:t>
            </a:r>
          </a:p>
          <a:p>
            <a:pPr lvl="1"/>
            <a:r>
              <a:rPr lang="en-US" dirty="0" smtClean="0"/>
              <a:t>Witnesses</a:t>
            </a:r>
          </a:p>
          <a:p>
            <a:pPr lvl="1"/>
            <a:r>
              <a:rPr lang="en-US" dirty="0" smtClean="0"/>
              <a:t>Family members</a:t>
            </a:r>
          </a:p>
          <a:p>
            <a:pPr lvl="1"/>
            <a:r>
              <a:rPr lang="en-US" dirty="0" smtClean="0"/>
              <a:t>People accompanying others to court</a:t>
            </a:r>
          </a:p>
        </p:txBody>
      </p:sp>
      <p:sp>
        <p:nvSpPr>
          <p:cNvPr id="5" name="Slide Number Placeholder 4"/>
          <p:cNvSpPr>
            <a:spLocks noGrp="1"/>
          </p:cNvSpPr>
          <p:nvPr>
            <p:ph type="sldNum" sz="quarter" idx="4294967295"/>
          </p:nvPr>
        </p:nvSpPr>
        <p:spPr>
          <a:xfrm>
            <a:off x="6705600" y="6400800"/>
            <a:ext cx="2133600" cy="365125"/>
          </a:xfrm>
        </p:spPr>
        <p:txBody>
          <a:bodyPr/>
          <a:lstStyle/>
          <a:p>
            <a:fld id="{E77C2DE5-39DB-4C4F-BE89-18CE69556DED}" type="slidenum">
              <a:rPr lang="en-US" smtClean="0"/>
              <a:pPr/>
              <a:t>43</a:t>
            </a:fld>
            <a:endParaRPr lang="en-US" dirty="0"/>
          </a:p>
        </p:txBody>
      </p:sp>
    </p:spTree>
    <p:extLst>
      <p:ext uri="{BB962C8B-B14F-4D97-AF65-F5344CB8AC3E}">
        <p14:creationId xmlns:p14="http://schemas.microsoft.com/office/powerpoint/2010/main" val="23874447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Autofit/>
          </a:bodyPr>
          <a:lstStyle/>
          <a:p>
            <a:r>
              <a:rPr lang="en-US" sz="3600" dirty="0" smtClean="0">
                <a:effectLst/>
              </a:rPr>
              <a:t>Steps Courts Are Taking</a:t>
            </a:r>
            <a:endParaRPr lang="en-US" sz="3600" dirty="0">
              <a:effectLst/>
            </a:endParaRPr>
          </a:p>
        </p:txBody>
      </p:sp>
      <p:sp>
        <p:nvSpPr>
          <p:cNvPr id="3" name="Content Placeholder 2"/>
          <p:cNvSpPr>
            <a:spLocks noGrp="1"/>
          </p:cNvSpPr>
          <p:nvPr>
            <p:ph idx="1"/>
          </p:nvPr>
        </p:nvSpPr>
        <p:spPr>
          <a:xfrm>
            <a:off x="76200" y="457200"/>
            <a:ext cx="8991600" cy="5562600"/>
          </a:xfrm>
        </p:spPr>
        <p:txBody>
          <a:bodyPr/>
          <a:lstStyle/>
          <a:p>
            <a:r>
              <a:rPr lang="en-US" sz="2400" dirty="0" smtClean="0"/>
              <a:t>Restrict activities that interfere with courtroom operations</a:t>
            </a:r>
          </a:p>
          <a:p>
            <a:r>
              <a:rPr lang="en-US" sz="2400" dirty="0" smtClean="0"/>
              <a:t>Enforcement restricted to non-public areas of the courthouse*</a:t>
            </a:r>
          </a:p>
          <a:p>
            <a:r>
              <a:rPr lang="en-US" sz="2400" dirty="0" smtClean="0"/>
              <a:t>Courts ask ICE to coordinate with court security staff  and use of non-public entrances &amp; exits*</a:t>
            </a:r>
          </a:p>
          <a:p>
            <a:r>
              <a:rPr lang="en-US" sz="2400" dirty="0" smtClean="0"/>
              <a:t>Some courts do not allow ICE into courtrooms</a:t>
            </a:r>
          </a:p>
          <a:p>
            <a:r>
              <a:rPr lang="en-US" sz="2400" dirty="0" smtClean="0"/>
              <a:t>No enforcement in civil and family proceedings absent written authorization from ICE Field Office Director or Special Agent in Charge*</a:t>
            </a:r>
          </a:p>
          <a:p>
            <a:r>
              <a:rPr lang="en-US" sz="2400" dirty="0" smtClean="0"/>
              <a:t>No interruptions during court proceedings or until case is completed</a:t>
            </a:r>
          </a:p>
          <a:p>
            <a:r>
              <a:rPr lang="en-US" sz="2400" dirty="0" smtClean="0"/>
              <a:t>No enforcement against victims, witnesses, family members, people accompanying others to court*</a:t>
            </a:r>
          </a:p>
          <a:p>
            <a:r>
              <a:rPr lang="en-US" sz="2400" dirty="0" smtClean="0"/>
              <a:t>Call courthouse security if ICE fails to comply with court orders</a:t>
            </a:r>
            <a:endParaRPr lang="en-US" sz="2400" dirty="0"/>
          </a:p>
        </p:txBody>
      </p:sp>
      <p:sp>
        <p:nvSpPr>
          <p:cNvPr id="4" name="Slide Number Placeholder 3"/>
          <p:cNvSpPr>
            <a:spLocks noGrp="1"/>
          </p:cNvSpPr>
          <p:nvPr>
            <p:ph type="sldNum" sz="quarter" idx="11"/>
          </p:nvPr>
        </p:nvSpPr>
        <p:spPr/>
        <p:txBody>
          <a:bodyPr/>
          <a:lstStyle/>
          <a:p>
            <a:fld id="{E77C2DE5-39DB-4C4F-BE89-18CE69556DED}" type="slidenum">
              <a:rPr lang="en-US" smtClean="0"/>
              <a:pPr/>
              <a:t>44</a:t>
            </a:fld>
            <a:endParaRPr lang="en-US" dirty="0"/>
          </a:p>
        </p:txBody>
      </p:sp>
    </p:spTree>
    <p:extLst>
      <p:ext uri="{BB962C8B-B14F-4D97-AF65-F5344CB8AC3E}">
        <p14:creationId xmlns:p14="http://schemas.microsoft.com/office/powerpoint/2010/main" val="29102687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73562"/>
          </a:xfrm>
        </p:spPr>
        <p:txBody>
          <a:bodyPr/>
          <a:lstStyle/>
          <a:p>
            <a:r>
              <a:rPr lang="en-US" dirty="0"/>
              <a:t>When judges know which immigrant victims, children or family members can access which benefits, how might this impact state court orders</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dirty="0" smtClean="0"/>
              <a:t>Judicial Training Network</a:t>
            </a:r>
            <a:endParaRPr lang="en-US" dirty="0"/>
          </a:p>
        </p:txBody>
      </p:sp>
      <p:sp>
        <p:nvSpPr>
          <p:cNvPr id="5" name="Slide Number Placeholder 4"/>
          <p:cNvSpPr>
            <a:spLocks noGrp="1"/>
          </p:cNvSpPr>
          <p:nvPr>
            <p:ph type="sldNum" sz="quarter" idx="11"/>
          </p:nvPr>
        </p:nvSpPr>
        <p:spPr/>
        <p:txBody>
          <a:bodyPr/>
          <a:lstStyle/>
          <a:p>
            <a:fld id="{6A63AC35-3821-42BC-BDAE-2B923C128E1A}" type="slidenum">
              <a:rPr lang="en-US" altLang="en-US" smtClean="0"/>
              <a:pPr/>
              <a:t>45</a:t>
            </a:fld>
            <a:endParaRPr lang="en-US" altLang="en-US" dirty="0"/>
          </a:p>
        </p:txBody>
      </p:sp>
    </p:spTree>
    <p:extLst>
      <p:ext uri="{BB962C8B-B14F-4D97-AF65-F5344CB8AC3E}">
        <p14:creationId xmlns:p14="http://schemas.microsoft.com/office/powerpoint/2010/main" val="26807421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50828"/>
          </a:xfrm>
        </p:spPr>
        <p:txBody>
          <a:bodyPr>
            <a:noAutofit/>
          </a:bodyPr>
          <a:lstStyle/>
          <a:p>
            <a:r>
              <a:rPr lang="en-US" altLang="en-US" sz="3200" dirty="0">
                <a:solidFill>
                  <a:srgbClr val="C00000"/>
                </a:solidFill>
              </a:rPr>
              <a:t>Both documented and undocumented </a:t>
            </a:r>
            <a:r>
              <a:rPr lang="en-US" altLang="en-US" sz="3200" dirty="0" smtClean="0">
                <a:solidFill>
                  <a:srgbClr val="C00000"/>
                </a:solidFill>
              </a:rPr>
              <a:t>immigrants </a:t>
            </a:r>
            <a:r>
              <a:rPr lang="en-US" altLang="en-US" sz="3200" dirty="0">
                <a:solidFill>
                  <a:srgbClr val="C00000"/>
                </a:solidFill>
              </a:rPr>
              <a:t>can access</a:t>
            </a:r>
            <a:r>
              <a:rPr lang="en-US" altLang="en-US" sz="3200" dirty="0" smtClean="0">
                <a:solidFill>
                  <a:srgbClr val="C00000"/>
                </a:solidFill>
              </a:rPr>
              <a:t>:</a:t>
            </a:r>
            <a:endParaRPr lang="en-US" sz="3600" dirty="0"/>
          </a:p>
        </p:txBody>
      </p:sp>
      <p:sp>
        <p:nvSpPr>
          <p:cNvPr id="4" name="Content Placeholder 3"/>
          <p:cNvSpPr>
            <a:spLocks noGrp="1"/>
          </p:cNvSpPr>
          <p:nvPr>
            <p:ph sz="half" idx="2"/>
          </p:nvPr>
        </p:nvSpPr>
        <p:spPr>
          <a:xfrm>
            <a:off x="76199" y="1157216"/>
            <a:ext cx="5791201" cy="4591050"/>
          </a:xfrm>
        </p:spPr>
        <p:txBody>
          <a:bodyPr/>
          <a:lstStyle/>
          <a:p>
            <a:r>
              <a:rPr lang="en-US" sz="2000" dirty="0" smtClean="0"/>
              <a:t>Family Court – e.g. divorce, custody, child support, protection orders, child welfare</a:t>
            </a:r>
          </a:p>
          <a:p>
            <a:r>
              <a:rPr lang="en-US" sz="2000" dirty="0" smtClean="0"/>
              <a:t>Language Access</a:t>
            </a:r>
          </a:p>
          <a:p>
            <a:r>
              <a:rPr lang="en-US" sz="2000" dirty="0" smtClean="0"/>
              <a:t>Police Assistance</a:t>
            </a:r>
          </a:p>
          <a:p>
            <a:r>
              <a:rPr lang="en-US" sz="2000" dirty="0" smtClean="0"/>
              <a:t>Have perpetrators prosecuted</a:t>
            </a:r>
          </a:p>
          <a:p>
            <a:r>
              <a:rPr lang="en-US" sz="2000" dirty="0" smtClean="0"/>
              <a:t>Obtain public benefits for their children</a:t>
            </a:r>
          </a:p>
          <a:p>
            <a:r>
              <a:rPr lang="en-US" sz="2000" dirty="0" smtClean="0"/>
              <a:t>Elementary &amp; Secondary education</a:t>
            </a:r>
          </a:p>
          <a:p>
            <a:r>
              <a:rPr lang="en-US" sz="2000" dirty="0" smtClean="0"/>
              <a:t>School lunch/breakfast</a:t>
            </a:r>
          </a:p>
          <a:p>
            <a:r>
              <a:rPr lang="en-US" sz="2000" dirty="0" smtClean="0"/>
              <a:t>Soup kitchens, food banks, nutrition assistance</a:t>
            </a:r>
          </a:p>
          <a:p>
            <a:r>
              <a:rPr lang="en-US" sz="2000" dirty="0" smtClean="0"/>
              <a:t>Communicable disease immunizations, testing, treatment, treatment from public health centers</a:t>
            </a:r>
          </a:p>
          <a:p>
            <a:r>
              <a:rPr lang="en-US" sz="2000" dirty="0" smtClean="0"/>
              <a:t>Services necessary to protect life and safety</a:t>
            </a:r>
          </a:p>
          <a:p>
            <a:endParaRPr lang="en-US" dirty="0"/>
          </a:p>
        </p:txBody>
      </p:sp>
      <p:sp>
        <p:nvSpPr>
          <p:cNvPr id="6" name="Content Placeholder 5"/>
          <p:cNvSpPr>
            <a:spLocks noGrp="1"/>
          </p:cNvSpPr>
          <p:nvPr>
            <p:ph sz="quarter" idx="4"/>
          </p:nvPr>
        </p:nvSpPr>
        <p:spPr>
          <a:xfrm>
            <a:off x="5867400" y="1219200"/>
            <a:ext cx="3200400" cy="4906963"/>
          </a:xfrm>
        </p:spPr>
        <p:txBody>
          <a:bodyPr/>
          <a:lstStyle/>
          <a:p>
            <a:r>
              <a:rPr lang="en-US" sz="2000" dirty="0" smtClean="0"/>
              <a:t>Legal Services</a:t>
            </a:r>
          </a:p>
          <a:p>
            <a:r>
              <a:rPr lang="en-US" sz="2000" dirty="0" smtClean="0"/>
              <a:t>Assistance for Crime Victims</a:t>
            </a:r>
          </a:p>
          <a:p>
            <a:r>
              <a:rPr lang="en-US" sz="2000" dirty="0"/>
              <a:t>Emergency Medicaid </a:t>
            </a:r>
          </a:p>
          <a:p>
            <a:r>
              <a:rPr lang="en-US" sz="2000" dirty="0" smtClean="0"/>
              <a:t>Emergency Shelter</a:t>
            </a:r>
          </a:p>
          <a:p>
            <a:r>
              <a:rPr lang="en-US" sz="2000" dirty="0" smtClean="0"/>
              <a:t>Transitional Housing </a:t>
            </a:r>
          </a:p>
          <a:p>
            <a:r>
              <a:rPr lang="en-US" sz="2000" dirty="0" smtClean="0"/>
              <a:t>Child and Adult protective services</a:t>
            </a:r>
          </a:p>
          <a:p>
            <a:r>
              <a:rPr lang="en-US" sz="2000" dirty="0" smtClean="0"/>
              <a:t>Crisis counseling and intervention</a:t>
            </a:r>
          </a:p>
          <a:p>
            <a:r>
              <a:rPr lang="en-US" sz="2000" dirty="0" smtClean="0"/>
              <a:t>Violence/abuse prevention services</a:t>
            </a:r>
          </a:p>
          <a:p>
            <a:pPr marL="0" indent="0">
              <a:buNone/>
            </a:pPr>
            <a:endParaRPr lang="en-US" dirty="0" smtClean="0"/>
          </a:p>
        </p:txBody>
      </p:sp>
      <p:sp>
        <p:nvSpPr>
          <p:cNvPr id="7" name="Footer Placeholder 6"/>
          <p:cNvSpPr>
            <a:spLocks noGrp="1"/>
          </p:cNvSpPr>
          <p:nvPr>
            <p:ph type="ftr" sz="quarter" idx="10"/>
          </p:nvPr>
        </p:nvSpPr>
        <p:spPr/>
        <p:txBody>
          <a:bodyPr/>
          <a:lstStyle/>
          <a:p>
            <a:pPr>
              <a:defRPr/>
            </a:pPr>
            <a:r>
              <a:rPr lang="en-US" smtClean="0"/>
              <a:t>Judicial Training Network</a:t>
            </a:r>
            <a:endParaRPr lang="en-US"/>
          </a:p>
        </p:txBody>
      </p:sp>
      <p:sp>
        <p:nvSpPr>
          <p:cNvPr id="8" name="Slide Number Placeholder 7"/>
          <p:cNvSpPr>
            <a:spLocks noGrp="1"/>
          </p:cNvSpPr>
          <p:nvPr>
            <p:ph type="sldNum" sz="quarter" idx="11"/>
          </p:nvPr>
        </p:nvSpPr>
        <p:spPr/>
        <p:txBody>
          <a:bodyPr/>
          <a:lstStyle/>
          <a:p>
            <a:fld id="{0CE73224-425F-4004-9F34-FE96275900D8}" type="slidenum">
              <a:rPr lang="en-US" altLang="en-US" smtClean="0"/>
              <a:pPr/>
              <a:t>46</a:t>
            </a:fld>
            <a:endParaRPr lang="en-US" altLang="en-US" dirty="0"/>
          </a:p>
        </p:txBody>
      </p:sp>
    </p:spTree>
    <p:extLst>
      <p:ext uri="{BB962C8B-B14F-4D97-AF65-F5344CB8AC3E}">
        <p14:creationId xmlns:p14="http://schemas.microsoft.com/office/powerpoint/2010/main" val="6472196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685800" y="0"/>
            <a:ext cx="7772400" cy="1600200"/>
          </a:xfrm>
        </p:spPr>
        <p:txBody>
          <a:bodyPr/>
          <a:lstStyle/>
          <a:p>
            <a:pPr>
              <a:defRPr/>
            </a:pPr>
            <a:r>
              <a:rPr lang="en-US" b="1" dirty="0"/>
              <a:t>When children qualify and their parents do not:</a:t>
            </a:r>
          </a:p>
        </p:txBody>
      </p:sp>
      <p:sp>
        <p:nvSpPr>
          <p:cNvPr id="861187" name="Rectangle 3"/>
          <p:cNvSpPr>
            <a:spLocks noGrp="1" noChangeArrowheads="1"/>
          </p:cNvSpPr>
          <p:nvPr>
            <p:ph idx="1"/>
          </p:nvPr>
        </p:nvSpPr>
        <p:spPr>
          <a:xfrm>
            <a:off x="685800" y="1447800"/>
            <a:ext cx="7772400" cy="4800600"/>
          </a:xfrm>
        </p:spPr>
        <p:txBody>
          <a:bodyPr/>
          <a:lstStyle/>
          <a:p>
            <a:pPr>
              <a:buFont typeface="Arial" charset="0"/>
              <a:buChar char="•"/>
              <a:defRPr/>
            </a:pPr>
            <a:r>
              <a:rPr lang="en-US" dirty="0"/>
              <a:t>If a child qualifies for benefits as a citizen or qualified immigrant the benefits granting agency may only ask questions about the child’s eligibility</a:t>
            </a:r>
          </a:p>
          <a:p>
            <a:pPr>
              <a:buFont typeface="Arial" charset="0"/>
              <a:buChar char="•"/>
              <a:defRPr/>
            </a:pPr>
            <a:r>
              <a:rPr lang="en-US" dirty="0"/>
              <a:t>No questions may be asked about the immigration status of the child’s parent if the parent is not applying for </a:t>
            </a:r>
            <a:r>
              <a:rPr lang="en-US" dirty="0" smtClean="0"/>
              <a:t>additional benefits for themselves</a:t>
            </a:r>
            <a:r>
              <a:rPr lang="en-US" sz="3600" dirty="0" smtClean="0"/>
              <a:t> </a:t>
            </a:r>
          </a:p>
          <a:p>
            <a:pPr marL="0" indent="0">
              <a:buFont typeface="Arial" charset="0"/>
              <a:buNone/>
              <a:defRPr/>
            </a:pPr>
            <a:endParaRPr lang="en-US" sz="3600" dirty="0"/>
          </a:p>
        </p:txBody>
      </p:sp>
      <p:sp>
        <p:nvSpPr>
          <p:cNvPr id="103430" name="Slide Number Placeholder 3"/>
          <p:cNvSpPr>
            <a:spLocks noGrp="1"/>
          </p:cNvSpPr>
          <p:nvPr>
            <p:ph type="sldNum" sz="quarter" idx="4294967295"/>
          </p:nvPr>
        </p:nvSpPr>
        <p:spPr bwMode="auto">
          <a:xfrm>
            <a:off x="8582025" y="6356350"/>
            <a:ext cx="561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a:spcBef>
                <a:spcPct val="0"/>
              </a:spcBef>
              <a:buFontTx/>
              <a:buNone/>
            </a:pPr>
            <a:fld id="{B47ADD52-2CE5-421A-8BD3-70A4C6BC26FB}" type="slidenum">
              <a:rPr lang="en-US" altLang="en-US" sz="1200" smtClean="0">
                <a:solidFill>
                  <a:schemeClr val="bg1"/>
                </a:solidFill>
              </a:rPr>
              <a:pPr>
                <a:spcBef>
                  <a:spcPct val="0"/>
                </a:spcBef>
                <a:buFontTx/>
                <a:buNone/>
              </a:pPr>
              <a:t>47</a:t>
            </a:fld>
            <a:endParaRPr lang="en-US" altLang="en-US" sz="1200" smtClean="0">
              <a:solidFill>
                <a:schemeClr val="bg1"/>
              </a:solidFill>
            </a:endParaRPr>
          </a:p>
        </p:txBody>
      </p:sp>
    </p:spTree>
    <p:extLst>
      <p:ext uri="{BB962C8B-B14F-4D97-AF65-F5344CB8AC3E}">
        <p14:creationId xmlns:p14="http://schemas.microsoft.com/office/powerpoint/2010/main" val="32457190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Qualified Immigrant Children and Crime </a:t>
            </a:r>
            <a:r>
              <a:rPr lang="en-US" dirty="0" smtClean="0"/>
              <a:t>Victims -Examples</a:t>
            </a:r>
            <a:endParaRPr lang="en-US" dirty="0"/>
          </a:p>
        </p:txBody>
      </p:sp>
      <p:sp>
        <p:nvSpPr>
          <p:cNvPr id="3" name="Content Placeholder 2"/>
          <p:cNvSpPr>
            <a:spLocks noGrp="1"/>
          </p:cNvSpPr>
          <p:nvPr>
            <p:ph sz="half" idx="1"/>
          </p:nvPr>
        </p:nvSpPr>
        <p:spPr/>
        <p:txBody>
          <a:bodyPr/>
          <a:lstStyle/>
          <a:p>
            <a:r>
              <a:rPr lang="en-US" dirty="0" smtClean="0"/>
              <a:t>Qualified Immigrants</a:t>
            </a:r>
          </a:p>
          <a:p>
            <a:pPr lvl="1"/>
            <a:r>
              <a:rPr lang="en-US" dirty="0" smtClean="0"/>
              <a:t>Lawful permanent residents </a:t>
            </a:r>
          </a:p>
          <a:p>
            <a:pPr lvl="2"/>
            <a:r>
              <a:rPr lang="en-US" dirty="0" smtClean="0"/>
              <a:t>Includes U visas and SIJS</a:t>
            </a:r>
          </a:p>
          <a:p>
            <a:pPr lvl="1"/>
            <a:r>
              <a:rPr lang="en-US" dirty="0" smtClean="0"/>
              <a:t>Refugees/Asylees</a:t>
            </a:r>
          </a:p>
          <a:p>
            <a:pPr lvl="1"/>
            <a:r>
              <a:rPr lang="en-US" dirty="0" smtClean="0"/>
              <a:t>VAWA self-petitioners</a:t>
            </a:r>
          </a:p>
          <a:p>
            <a:pPr lvl="1"/>
            <a:r>
              <a:rPr lang="en-US" dirty="0" smtClean="0"/>
              <a:t>Trafficking victim with</a:t>
            </a:r>
          </a:p>
          <a:p>
            <a:pPr lvl="2"/>
            <a:r>
              <a:rPr lang="en-US" dirty="0" smtClean="0"/>
              <a:t>Continued presence or </a:t>
            </a:r>
          </a:p>
          <a:p>
            <a:pPr lvl="2"/>
            <a:r>
              <a:rPr lang="en-US" dirty="0" smtClean="0"/>
              <a:t>Bona fide determination in T visa case</a:t>
            </a:r>
          </a:p>
          <a:p>
            <a:pPr lvl="2"/>
            <a:endParaRPr lang="en-US" dirty="0"/>
          </a:p>
        </p:txBody>
      </p:sp>
      <p:sp>
        <p:nvSpPr>
          <p:cNvPr id="4" name="Content Placeholder 3"/>
          <p:cNvSpPr>
            <a:spLocks noGrp="1"/>
          </p:cNvSpPr>
          <p:nvPr>
            <p:ph sz="half" idx="2"/>
          </p:nvPr>
        </p:nvSpPr>
        <p:spPr>
          <a:xfrm>
            <a:off x="4495800" y="1600200"/>
            <a:ext cx="4419600" cy="4525963"/>
          </a:xfrm>
        </p:spPr>
        <p:txBody>
          <a:bodyPr/>
          <a:lstStyle/>
          <a:p>
            <a:r>
              <a:rPr lang="en-US" dirty="0" smtClean="0"/>
              <a:t>Not Qualified Immigrants</a:t>
            </a:r>
          </a:p>
          <a:p>
            <a:pPr lvl="1"/>
            <a:r>
              <a:rPr lang="en-US" dirty="0" smtClean="0"/>
              <a:t>Asylum applicants</a:t>
            </a:r>
          </a:p>
          <a:p>
            <a:pPr lvl="1"/>
            <a:r>
              <a:rPr lang="en-US" dirty="0" smtClean="0"/>
              <a:t>DACA recipients</a:t>
            </a:r>
          </a:p>
          <a:p>
            <a:pPr lvl="1"/>
            <a:r>
              <a:rPr lang="en-US" dirty="0" smtClean="0"/>
              <a:t>U visa applicants &amp; recipients</a:t>
            </a:r>
          </a:p>
          <a:p>
            <a:pPr lvl="1"/>
            <a:r>
              <a:rPr lang="en-US" dirty="0" smtClean="0"/>
              <a:t>Work/Student visa holders</a:t>
            </a:r>
          </a:p>
          <a:p>
            <a:pPr lvl="1"/>
            <a:r>
              <a:rPr lang="en-US" dirty="0" smtClean="0"/>
              <a:t>Undocumented </a:t>
            </a:r>
          </a:p>
          <a:p>
            <a:pPr lvl="1"/>
            <a:endParaRPr lang="en-US" dirty="0"/>
          </a:p>
        </p:txBody>
      </p:sp>
      <p:sp>
        <p:nvSpPr>
          <p:cNvPr id="5" name="Footer Placeholder 4"/>
          <p:cNvSpPr>
            <a:spLocks noGrp="1"/>
          </p:cNvSpPr>
          <p:nvPr>
            <p:ph type="ftr" sz="quarter" idx="10"/>
          </p:nvPr>
        </p:nvSpPr>
        <p:spPr/>
        <p:txBody>
          <a:bodyPr/>
          <a:lstStyle/>
          <a:p>
            <a:pPr>
              <a:defRPr/>
            </a:pPr>
            <a:r>
              <a:rPr lang="en-US" smtClean="0"/>
              <a:t>National Immigrant Women's Advocacy Project, Washington College of Law</a:t>
            </a:r>
            <a:endParaRPr lang="en-US"/>
          </a:p>
        </p:txBody>
      </p:sp>
      <p:sp>
        <p:nvSpPr>
          <p:cNvPr id="6" name="Slide Number Placeholder 5"/>
          <p:cNvSpPr>
            <a:spLocks noGrp="1"/>
          </p:cNvSpPr>
          <p:nvPr>
            <p:ph type="sldNum" sz="quarter" idx="11"/>
          </p:nvPr>
        </p:nvSpPr>
        <p:spPr/>
        <p:txBody>
          <a:bodyPr/>
          <a:lstStyle/>
          <a:p>
            <a:fld id="{3E027408-AB3A-49A3-8E4E-9A021760F2FD}" type="slidenum">
              <a:rPr lang="en-US" altLang="en-US" smtClean="0"/>
              <a:pPr/>
              <a:t>48</a:t>
            </a:fld>
            <a:endParaRPr lang="en-US" altLang="en-US" dirty="0"/>
          </a:p>
        </p:txBody>
      </p:sp>
    </p:spTree>
    <p:extLst>
      <p:ext uri="{BB962C8B-B14F-4D97-AF65-F5344CB8AC3E}">
        <p14:creationId xmlns:p14="http://schemas.microsoft.com/office/powerpoint/2010/main" val="20525394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bwMode="auto">
          <a:xfrm>
            <a:off x="0" y="0"/>
            <a:ext cx="9144000" cy="1447800"/>
          </a:xfrm>
        </p:spPr>
        <p:txBody>
          <a:bodyPr wrap="square" numCol="1" anchorCtr="0" compatLnSpc="1">
            <a:prstTxWarp prst="textNoShape">
              <a:avLst/>
            </a:prstTxWarp>
          </a:bodyPr>
          <a:lstStyle/>
          <a:p>
            <a:pPr eaLnBrk="1" hangingPunct="1">
              <a:defRPr/>
            </a:pPr>
            <a:r>
              <a:rPr lang="en-US" altLang="en-US" sz="3000" b="1" dirty="0" smtClean="0">
                <a:effectLst/>
                <a:ea typeface="MS PGothic" pitchFamily="34" charset="-128"/>
                <a:cs typeface="Arial" charset="0"/>
              </a:rPr>
              <a:t>Partial List of Federal Public Benefits/Community Programs Open to All “Qualified Immigrants</a:t>
            </a:r>
            <a:r>
              <a:rPr lang="en-US" altLang="en-US" sz="3000" dirty="0" smtClean="0">
                <a:effectLst>
                  <a:outerShdw blurRad="38100" dist="38100" dir="2700000" algn="tl">
                    <a:srgbClr val="000000">
                      <a:alpha val="43137"/>
                    </a:srgbClr>
                  </a:outerShdw>
                </a:effectLst>
                <a:ea typeface="MS PGothic" pitchFamily="34" charset="-128"/>
                <a:cs typeface="Arial" charset="0"/>
              </a:rPr>
              <a:t>”</a:t>
            </a:r>
          </a:p>
        </p:txBody>
      </p:sp>
      <p:sp>
        <p:nvSpPr>
          <p:cNvPr id="76803" name="Rectangle 3"/>
          <p:cNvSpPr>
            <a:spLocks noGrp="1"/>
          </p:cNvSpPr>
          <p:nvPr>
            <p:ph type="body" idx="1"/>
          </p:nvPr>
        </p:nvSpPr>
        <p:spPr>
          <a:xfrm>
            <a:off x="641350" y="1219200"/>
            <a:ext cx="8083550" cy="5238750"/>
          </a:xfrm>
        </p:spPr>
        <p:txBody>
          <a:bodyPr/>
          <a:lstStyle/>
          <a:p>
            <a:pPr marL="306388" indent="-306388" defTabSz="819150" eaLnBrk="1" hangingPunct="1">
              <a:lnSpc>
                <a:spcPct val="90000"/>
              </a:lnSpc>
            </a:pPr>
            <a:r>
              <a:rPr lang="en-US" altLang="en-US" sz="2500" b="1" dirty="0" smtClean="0">
                <a:ea typeface="ＭＳ Ｐゴシック" pitchFamily="34" charset="-128"/>
                <a:cs typeface="Arial" panose="020B0604020202020204" pitchFamily="34" charset="0"/>
              </a:rPr>
              <a:t>Public and assisted housing</a:t>
            </a:r>
          </a:p>
          <a:p>
            <a:pPr marL="306388" indent="-306388" defTabSz="819150" eaLnBrk="1" hangingPunct="1">
              <a:lnSpc>
                <a:spcPct val="90000"/>
              </a:lnSpc>
            </a:pPr>
            <a:r>
              <a:rPr lang="en-US" altLang="en-US" sz="2500" b="1" dirty="0" smtClean="0">
                <a:ea typeface="ＭＳ Ｐゴシック" pitchFamily="34" charset="-128"/>
                <a:cs typeface="Arial" panose="020B0604020202020204" pitchFamily="34" charset="0"/>
              </a:rPr>
              <a:t>Post-secondary educational grants &amp; loans</a:t>
            </a:r>
          </a:p>
          <a:p>
            <a:pPr marL="306388" indent="-306388" defTabSz="819150" eaLnBrk="1" hangingPunct="1">
              <a:lnSpc>
                <a:spcPct val="90000"/>
              </a:lnSpc>
            </a:pPr>
            <a:r>
              <a:rPr lang="en-US" altLang="en-US" sz="2500" b="1" dirty="0" smtClean="0">
                <a:ea typeface="ＭＳ Ｐゴシック" pitchFamily="34" charset="-128"/>
                <a:cs typeface="Arial" panose="020B0604020202020204" pitchFamily="34" charset="0"/>
              </a:rPr>
              <a:t>Driver’s Licenses </a:t>
            </a:r>
          </a:p>
          <a:p>
            <a:pPr marL="306388" indent="-306388" defTabSz="819150" eaLnBrk="1" hangingPunct="1">
              <a:lnSpc>
                <a:spcPct val="90000"/>
              </a:lnSpc>
            </a:pPr>
            <a:r>
              <a:rPr lang="en-US" altLang="en-US" sz="2500" b="1" dirty="0" smtClean="0">
                <a:ea typeface="ＭＳ Ｐゴシック" pitchFamily="34" charset="-128"/>
                <a:cs typeface="Arial" panose="020B0604020202020204" pitchFamily="34" charset="0"/>
              </a:rPr>
              <a:t>Access to most subsidized child care </a:t>
            </a:r>
            <a:r>
              <a:rPr lang="en-US" altLang="en-US" sz="2500" dirty="0" smtClean="0">
                <a:ea typeface="ＭＳ Ｐゴシック" pitchFamily="34" charset="-128"/>
                <a:cs typeface="Arial" panose="020B0604020202020204" pitchFamily="34" charset="0"/>
              </a:rPr>
              <a:t>(Not TANF)</a:t>
            </a:r>
          </a:p>
          <a:p>
            <a:pPr marL="306388" indent="-306388" defTabSz="819150" eaLnBrk="1" hangingPunct="1">
              <a:lnSpc>
                <a:spcPct val="90000"/>
              </a:lnSpc>
            </a:pPr>
            <a:r>
              <a:rPr lang="en-US" altLang="en-US" sz="2500" b="1" dirty="0">
                <a:ea typeface="ＭＳ Ｐゴシック" pitchFamily="34" charset="-128"/>
                <a:cs typeface="Arial" panose="020B0604020202020204" pitchFamily="34" charset="0"/>
              </a:rPr>
              <a:t>Adoption assistance</a:t>
            </a:r>
          </a:p>
          <a:p>
            <a:pPr marL="306388" indent="-306388" defTabSz="819150" eaLnBrk="1" hangingPunct="1">
              <a:lnSpc>
                <a:spcPct val="90000"/>
              </a:lnSpc>
            </a:pPr>
            <a:r>
              <a:rPr lang="en-US" altLang="en-US" sz="2500" b="1" dirty="0">
                <a:ea typeface="ＭＳ Ｐゴシック" pitchFamily="34" charset="-128"/>
                <a:cs typeface="Arial" panose="020B0604020202020204" pitchFamily="34" charset="0"/>
              </a:rPr>
              <a:t>Foster care</a:t>
            </a:r>
          </a:p>
          <a:p>
            <a:pPr marL="306388" indent="-306388" defTabSz="819150" eaLnBrk="1" hangingPunct="1">
              <a:lnSpc>
                <a:spcPct val="90000"/>
              </a:lnSpc>
            </a:pPr>
            <a:r>
              <a:rPr lang="en-US" altLang="en-US" sz="2500" dirty="0" smtClean="0">
                <a:ea typeface="ＭＳ Ｐゴシック" pitchFamily="34" charset="-128"/>
                <a:cs typeface="Arial" panose="020B0604020202020204" pitchFamily="34" charset="0"/>
              </a:rPr>
              <a:t>Low income and residential energy assistance programs </a:t>
            </a:r>
          </a:p>
          <a:p>
            <a:pPr marL="306388" indent="-306388" defTabSz="819150" eaLnBrk="1" hangingPunct="1">
              <a:lnSpc>
                <a:spcPct val="90000"/>
              </a:lnSpc>
            </a:pPr>
            <a:r>
              <a:rPr lang="en-US" altLang="en-US" sz="2500" dirty="0" smtClean="0">
                <a:ea typeface="ＭＳ Ｐゴシック" pitchFamily="34" charset="-128"/>
                <a:cs typeface="Arial" panose="020B0604020202020204" pitchFamily="34" charset="0"/>
              </a:rPr>
              <a:t>Disability benefits</a:t>
            </a:r>
          </a:p>
          <a:p>
            <a:pPr marL="306388" indent="-306388" defTabSz="819150" eaLnBrk="1" hangingPunct="1">
              <a:lnSpc>
                <a:spcPct val="90000"/>
              </a:lnSpc>
            </a:pPr>
            <a:r>
              <a:rPr lang="en-US" altLang="en-US" sz="2500" dirty="0" smtClean="0">
                <a:ea typeface="ＭＳ Ｐゴシック" pitchFamily="34" charset="-128"/>
                <a:cs typeface="Arial" panose="020B0604020202020204" pitchFamily="34" charset="0"/>
              </a:rPr>
              <a:t>Assistance to developmentally disabled</a:t>
            </a:r>
          </a:p>
          <a:p>
            <a:pPr marL="306388" indent="-306388" defTabSz="819150" eaLnBrk="1" hangingPunct="1">
              <a:lnSpc>
                <a:spcPct val="90000"/>
              </a:lnSpc>
            </a:pPr>
            <a:r>
              <a:rPr lang="en-US" altLang="en-US" sz="2500" dirty="0" smtClean="0">
                <a:ea typeface="ＭＳ Ｐゴシック" pitchFamily="34" charset="-128"/>
                <a:cs typeface="Arial" panose="020B0604020202020204" pitchFamily="34" charset="0"/>
              </a:rPr>
              <a:t>Job opportunities for low income individuals</a:t>
            </a:r>
          </a:p>
        </p:txBody>
      </p:sp>
      <p:sp>
        <p:nvSpPr>
          <p:cNvPr id="6" name="Footer Placeholder 3"/>
          <p:cNvSpPr>
            <a:spLocks noGrp="1"/>
          </p:cNvSpPr>
          <p:nvPr>
            <p:ph type="ftr" sz="quarter" idx="10"/>
          </p:nvPr>
        </p:nvSpPr>
        <p:spPr>
          <a:xfrm>
            <a:off x="2590800" y="6356350"/>
            <a:ext cx="3962400" cy="365125"/>
          </a:xfrm>
        </p:spPr>
        <p:txBody>
          <a:bodyPr/>
          <a:lstStyle/>
          <a:p>
            <a:pPr>
              <a:defRPr/>
            </a:pPr>
            <a:r>
              <a:rPr lang="en-US" smtClean="0"/>
              <a:t>National Immigrant Women's Advocacy Project, Washington College of Law</a:t>
            </a:r>
            <a:endParaRPr lang="en-US" dirty="0"/>
          </a:p>
        </p:txBody>
      </p:sp>
      <p:sp>
        <p:nvSpPr>
          <p:cNvPr id="7" name="Slide Number Placeholder 4"/>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mbria" pitchFamily="18" charset="0"/>
              </a:defRPr>
            </a:lvl1pPr>
            <a:lvl2pPr marL="742950" indent="-285750">
              <a:spcBef>
                <a:spcPct val="20000"/>
              </a:spcBef>
              <a:buFont typeface="Arial" pitchFamily="34" charset="0"/>
              <a:buChar char="–"/>
              <a:defRPr sz="2800">
                <a:solidFill>
                  <a:schemeClr val="tx1"/>
                </a:solidFill>
                <a:latin typeface="Cambria" pitchFamily="18" charset="0"/>
              </a:defRPr>
            </a:lvl2pPr>
            <a:lvl3pPr marL="1143000" indent="-228600">
              <a:spcBef>
                <a:spcPct val="20000"/>
              </a:spcBef>
              <a:buFont typeface="Arial" pitchFamily="34" charset="0"/>
              <a:buChar char="•"/>
              <a:defRPr sz="2400">
                <a:solidFill>
                  <a:schemeClr val="tx1"/>
                </a:solidFill>
                <a:latin typeface="Cambria" pitchFamily="18" charset="0"/>
              </a:defRPr>
            </a:lvl3pPr>
            <a:lvl4pPr marL="1600200" indent="-228600">
              <a:spcBef>
                <a:spcPct val="20000"/>
              </a:spcBef>
              <a:buFont typeface="Arial" pitchFamily="34" charset="0"/>
              <a:buChar char="–"/>
              <a:defRPr sz="2000">
                <a:solidFill>
                  <a:schemeClr val="tx1"/>
                </a:solidFill>
                <a:latin typeface="Cambria" pitchFamily="18" charset="0"/>
              </a:defRPr>
            </a:lvl4pPr>
            <a:lvl5pPr marL="2057400" indent="-228600">
              <a:spcBef>
                <a:spcPct val="20000"/>
              </a:spcBef>
              <a:buFont typeface="Arial" pitchFamily="34" charset="0"/>
              <a:buChar char="»"/>
              <a:defRPr sz="2000">
                <a:solidFill>
                  <a:schemeClr val="tx1"/>
                </a:solidFill>
                <a:latin typeface="Cambria"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mbria"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mbria"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mbria"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mbria" pitchFamily="18" charset="0"/>
              </a:defRPr>
            </a:lvl9pPr>
          </a:lstStyle>
          <a:p>
            <a:pPr>
              <a:spcBef>
                <a:spcPct val="0"/>
              </a:spcBef>
              <a:buFontTx/>
              <a:buNone/>
            </a:pPr>
            <a:fld id="{2D9D337F-48AB-44AB-A873-4E18C75436FA}" type="slidenum">
              <a:rPr lang="en-US" altLang="en-US" sz="1200">
                <a:solidFill>
                  <a:schemeClr val="bg1"/>
                </a:solidFill>
              </a:rPr>
              <a:pPr>
                <a:spcBef>
                  <a:spcPct val="0"/>
                </a:spcBef>
                <a:buFontTx/>
                <a:buNone/>
              </a:pPr>
              <a:t>49</a:t>
            </a:fld>
            <a:endParaRPr lang="en-US" altLang="en-US" sz="1200">
              <a:solidFill>
                <a:schemeClr val="bg1"/>
              </a:solidFill>
            </a:endParaRPr>
          </a:p>
        </p:txBody>
      </p:sp>
    </p:spTree>
    <p:extLst>
      <p:ext uri="{BB962C8B-B14F-4D97-AF65-F5344CB8AC3E}">
        <p14:creationId xmlns:p14="http://schemas.microsoft.com/office/powerpoint/2010/main" val="2651933193"/>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idx="4294967295"/>
          </p:nvPr>
        </p:nvSpPr>
        <p:spPr>
          <a:xfrm>
            <a:off x="555113" y="229795"/>
            <a:ext cx="8071037" cy="524781"/>
          </a:xfrm>
        </p:spPr>
        <p:txBody>
          <a:bodyPr>
            <a:noAutofit/>
          </a:bodyPr>
          <a:lstStyle/>
          <a:p>
            <a:r>
              <a:rPr lang="en-US" altLang="en-US" sz="3600" dirty="0" smtClean="0">
                <a:ea typeface="ＭＳ Ｐゴシック" panose="020B0600070205080204" pitchFamily="34" charset="-128"/>
                <a:cs typeface="Arial" panose="020B0604020202020204" pitchFamily="34" charset="0"/>
              </a:rPr>
              <a:t>Florida </a:t>
            </a:r>
            <a:r>
              <a:rPr lang="en-US" altLang="en-US" sz="3600" dirty="0">
                <a:ea typeface="ＭＳ Ｐゴシック" panose="020B0600070205080204" pitchFamily="34" charset="-128"/>
                <a:cs typeface="Arial" panose="020B0604020202020204" pitchFamily="34" charset="0"/>
              </a:rPr>
              <a:t>Demographics (</a:t>
            </a:r>
            <a:r>
              <a:rPr lang="en-US" altLang="en-US" sz="3600" dirty="0" smtClean="0">
                <a:ea typeface="ＭＳ Ｐゴシック" panose="020B0600070205080204" pitchFamily="34" charset="-128"/>
                <a:cs typeface="Arial" panose="020B0604020202020204" pitchFamily="34" charset="0"/>
              </a:rPr>
              <a:t>2017)*</a:t>
            </a:r>
            <a:endParaRPr lang="en-US" altLang="en-US" sz="3600" dirty="0">
              <a:ea typeface="ＭＳ Ｐゴシック" panose="020B0600070205080204" pitchFamily="34" charset="-128"/>
              <a:cs typeface="Arial" panose="020B0604020202020204" pitchFamily="34" charset="0"/>
            </a:endParaRPr>
          </a:p>
        </p:txBody>
      </p:sp>
      <p:sp>
        <p:nvSpPr>
          <p:cNvPr id="108547" name="Rectangle 3"/>
          <p:cNvSpPr>
            <a:spLocks noGrp="1"/>
          </p:cNvSpPr>
          <p:nvPr>
            <p:ph type="body" idx="4294967295"/>
          </p:nvPr>
        </p:nvSpPr>
        <p:spPr>
          <a:xfrm>
            <a:off x="494463" y="1086036"/>
            <a:ext cx="8192338" cy="4607397"/>
          </a:xfrm>
        </p:spPr>
        <p:txBody>
          <a:bodyPr>
            <a:normAutofit fontScale="92500" lnSpcReduction="10000"/>
          </a:bodyPr>
          <a:lstStyle/>
          <a:p>
            <a:pPr>
              <a:buSzPct val="68000"/>
              <a:buFont typeface="Wingdings" panose="05000000000000000000" pitchFamily="2" charset="2"/>
              <a:buChar char="v"/>
              <a:defRPr/>
            </a:pPr>
            <a:r>
              <a:rPr lang="en-US" sz="2600" dirty="0">
                <a:ea typeface="ＭＳ Ｐゴシック"/>
                <a:cs typeface="Arial" charset="0"/>
              </a:rPr>
              <a:t>Total foreign born population – </a:t>
            </a:r>
            <a:r>
              <a:rPr lang="en-US" sz="2600" dirty="0" smtClean="0">
                <a:ea typeface="ＭＳ Ｐゴシック"/>
                <a:cs typeface="Arial" charset="0"/>
              </a:rPr>
              <a:t>4,379,341*</a:t>
            </a:r>
            <a:endParaRPr lang="en-US" sz="2600" dirty="0">
              <a:ea typeface="ＭＳ Ｐゴシック"/>
              <a:cs typeface="Arial" charset="0"/>
            </a:endParaRPr>
          </a:p>
          <a:p>
            <a:pPr>
              <a:buSzPct val="68000"/>
              <a:buFont typeface="Wingdings" panose="05000000000000000000" pitchFamily="2" charset="2"/>
              <a:buChar char="v"/>
              <a:defRPr/>
            </a:pPr>
            <a:r>
              <a:rPr lang="en-US" sz="2600" dirty="0" smtClean="0">
                <a:ea typeface="ＭＳ Ｐゴシック"/>
                <a:cs typeface="Arial" charset="0"/>
              </a:rPr>
              <a:t>20% of </a:t>
            </a:r>
            <a:r>
              <a:rPr lang="en-US" sz="2600" dirty="0">
                <a:ea typeface="ＭＳ Ｐゴシック"/>
                <a:cs typeface="Arial" charset="0"/>
              </a:rPr>
              <a:t>the state’s </a:t>
            </a:r>
            <a:r>
              <a:rPr lang="en-US" sz="2600" dirty="0" smtClean="0">
                <a:ea typeface="ＭＳ Ｐゴシック"/>
                <a:cs typeface="Arial" charset="0"/>
              </a:rPr>
              <a:t>20.9 </a:t>
            </a:r>
            <a:r>
              <a:rPr lang="en-US" sz="2600" dirty="0">
                <a:ea typeface="ＭＳ Ｐゴシック"/>
                <a:cs typeface="Arial" charset="0"/>
              </a:rPr>
              <a:t>million people are foreign born </a:t>
            </a:r>
          </a:p>
          <a:p>
            <a:pPr lvl="2">
              <a:buSzPct val="68000"/>
              <a:buFont typeface="Courier New" panose="02070309020205020404" pitchFamily="49" charset="0"/>
              <a:buChar char="o"/>
              <a:defRPr/>
            </a:pPr>
            <a:r>
              <a:rPr lang="en-US" sz="2600" dirty="0" smtClean="0">
                <a:ea typeface="ＭＳ Ｐゴシック"/>
                <a:cs typeface="Arial" charset="0"/>
              </a:rPr>
              <a:t>55.2% </a:t>
            </a:r>
            <a:r>
              <a:rPr lang="en-US" sz="2600" dirty="0">
                <a:ea typeface="ＭＳ Ｐゴシック"/>
                <a:cs typeface="Arial" charset="0"/>
              </a:rPr>
              <a:t>naturalized </a:t>
            </a:r>
            <a:r>
              <a:rPr lang="en-US" sz="2600" dirty="0" smtClean="0">
                <a:ea typeface="ＭＳ Ｐゴシック"/>
                <a:cs typeface="Arial" charset="0"/>
              </a:rPr>
              <a:t>citizens</a:t>
            </a:r>
            <a:endParaRPr lang="en-US" sz="2600" dirty="0">
              <a:ea typeface="ＭＳ Ｐゴシック"/>
              <a:cs typeface="Arial" charset="0"/>
            </a:endParaRPr>
          </a:p>
          <a:p>
            <a:pPr lvl="2">
              <a:buSzPct val="68000"/>
              <a:buFont typeface="Courier New" panose="02070309020205020404" pitchFamily="49" charset="0"/>
              <a:buChar char="o"/>
              <a:defRPr/>
            </a:pPr>
            <a:r>
              <a:rPr lang="en-US" sz="2600" dirty="0" smtClean="0">
                <a:ea typeface="ＭＳ Ｐゴシック"/>
                <a:cs typeface="Arial" charset="0"/>
              </a:rPr>
              <a:t>≈28.8% </a:t>
            </a:r>
            <a:r>
              <a:rPr lang="en-US" sz="2600" dirty="0">
                <a:ea typeface="ＭＳ Ｐゴシック"/>
                <a:cs typeface="Arial" charset="0"/>
              </a:rPr>
              <a:t>lawful permanent residents or temporary </a:t>
            </a:r>
            <a:r>
              <a:rPr lang="en-US" sz="2600" dirty="0" smtClean="0">
                <a:ea typeface="ＭＳ Ｐゴシック"/>
                <a:cs typeface="Arial" charset="0"/>
              </a:rPr>
              <a:t>status** </a:t>
            </a:r>
            <a:endParaRPr lang="en-US" sz="2600" dirty="0">
              <a:ea typeface="ＭＳ Ｐゴシック"/>
              <a:cs typeface="Arial" charset="0"/>
            </a:endParaRPr>
          </a:p>
          <a:p>
            <a:pPr lvl="2">
              <a:buSzPct val="68000"/>
              <a:buFont typeface="Courier New" panose="02070309020205020404" pitchFamily="49" charset="0"/>
              <a:buChar char="o"/>
              <a:defRPr/>
            </a:pPr>
            <a:r>
              <a:rPr lang="en-US" sz="2600" dirty="0" smtClean="0">
                <a:ea typeface="ＭＳ Ｐゴシック"/>
                <a:cs typeface="Arial" charset="0"/>
              </a:rPr>
              <a:t>≈16.0% undocumented**</a:t>
            </a:r>
            <a:endParaRPr lang="en-US" sz="2600" dirty="0">
              <a:ea typeface="ＭＳ Ｐゴシック"/>
              <a:cs typeface="Arial" charset="0"/>
            </a:endParaRPr>
          </a:p>
          <a:p>
            <a:pPr>
              <a:buSzPct val="68000"/>
              <a:buFont typeface="Wingdings" panose="05000000000000000000" pitchFamily="2" charset="2"/>
              <a:buChar char="v"/>
              <a:defRPr/>
            </a:pPr>
            <a:r>
              <a:rPr lang="en-US" sz="2600" dirty="0" smtClean="0">
                <a:ea typeface="ＭＳ Ｐゴシック"/>
                <a:cs typeface="Arial" charset="0"/>
              </a:rPr>
              <a:t>64.0% </a:t>
            </a:r>
            <a:r>
              <a:rPr lang="en-US" sz="2600" dirty="0">
                <a:ea typeface="ＭＳ Ｐゴシック"/>
                <a:cs typeface="Arial" charset="0"/>
              </a:rPr>
              <a:t>rise in immigrant population from 2000 to </a:t>
            </a:r>
            <a:r>
              <a:rPr lang="en-US" sz="2600" dirty="0" smtClean="0">
                <a:ea typeface="ＭＳ Ｐゴシック"/>
                <a:cs typeface="Arial" charset="0"/>
              </a:rPr>
              <a:t>2017</a:t>
            </a:r>
            <a:endParaRPr lang="en-US" sz="2600" dirty="0">
              <a:ea typeface="ＭＳ Ｐゴシック"/>
              <a:cs typeface="Arial" charset="0"/>
            </a:endParaRPr>
          </a:p>
          <a:p>
            <a:pPr>
              <a:buSzPct val="68000"/>
              <a:buFont typeface="Wingdings" panose="05000000000000000000" pitchFamily="2" charset="2"/>
              <a:buChar char="v"/>
              <a:defRPr/>
            </a:pPr>
            <a:r>
              <a:rPr lang="en-US" sz="2600" dirty="0" smtClean="0">
                <a:ea typeface="ＭＳ Ｐゴシック"/>
                <a:cs typeface="Arial" charset="0"/>
              </a:rPr>
              <a:t>35.0% </a:t>
            </a:r>
            <a:r>
              <a:rPr lang="en-US" sz="2600" dirty="0">
                <a:ea typeface="ＭＳ Ｐゴシック"/>
                <a:cs typeface="Arial" charset="0"/>
              </a:rPr>
              <a:t>of children in the state under age 18 have 1 or more immigrant parents</a:t>
            </a:r>
          </a:p>
          <a:p>
            <a:pPr lvl="2">
              <a:buSzPct val="68000"/>
              <a:buFont typeface="Courier New" panose="02070309020205020404" pitchFamily="49" charset="0"/>
              <a:buChar char="o"/>
              <a:defRPr/>
            </a:pPr>
            <a:r>
              <a:rPr lang="en-US" sz="2600" dirty="0" smtClean="0">
                <a:ea typeface="ＭＳ Ｐゴシック"/>
                <a:cs typeface="Arial" charset="0"/>
              </a:rPr>
              <a:t>84.1% </a:t>
            </a:r>
            <a:r>
              <a:rPr lang="en-US" sz="2600" dirty="0">
                <a:ea typeface="ＭＳ Ｐゴシック"/>
                <a:cs typeface="Arial" charset="0"/>
              </a:rPr>
              <a:t>of children with immigrant parents in the state are U.S. native. </a:t>
            </a:r>
          </a:p>
          <a:p>
            <a:pPr>
              <a:lnSpc>
                <a:spcPct val="80000"/>
              </a:lnSpc>
              <a:buFontTx/>
              <a:buChar char="•"/>
              <a:defRPr/>
            </a:pPr>
            <a:endParaRPr lang="en-US" sz="1700" dirty="0">
              <a:ea typeface="ＭＳ Ｐゴシック" pitchFamily="34" charset="-128"/>
              <a:cs typeface="Arial" pitchFamily="34" charset="0"/>
            </a:endParaRPr>
          </a:p>
          <a:p>
            <a:pPr>
              <a:lnSpc>
                <a:spcPct val="80000"/>
              </a:lnSpc>
              <a:buFontTx/>
              <a:buChar char="•"/>
              <a:defRPr/>
            </a:pPr>
            <a:endParaRPr lang="en-US" sz="1700" dirty="0">
              <a:ea typeface="ＭＳ Ｐゴシック" pitchFamily="34" charset="-128"/>
              <a:cs typeface="Arial" pitchFamily="34" charset="0"/>
            </a:endParaRPr>
          </a:p>
        </p:txBody>
      </p:sp>
      <p:sp>
        <p:nvSpPr>
          <p:cNvPr id="5124" name="Slide Number Placeholder 3"/>
          <p:cNvSpPr txBox="1">
            <a:spLocks noGrp="1"/>
          </p:cNvSpPr>
          <p:nvPr/>
        </p:nvSpPr>
        <p:spPr bwMode="auto">
          <a:xfrm>
            <a:off x="6495212" y="6270436"/>
            <a:ext cx="2070287" cy="354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nchor="ctr"/>
          <a:lstStyle>
            <a:lvl1pPr algn="ctr">
              <a:spcBef>
                <a:spcPct val="20000"/>
              </a:spcBef>
              <a:defRPr sz="2700" b="1">
                <a:solidFill>
                  <a:srgbClr val="7F7F7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lgn="ctr">
              <a:spcBef>
                <a:spcPct val="20000"/>
              </a:spcBef>
              <a:buFont typeface="Arial" panose="020B0604020202020204" pitchFamily="34" charset="0"/>
              <a:buChar char="–"/>
              <a:defRPr sz="27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lgn="ctr">
              <a:spcBef>
                <a:spcPct val="20000"/>
              </a:spcBef>
              <a:buFont typeface="Arial" panose="020B0604020202020204" pitchFamily="34" charset="0"/>
              <a:buChar char="•"/>
              <a:defRPr sz="27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lgn="ctr">
              <a:spcBef>
                <a:spcPct val="20000"/>
              </a:spcBef>
              <a:buFont typeface="Arial" panose="020B0604020202020204" pitchFamily="34" charset="0"/>
              <a:buChar char="–"/>
              <a:defRPr sz="27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lgn="ctr">
              <a:spcBef>
                <a:spcPct val="20000"/>
              </a:spcBef>
              <a:buFont typeface="Arial" panose="020B0604020202020204" pitchFamily="34" charset="0"/>
              <a:buChar char="»"/>
              <a:defRPr sz="27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algn="ctr" defTabSz="508000" eaLnBrk="0" fontAlgn="base" hangingPunct="0">
              <a:spcBef>
                <a:spcPct val="20000"/>
              </a:spcBef>
              <a:spcAft>
                <a:spcPct val="0"/>
              </a:spcAft>
              <a:buFont typeface="Arial" panose="020B0604020202020204" pitchFamily="34" charset="0"/>
              <a:buChar char="»"/>
              <a:defRPr sz="27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algn="ctr" defTabSz="508000" eaLnBrk="0" fontAlgn="base" hangingPunct="0">
              <a:spcBef>
                <a:spcPct val="20000"/>
              </a:spcBef>
              <a:spcAft>
                <a:spcPct val="0"/>
              </a:spcAft>
              <a:buFont typeface="Arial" panose="020B0604020202020204" pitchFamily="34" charset="0"/>
              <a:buChar char="»"/>
              <a:defRPr sz="27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algn="ctr" defTabSz="508000" eaLnBrk="0" fontAlgn="base" hangingPunct="0">
              <a:spcBef>
                <a:spcPct val="20000"/>
              </a:spcBef>
              <a:spcAft>
                <a:spcPct val="0"/>
              </a:spcAft>
              <a:buFont typeface="Arial" panose="020B0604020202020204" pitchFamily="34" charset="0"/>
              <a:buChar char="»"/>
              <a:defRPr sz="27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algn="ctr" defTabSz="508000" eaLnBrk="0" fontAlgn="base" hangingPunct="0">
              <a:spcBef>
                <a:spcPct val="20000"/>
              </a:spcBef>
              <a:spcAft>
                <a:spcPct val="0"/>
              </a:spcAft>
              <a:buFont typeface="Arial" panose="020B0604020202020204" pitchFamily="34" charset="0"/>
              <a:buChar char="»"/>
              <a:defRPr sz="27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fontAlgn="base">
              <a:spcBef>
                <a:spcPct val="0"/>
              </a:spcBef>
              <a:spcAft>
                <a:spcPct val="0"/>
              </a:spcAft>
            </a:pPr>
            <a:fld id="{559C8561-C037-4BF0-9802-9839D96E4C8B}" type="slidenum">
              <a:rPr lang="en-US" altLang="en-US" sz="1000" b="0">
                <a:solidFill>
                  <a:srgbClr val="898989"/>
                </a:solidFill>
              </a:rPr>
              <a:pPr algn="r" fontAlgn="base">
                <a:spcBef>
                  <a:spcPct val="0"/>
                </a:spcBef>
                <a:spcAft>
                  <a:spcPct val="0"/>
                </a:spcAft>
              </a:pPr>
              <a:t>5</a:t>
            </a:fld>
            <a:endParaRPr lang="en-US" altLang="en-US" sz="1000" b="0">
              <a:solidFill>
                <a:srgbClr val="898989"/>
              </a:solidFill>
            </a:endParaRPr>
          </a:p>
        </p:txBody>
      </p:sp>
      <p:sp>
        <p:nvSpPr>
          <p:cNvPr id="5125" name="TextBox 1"/>
          <p:cNvSpPr txBox="1">
            <a:spLocks noChangeArrowheads="1"/>
          </p:cNvSpPr>
          <p:nvPr/>
        </p:nvSpPr>
        <p:spPr bwMode="auto">
          <a:xfrm>
            <a:off x="4590631" y="5201747"/>
            <a:ext cx="4879960" cy="49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8" tIns="41029" rIns="82058" bIns="41029">
            <a:spAutoFit/>
          </a:bodyPr>
          <a:lstStyle/>
          <a:p>
            <a:pPr fontAlgn="base">
              <a:spcBef>
                <a:spcPct val="0"/>
              </a:spcBef>
              <a:spcAft>
                <a:spcPct val="0"/>
              </a:spcAft>
            </a:pPr>
            <a:r>
              <a:rPr lang="en-US" sz="900" i="1" dirty="0" smtClean="0">
                <a:solidFill>
                  <a:srgbClr val="292934"/>
                </a:solidFill>
                <a:latin typeface="Cambria" panose="02040503050406030204" pitchFamily="18" charset="0"/>
                <a:cs typeface="Arial" panose="020B0604020202020204" pitchFamily="34" charset="0"/>
              </a:rPr>
              <a:t>*Source</a:t>
            </a:r>
            <a:r>
              <a:rPr lang="en-US" sz="900" i="1" dirty="0">
                <a:solidFill>
                  <a:srgbClr val="292934"/>
                </a:solidFill>
                <a:latin typeface="Cambria" panose="02040503050406030204" pitchFamily="18" charset="0"/>
                <a:cs typeface="Arial" panose="020B0604020202020204" pitchFamily="34" charset="0"/>
              </a:rPr>
              <a:t>: </a:t>
            </a:r>
            <a:r>
              <a:rPr lang="en-US" sz="900" i="1" dirty="0">
                <a:solidFill>
                  <a:srgbClr val="292934"/>
                </a:solidFill>
                <a:latin typeface="Cambria" panose="02040503050406030204" pitchFamily="18" charset="0"/>
                <a:cs typeface="Arial" panose="020B0604020202020204" pitchFamily="34" charset="0"/>
                <a:hlinkClick r:id="rId2"/>
              </a:rPr>
              <a:t>http://</a:t>
            </a:r>
            <a:r>
              <a:rPr lang="en-US" sz="900" i="1" dirty="0" smtClean="0">
                <a:solidFill>
                  <a:srgbClr val="292934"/>
                </a:solidFill>
                <a:latin typeface="Cambria" panose="02040503050406030204" pitchFamily="18" charset="0"/>
                <a:cs typeface="Arial" panose="020B0604020202020204" pitchFamily="34" charset="0"/>
                <a:hlinkClick r:id="rId2"/>
              </a:rPr>
              <a:t>www.migrationpolicy.org/data/state-profiles/state/demographics/FL</a:t>
            </a:r>
            <a:r>
              <a:rPr lang="en-US" sz="900" i="1" dirty="0" smtClean="0">
                <a:solidFill>
                  <a:srgbClr val="292934"/>
                </a:solidFill>
                <a:latin typeface="Cambria" panose="02040503050406030204" pitchFamily="18" charset="0"/>
                <a:cs typeface="Arial" panose="020B0604020202020204" pitchFamily="34" charset="0"/>
              </a:rPr>
              <a:t>    </a:t>
            </a:r>
            <a:endParaRPr lang="en-US" sz="900" i="1" dirty="0">
              <a:solidFill>
                <a:srgbClr val="292934"/>
              </a:solidFill>
              <a:latin typeface="Cambria" panose="02040503050406030204" pitchFamily="18" charset="0"/>
              <a:cs typeface="Arial" panose="020B0604020202020204" pitchFamily="34" charset="0"/>
            </a:endParaRPr>
          </a:p>
          <a:p>
            <a:pPr fontAlgn="base">
              <a:spcBef>
                <a:spcPct val="0"/>
              </a:spcBef>
              <a:spcAft>
                <a:spcPct val="0"/>
              </a:spcAft>
            </a:pPr>
            <a:r>
              <a:rPr lang="en-US" sz="900" i="1" dirty="0">
                <a:solidFill>
                  <a:srgbClr val="292934"/>
                </a:solidFill>
                <a:latin typeface="Cambria" panose="02040503050406030204" pitchFamily="18" charset="0"/>
                <a:cs typeface="Arial" panose="020B0604020202020204" pitchFamily="34" charset="0"/>
              </a:rPr>
              <a:t>(Feb. 2018</a:t>
            </a:r>
            <a:r>
              <a:rPr lang="en-US" sz="900" i="1" dirty="0" smtClean="0">
                <a:solidFill>
                  <a:srgbClr val="292934"/>
                </a:solidFill>
                <a:latin typeface="Cambria" panose="02040503050406030204" pitchFamily="18" charset="0"/>
                <a:cs typeface="Arial" panose="020B0604020202020204" pitchFamily="34" charset="0"/>
              </a:rPr>
              <a:t>)</a:t>
            </a:r>
          </a:p>
          <a:p>
            <a:pPr fontAlgn="base">
              <a:spcBef>
                <a:spcPct val="0"/>
              </a:spcBef>
              <a:spcAft>
                <a:spcPct val="0"/>
              </a:spcAft>
            </a:pPr>
            <a:r>
              <a:rPr lang="en-US" sz="900" i="1" dirty="0" smtClean="0">
                <a:solidFill>
                  <a:srgbClr val="292934"/>
                </a:solidFill>
                <a:latin typeface="Cambria" panose="02040503050406030204" pitchFamily="18" charset="0"/>
                <a:cs typeface="Arial" panose="020B0604020202020204" pitchFamily="34" charset="0"/>
              </a:rPr>
              <a:t>**DHS Population Estimates (2015) </a:t>
            </a:r>
            <a:endParaRPr lang="en-US" sz="900" i="1" dirty="0">
              <a:solidFill>
                <a:srgbClr val="292934"/>
              </a:solidFill>
              <a:latin typeface="Cambria" panose="02040503050406030204" pitchFamily="18" charset="0"/>
              <a:cs typeface="Arial" panose="020B0604020202020204" pitchFamily="34" charset="0"/>
            </a:endParaRPr>
          </a:p>
        </p:txBody>
      </p:sp>
      <p:sp>
        <p:nvSpPr>
          <p:cNvPr id="2" name="Slide Number Placeholder 1"/>
          <p:cNvSpPr>
            <a:spLocks noGrp="1"/>
          </p:cNvSpPr>
          <p:nvPr>
            <p:ph type="sldNum" sz="quarter" idx="11"/>
          </p:nvPr>
        </p:nvSpPr>
        <p:spPr/>
        <p:txBody>
          <a:bodyPr/>
          <a:lstStyle/>
          <a:p>
            <a:pPr fontAlgn="base">
              <a:spcBef>
                <a:spcPct val="0"/>
              </a:spcBef>
              <a:spcAft>
                <a:spcPct val="0"/>
              </a:spcAft>
            </a:pPr>
            <a:fld id="{128E32AC-CE08-487E-84FE-97DC12229735}" type="slidenum">
              <a:rPr lang="en-US" altLang="en-US">
                <a:solidFill>
                  <a:srgbClr val="FFFFFF"/>
                </a:solidFill>
                <a:cs typeface="Arial" panose="020B0604020202020204" pitchFamily="34" charset="0"/>
              </a:rPr>
              <a:pPr fontAlgn="base">
                <a:spcBef>
                  <a:spcPct val="0"/>
                </a:spcBef>
                <a:spcAft>
                  <a:spcPct val="0"/>
                </a:spcAft>
              </a:pPr>
              <a:t>5</a:t>
            </a:fld>
            <a:endParaRPr lang="en-US" altLang="en-US" dirty="0">
              <a:solidFill>
                <a:srgbClr val="FFFFFF"/>
              </a:solidFill>
              <a:cs typeface="Arial" panose="020B0604020202020204" pitchFamily="34" charset="0"/>
            </a:endParaRPr>
          </a:p>
        </p:txBody>
      </p:sp>
      <p:sp>
        <p:nvSpPr>
          <p:cNvPr id="8" name="Footer Placeholder 3"/>
          <p:cNvSpPr>
            <a:spLocks noGrp="1"/>
          </p:cNvSpPr>
          <p:nvPr>
            <p:ph type="ftr" sz="quarter" idx="11"/>
          </p:nvPr>
        </p:nvSpPr>
        <p:spPr>
          <a:xfrm>
            <a:off x="3123933" y="6356352"/>
            <a:ext cx="3328774" cy="312694"/>
          </a:xfrm>
        </p:spPr>
        <p:txBody>
          <a:bodyPr/>
          <a:lstStyle/>
          <a:p>
            <a:pPr algn="ctr" fontAlgn="base">
              <a:spcBef>
                <a:spcPct val="0"/>
              </a:spcBef>
              <a:spcAft>
                <a:spcPct val="0"/>
              </a:spcAft>
            </a:pPr>
            <a:r>
              <a:rPr lang="en-US" sz="1100" dirty="0" smtClean="0">
                <a:solidFill>
                  <a:srgbClr val="FFFFFF"/>
                </a:solidFill>
                <a:cs typeface="Arial" panose="020B0604020202020204" pitchFamily="34" charset="0"/>
              </a:rPr>
              <a:t>National Immigrant Women’s Advocacy Project</a:t>
            </a:r>
          </a:p>
          <a:p>
            <a:pPr algn="ctr" fontAlgn="base">
              <a:spcBef>
                <a:spcPct val="0"/>
              </a:spcBef>
              <a:spcAft>
                <a:spcPct val="0"/>
              </a:spcAft>
            </a:pPr>
            <a:r>
              <a:rPr lang="en-US" sz="1100" dirty="0" smtClean="0">
                <a:solidFill>
                  <a:srgbClr val="FFFFFF"/>
                </a:solidFill>
                <a:cs typeface="Arial" panose="020B0604020202020204" pitchFamily="34" charset="0"/>
              </a:rPr>
              <a:t>American </a:t>
            </a:r>
            <a:r>
              <a:rPr lang="en-US" sz="1100" dirty="0">
                <a:solidFill>
                  <a:srgbClr val="FFFFFF"/>
                </a:solidFill>
                <a:cs typeface="Arial" panose="020B0604020202020204" pitchFamily="34" charset="0"/>
              </a:rPr>
              <a:t>University Washington College of Law</a:t>
            </a:r>
          </a:p>
        </p:txBody>
      </p:sp>
    </p:spTree>
    <p:extLst>
      <p:ext uri="{BB962C8B-B14F-4D97-AF65-F5344CB8AC3E}">
        <p14:creationId xmlns:p14="http://schemas.microsoft.com/office/powerpoint/2010/main" val="1657698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97362"/>
          </a:xfrm>
        </p:spPr>
        <p:txBody>
          <a:bodyPr>
            <a:normAutofit/>
          </a:bodyPr>
          <a:lstStyle/>
          <a:p>
            <a:r>
              <a:rPr lang="en-US" dirty="0" smtClean="0"/>
              <a:t>What state or federally funded benefits or programs are courts most likely to order that families before the court seek? </a:t>
            </a:r>
            <a:endParaRPr lang="en-US" dirty="0"/>
          </a:p>
        </p:txBody>
      </p:sp>
      <p:sp>
        <p:nvSpPr>
          <p:cNvPr id="3" name="Footer Placeholder 2"/>
          <p:cNvSpPr>
            <a:spLocks noGrp="1"/>
          </p:cNvSpPr>
          <p:nvPr>
            <p:ph type="ftr" sz="quarter" idx="10"/>
          </p:nvPr>
        </p:nvSpPr>
        <p:spPr/>
        <p:txBody>
          <a:bodyPr/>
          <a:lstStyle/>
          <a:p>
            <a:pPr>
              <a:defRPr/>
            </a:pPr>
            <a:r>
              <a:rPr lang="en-US" smtClean="0"/>
              <a:t>Judicial Training Network</a:t>
            </a:r>
            <a:endParaRPr lang="en-US"/>
          </a:p>
        </p:txBody>
      </p:sp>
      <p:sp>
        <p:nvSpPr>
          <p:cNvPr id="4" name="Slide Number Placeholder 3"/>
          <p:cNvSpPr>
            <a:spLocks noGrp="1"/>
          </p:cNvSpPr>
          <p:nvPr>
            <p:ph type="sldNum" sz="quarter" idx="11"/>
          </p:nvPr>
        </p:nvSpPr>
        <p:spPr/>
        <p:txBody>
          <a:bodyPr/>
          <a:lstStyle/>
          <a:p>
            <a:fld id="{2EB4CD03-2422-4F8F-9BD4-52FFE132A43D}" type="slidenum">
              <a:rPr lang="en-US" altLang="en-US" smtClean="0"/>
              <a:pPr/>
              <a:t>50</a:t>
            </a:fld>
            <a:endParaRPr lang="en-US" altLang="en-US" dirty="0"/>
          </a:p>
        </p:txBody>
      </p:sp>
    </p:spTree>
    <p:extLst>
      <p:ext uri="{BB962C8B-B14F-4D97-AF65-F5344CB8AC3E}">
        <p14:creationId xmlns:p14="http://schemas.microsoft.com/office/powerpoint/2010/main" val="38894205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NIWAP’s Public Benefits Map and Public Benefits Charts</a:t>
            </a:r>
          </a:p>
        </p:txBody>
      </p:sp>
      <p:sp>
        <p:nvSpPr>
          <p:cNvPr id="3" name="Content Placeholder 2"/>
          <p:cNvSpPr>
            <a:spLocks noGrp="1"/>
          </p:cNvSpPr>
          <p:nvPr>
            <p:ph idx="1"/>
          </p:nvPr>
        </p:nvSpPr>
        <p:spPr/>
        <p:txBody>
          <a:bodyPr/>
          <a:lstStyle/>
          <a:p>
            <a:r>
              <a:rPr lang="en-US" dirty="0" smtClean="0"/>
              <a:t>Public benefits map</a:t>
            </a:r>
          </a:p>
          <a:p>
            <a:pPr lvl="1"/>
            <a:r>
              <a:rPr lang="en-US" dirty="0">
                <a:hlinkClick r:id="rId2"/>
              </a:rPr>
              <a:t>http://</a:t>
            </a:r>
            <a:r>
              <a:rPr lang="en-US" dirty="0" smtClean="0">
                <a:hlinkClick r:id="rId2"/>
              </a:rPr>
              <a:t>map.niwap.org/</a:t>
            </a:r>
            <a:r>
              <a:rPr lang="en-US" dirty="0" smtClean="0"/>
              <a:t> </a:t>
            </a:r>
          </a:p>
          <a:p>
            <a:r>
              <a:rPr lang="en-US" dirty="0" smtClean="0"/>
              <a:t>Public benefits charts</a:t>
            </a:r>
          </a:p>
          <a:p>
            <a:pPr lvl="1"/>
            <a:r>
              <a:rPr lang="en-US" dirty="0">
                <a:hlinkClick r:id="rId3"/>
              </a:rPr>
              <a:t>http://niwaplibrary.wcl.american.edu/all-state-public-benefits-charts</a:t>
            </a:r>
            <a:r>
              <a:rPr lang="en-US" dirty="0" smtClean="0">
                <a:hlinkClick r:id="rId3"/>
              </a:rPr>
              <a:t>/</a:t>
            </a:r>
            <a:r>
              <a:rPr lang="en-US" dirty="0" smtClean="0"/>
              <a:t> </a:t>
            </a:r>
            <a:endParaRPr lang="en-US" dirty="0"/>
          </a:p>
          <a:p>
            <a:pPr marL="457200" lvl="1" indent="0">
              <a:buNone/>
            </a:pPr>
            <a:endParaRPr lang="en-US" dirty="0"/>
          </a:p>
        </p:txBody>
      </p:sp>
      <p:sp>
        <p:nvSpPr>
          <p:cNvPr id="4" name="Footer Placeholder 3"/>
          <p:cNvSpPr>
            <a:spLocks noGrp="1"/>
          </p:cNvSpPr>
          <p:nvPr>
            <p:ph type="ftr" sz="quarter" idx="10"/>
          </p:nvPr>
        </p:nvSpPr>
        <p:spPr/>
        <p:txBody>
          <a:bodyPr/>
          <a:lstStyle/>
          <a:p>
            <a:pPr>
              <a:defRPr/>
            </a:pPr>
            <a:r>
              <a:rPr lang="en-US" smtClean="0"/>
              <a:t>National Immigrant Women's Advocacy Project, Washington College of Law</a:t>
            </a:r>
            <a:endParaRPr lang="en-US"/>
          </a:p>
        </p:txBody>
      </p:sp>
      <p:sp>
        <p:nvSpPr>
          <p:cNvPr id="5" name="Slide Number Placeholder 4"/>
          <p:cNvSpPr>
            <a:spLocks noGrp="1"/>
          </p:cNvSpPr>
          <p:nvPr>
            <p:ph type="sldNum" sz="quarter" idx="11"/>
          </p:nvPr>
        </p:nvSpPr>
        <p:spPr/>
        <p:txBody>
          <a:bodyPr/>
          <a:lstStyle/>
          <a:p>
            <a:fld id="{6A63AC35-3821-42BC-BDAE-2B923C128E1A}" type="slidenum">
              <a:rPr lang="en-US" altLang="en-US" smtClean="0"/>
              <a:pPr/>
              <a:t>51</a:t>
            </a:fld>
            <a:endParaRPr lang="en-US" altLang="en-US" dirty="0"/>
          </a:p>
        </p:txBody>
      </p:sp>
    </p:spTree>
    <p:extLst>
      <p:ext uri="{BB962C8B-B14F-4D97-AF65-F5344CB8AC3E}">
        <p14:creationId xmlns:p14="http://schemas.microsoft.com/office/powerpoint/2010/main" val="29224503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Maps by Benefit</a:t>
            </a:r>
            <a:endParaRPr lang="en-US" dirty="0"/>
          </a:p>
        </p:txBody>
      </p:sp>
      <p:sp>
        <p:nvSpPr>
          <p:cNvPr id="3" name="Content Placeholder 2"/>
          <p:cNvSpPr>
            <a:spLocks noGrp="1"/>
          </p:cNvSpPr>
          <p:nvPr>
            <p:ph idx="1"/>
          </p:nvPr>
        </p:nvSpPr>
        <p:spPr/>
        <p:txBody>
          <a:bodyPr numCol="2">
            <a:normAutofit fontScale="62500" lnSpcReduction="20000"/>
          </a:bodyPr>
          <a:lstStyle/>
          <a:p>
            <a:r>
              <a:rPr lang="en-US" dirty="0" smtClean="0"/>
              <a:t>Cash Assistance (TANF)</a:t>
            </a:r>
          </a:p>
          <a:p>
            <a:r>
              <a:rPr lang="en-US" dirty="0" smtClean="0"/>
              <a:t>Child Care</a:t>
            </a:r>
          </a:p>
          <a:p>
            <a:r>
              <a:rPr lang="en-US" dirty="0" smtClean="0"/>
              <a:t>Children’s Health Insurance Program</a:t>
            </a:r>
          </a:p>
          <a:p>
            <a:r>
              <a:rPr lang="en-US" dirty="0" smtClean="0"/>
              <a:t>Driver’s License</a:t>
            </a:r>
          </a:p>
          <a:p>
            <a:r>
              <a:rPr lang="en-US" dirty="0" smtClean="0"/>
              <a:t>Earned Income Tax Credit</a:t>
            </a:r>
          </a:p>
          <a:p>
            <a:r>
              <a:rPr lang="en-US" dirty="0" smtClean="0"/>
              <a:t>Emergency Housing &amp; Safety Programs</a:t>
            </a:r>
          </a:p>
          <a:p>
            <a:r>
              <a:rPr lang="en-US" dirty="0" smtClean="0"/>
              <a:t>Emergency Medicaid</a:t>
            </a:r>
          </a:p>
          <a:p>
            <a:r>
              <a:rPr lang="en-US" dirty="0" smtClean="0"/>
              <a:t>Federal Education Benefits</a:t>
            </a:r>
          </a:p>
          <a:p>
            <a:r>
              <a:rPr lang="en-US" dirty="0" smtClean="0"/>
              <a:t>FEMA Assistance</a:t>
            </a:r>
          </a:p>
          <a:p>
            <a:r>
              <a:rPr lang="en-US" dirty="0" smtClean="0"/>
              <a:t>FEMA Restricted Programs</a:t>
            </a:r>
          </a:p>
          <a:p>
            <a:r>
              <a:rPr lang="en-US" dirty="0" smtClean="0"/>
              <a:t>Food Stamps</a:t>
            </a:r>
          </a:p>
          <a:p>
            <a:r>
              <a:rPr lang="en-US" dirty="0" smtClean="0"/>
              <a:t>Forensic Costs Coverage</a:t>
            </a:r>
          </a:p>
          <a:p>
            <a:r>
              <a:rPr lang="en-US" dirty="0" smtClean="0"/>
              <a:t>Income Tax Credits</a:t>
            </a:r>
          </a:p>
          <a:p>
            <a:r>
              <a:rPr lang="en-US" dirty="0" smtClean="0"/>
              <a:t>Legal Services</a:t>
            </a:r>
          </a:p>
          <a:p>
            <a:r>
              <a:rPr lang="en-US" dirty="0" smtClean="0"/>
              <a:t>Medicaid</a:t>
            </a:r>
          </a:p>
          <a:p>
            <a:r>
              <a:rPr lang="en-US" dirty="0" smtClean="0"/>
              <a:t>Post-Assault Healthcare</a:t>
            </a:r>
          </a:p>
          <a:p>
            <a:r>
              <a:rPr lang="en-US" dirty="0" smtClean="0"/>
              <a:t>Prenatal Care</a:t>
            </a:r>
          </a:p>
          <a:p>
            <a:r>
              <a:rPr lang="en-US" dirty="0" smtClean="0"/>
              <a:t>Purchasing Health Insurance on the Exchanges</a:t>
            </a:r>
          </a:p>
          <a:p>
            <a:r>
              <a:rPr lang="en-US" dirty="0" smtClean="0"/>
              <a:t>State Education Benefits</a:t>
            </a:r>
          </a:p>
          <a:p>
            <a:r>
              <a:rPr lang="en-US" dirty="0" smtClean="0"/>
              <a:t>Supplemental Security Income</a:t>
            </a:r>
          </a:p>
          <a:p>
            <a:r>
              <a:rPr lang="en-US" dirty="0" smtClean="0"/>
              <a:t>Weatherization &amp; Energy Assistance</a:t>
            </a:r>
          </a:p>
          <a:p>
            <a:r>
              <a:rPr lang="en-US" dirty="0" smtClean="0"/>
              <a:t>WIC</a:t>
            </a:r>
          </a:p>
          <a:p>
            <a:endParaRPr lang="en-US" dirty="0" smtClean="0"/>
          </a:p>
        </p:txBody>
      </p:sp>
      <p:sp>
        <p:nvSpPr>
          <p:cNvPr id="4" name="Footer Placeholder 3"/>
          <p:cNvSpPr>
            <a:spLocks noGrp="1"/>
          </p:cNvSpPr>
          <p:nvPr>
            <p:ph type="ftr" sz="quarter" idx="11"/>
          </p:nvPr>
        </p:nvSpPr>
        <p:spPr>
          <a:xfrm>
            <a:off x="2676525" y="6202362"/>
            <a:ext cx="3790950" cy="365125"/>
          </a:xfrm>
        </p:spPr>
        <p:txBody>
          <a:bodyPr/>
          <a:lstStyle/>
          <a:p>
            <a:pPr algn="ctr"/>
            <a:r>
              <a:rPr lang="en-US" dirty="0" smtClean="0"/>
              <a:t>National Immigrant Women's Advocacy Project, Washington College of Law</a:t>
            </a:r>
            <a:endParaRPr lang="en-US" dirty="0"/>
          </a:p>
        </p:txBody>
      </p:sp>
      <p:sp>
        <p:nvSpPr>
          <p:cNvPr id="5" name="Slide Number Placeholder 4"/>
          <p:cNvSpPr>
            <a:spLocks noGrp="1"/>
          </p:cNvSpPr>
          <p:nvPr>
            <p:ph type="sldNum" sz="quarter" idx="11"/>
          </p:nvPr>
        </p:nvSpPr>
        <p:spPr/>
        <p:txBody>
          <a:bodyPr/>
          <a:lstStyle/>
          <a:p>
            <a:fld id="{6A63AC35-3821-42BC-BDAE-2B923C128E1A}" type="slidenum">
              <a:rPr lang="en-US" altLang="en-US" smtClean="0"/>
              <a:pPr/>
              <a:t>52</a:t>
            </a:fld>
            <a:endParaRPr lang="en-US" altLang="en-US" dirty="0"/>
          </a:p>
        </p:txBody>
      </p:sp>
    </p:spTree>
    <p:extLst>
      <p:ext uri="{BB962C8B-B14F-4D97-AF65-F5344CB8AC3E}">
        <p14:creationId xmlns:p14="http://schemas.microsoft.com/office/powerpoint/2010/main" val="18584945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895600" y="6173787"/>
            <a:ext cx="3352800" cy="365125"/>
          </a:xfrm>
        </p:spPr>
        <p:txBody>
          <a:bodyPr/>
          <a:lstStyle/>
          <a:p>
            <a:pPr algn="ctr"/>
            <a:r>
              <a:rPr lang="en-US" dirty="0" smtClean="0"/>
              <a:t>National Immigrant Women's Advocacy Project, Washington College of Law</a:t>
            </a:r>
            <a:endParaRPr lang="en-US" dirty="0"/>
          </a:p>
        </p:txBody>
      </p:sp>
      <p:pic>
        <p:nvPicPr>
          <p:cNvPr id="6" name="Picture 5"/>
          <p:cNvPicPr>
            <a:picLocks noChangeAspect="1"/>
          </p:cNvPicPr>
          <p:nvPr/>
        </p:nvPicPr>
        <p:blipFill rotWithShape="1">
          <a:blip r:embed="rId2"/>
          <a:srcRect r="43411" b="3732"/>
          <a:stretch/>
        </p:blipFill>
        <p:spPr>
          <a:xfrm>
            <a:off x="468121" y="533400"/>
            <a:ext cx="8207758" cy="4953000"/>
          </a:xfrm>
          <a:prstGeom prst="rect">
            <a:avLst/>
          </a:prstGeom>
        </p:spPr>
      </p:pic>
      <p:sp>
        <p:nvSpPr>
          <p:cNvPr id="2" name="Slide Number Placeholder 1"/>
          <p:cNvSpPr>
            <a:spLocks noGrp="1"/>
          </p:cNvSpPr>
          <p:nvPr>
            <p:ph type="sldNum" sz="quarter" idx="11"/>
          </p:nvPr>
        </p:nvSpPr>
        <p:spPr/>
        <p:txBody>
          <a:bodyPr/>
          <a:lstStyle/>
          <a:p>
            <a:fld id="{6A63AC35-3821-42BC-BDAE-2B923C128E1A}" type="slidenum">
              <a:rPr lang="en-US" altLang="en-US" smtClean="0"/>
              <a:pPr/>
              <a:t>53</a:t>
            </a:fld>
            <a:endParaRPr lang="en-US" altLang="en-US" dirty="0"/>
          </a:p>
        </p:txBody>
      </p:sp>
    </p:spTree>
    <p:extLst>
      <p:ext uri="{BB962C8B-B14F-4D97-AF65-F5344CB8AC3E}">
        <p14:creationId xmlns:p14="http://schemas.microsoft.com/office/powerpoint/2010/main" val="15150256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819400" y="6173787"/>
            <a:ext cx="3505200" cy="365125"/>
          </a:xfrm>
        </p:spPr>
        <p:txBody>
          <a:bodyPr/>
          <a:lstStyle/>
          <a:p>
            <a:pPr algn="ctr"/>
            <a:r>
              <a:rPr lang="en-US" dirty="0" smtClean="0"/>
              <a:t>National Immigrant Women's Advocacy Project, Washington College of Law</a:t>
            </a:r>
            <a:endParaRPr lang="en-US" dirty="0"/>
          </a:p>
        </p:txBody>
      </p:sp>
      <p:pic>
        <p:nvPicPr>
          <p:cNvPr id="3" name="Picture 2"/>
          <p:cNvPicPr>
            <a:picLocks noChangeAspect="1"/>
          </p:cNvPicPr>
          <p:nvPr/>
        </p:nvPicPr>
        <p:blipFill rotWithShape="1">
          <a:blip r:embed="rId2"/>
          <a:srcRect l="9729" t="14059" r="51892" b="6189"/>
          <a:stretch/>
        </p:blipFill>
        <p:spPr>
          <a:xfrm>
            <a:off x="1143000" y="457200"/>
            <a:ext cx="6858000" cy="5055261"/>
          </a:xfrm>
          <a:prstGeom prst="rect">
            <a:avLst/>
          </a:prstGeom>
        </p:spPr>
      </p:pic>
      <p:sp>
        <p:nvSpPr>
          <p:cNvPr id="4" name="Slide Number Placeholder 3"/>
          <p:cNvSpPr>
            <a:spLocks noGrp="1"/>
          </p:cNvSpPr>
          <p:nvPr>
            <p:ph type="sldNum" sz="quarter" idx="11"/>
          </p:nvPr>
        </p:nvSpPr>
        <p:spPr/>
        <p:txBody>
          <a:bodyPr/>
          <a:lstStyle/>
          <a:p>
            <a:fld id="{128E32AC-CE08-487E-84FE-97DC12229735}" type="slidenum">
              <a:rPr lang="en-US" altLang="en-US" smtClean="0"/>
              <a:pPr/>
              <a:t>54</a:t>
            </a:fld>
            <a:endParaRPr lang="en-US" altLang="en-US" dirty="0"/>
          </a:p>
        </p:txBody>
      </p:sp>
    </p:spTree>
    <p:extLst>
      <p:ext uri="{BB962C8B-B14F-4D97-AF65-F5344CB8AC3E}">
        <p14:creationId xmlns:p14="http://schemas.microsoft.com/office/powerpoint/2010/main" val="30323094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ctrTitle"/>
          </p:nvPr>
        </p:nvSpPr>
        <p:spPr>
          <a:xfrm>
            <a:off x="571500" y="381001"/>
            <a:ext cx="8001000" cy="4952999"/>
          </a:xfrm>
        </p:spPr>
        <p:txBody>
          <a:bodyPr>
            <a:normAutofit/>
          </a:bodyPr>
          <a:lstStyle/>
          <a:p>
            <a:pPr eaLnBrk="1" hangingPunct="1"/>
            <a:r>
              <a:rPr lang="en-US" altLang="en-US" b="1" dirty="0" smtClean="0">
                <a:effectLst/>
              </a:rPr>
              <a:t>Immigrant Victims and Family Court Cases</a:t>
            </a:r>
            <a:r>
              <a:rPr lang="en-US" altLang="en-US" dirty="0" smtClean="0"/>
              <a:t/>
            </a:r>
            <a:br>
              <a:rPr lang="en-US" altLang="en-US" dirty="0" smtClean="0"/>
            </a:br>
            <a:r>
              <a:rPr lang="en-US" altLang="en-US" dirty="0" smtClean="0">
                <a:solidFill>
                  <a:schemeClr val="tx1"/>
                </a:solidFill>
                <a:effectLst/>
                <a:latin typeface="Arial" panose="020B0604020202020204" pitchFamily="34" charset="0"/>
                <a:cs typeface="Arial" panose="020B0604020202020204" pitchFamily="34" charset="0"/>
              </a:rPr>
              <a:t/>
            </a:r>
            <a:br>
              <a:rPr lang="en-US" altLang="en-US" dirty="0" smtClean="0">
                <a:solidFill>
                  <a:schemeClr val="tx1"/>
                </a:solidFill>
                <a:effectLst/>
                <a:latin typeface="Arial" panose="020B0604020202020204" pitchFamily="34" charset="0"/>
                <a:cs typeface="Arial" panose="020B0604020202020204" pitchFamily="34" charset="0"/>
              </a:rPr>
            </a:br>
            <a:endParaRPr lang="en-US" altLang="en-US" sz="1200" dirty="0" smtClean="0">
              <a:solidFill>
                <a:schemeClr val="tx1"/>
              </a:solidFill>
              <a:effectLst/>
              <a:latin typeface="Arial" panose="020B0604020202020204" pitchFamily="34" charset="0"/>
              <a:cs typeface="Arial" panose="020B0604020202020204" pitchFamily="34" charset="0"/>
            </a:endParaRPr>
          </a:p>
        </p:txBody>
      </p:sp>
      <p:sp>
        <p:nvSpPr>
          <p:cNvPr id="5" name="Rectangle 4"/>
          <p:cNvSpPr/>
          <p:nvPr/>
        </p:nvSpPr>
        <p:spPr>
          <a:xfrm>
            <a:off x="8344408" y="6400800"/>
            <a:ext cx="354584" cy="276999"/>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398F3730-EADA-46D5-A220-2FCA85626ECC}" type="slidenum">
              <a:rPr lang="en-US" altLang="en-US" sz="1200">
                <a:solidFill>
                  <a:schemeClr val="bg1"/>
                </a:solidFill>
                <a:effectLst>
                  <a:outerShdw blurRad="50800" dist="50800" dir="5400000" algn="ctr" rotWithShape="0">
                    <a:srgbClr val="FFFFFF">
                      <a:lumMod val="75000"/>
                      <a:alpha val="98000"/>
                    </a:srgbClr>
                  </a:outerShdw>
                </a:effectLst>
                <a:latin typeface="Cambria" pitchFamily="18" charset="0"/>
                <a:ea typeface="+mj-ea"/>
                <a:cs typeface="+mj-cs"/>
              </a:rPr>
              <a:pPr marL="0" marR="0" lvl="0" indent="0" algn="ctr" defTabSz="914400" rtl="0" eaLnBrk="1" fontAlgn="base" latinLnBrk="0" hangingPunct="1">
                <a:lnSpc>
                  <a:spcPct val="100000"/>
                </a:lnSpc>
                <a:spcBef>
                  <a:spcPct val="0"/>
                </a:spcBef>
                <a:spcAft>
                  <a:spcPct val="0"/>
                </a:spcAft>
                <a:buClrTx/>
                <a:buSzTx/>
                <a:buFontTx/>
                <a:buNone/>
                <a:tabLst/>
                <a:defRPr/>
              </a:pPr>
              <a:t>55</a:t>
            </a:fld>
            <a:endParaRPr lang="en-US" dirty="0">
              <a:solidFill>
                <a:schemeClr val="bg1"/>
              </a:solidFill>
            </a:endParaRPr>
          </a:p>
        </p:txBody>
      </p:sp>
      <p:sp>
        <p:nvSpPr>
          <p:cNvPr id="2" name="Slide Number Placeholder 1"/>
          <p:cNvSpPr>
            <a:spLocks noGrp="1"/>
          </p:cNvSpPr>
          <p:nvPr>
            <p:ph type="sldNum" sz="quarter" idx="11"/>
          </p:nvPr>
        </p:nvSpPr>
        <p:spPr/>
        <p:txBody>
          <a:bodyPr/>
          <a:lstStyle/>
          <a:p>
            <a:fld id="{398F3730-EADA-46D5-A220-2FCA85626ECC}" type="slidenum">
              <a:rPr lang="en-US" altLang="en-US" smtClean="0"/>
              <a:pPr/>
              <a:t>55</a:t>
            </a:fld>
            <a:endParaRPr lang="en-US" altLang="en-US" dirty="0"/>
          </a:p>
        </p:txBody>
      </p:sp>
    </p:spTree>
    <p:extLst>
      <p:ext uri="{BB962C8B-B14F-4D97-AF65-F5344CB8AC3E}">
        <p14:creationId xmlns:p14="http://schemas.microsoft.com/office/powerpoint/2010/main" val="1086578989"/>
      </p:ext>
    </p:extLst>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rPr>
              <a:t>Protecting Immigrant </a:t>
            </a:r>
            <a:r>
              <a:rPr lang="en-US" b="1" dirty="0" smtClean="0">
                <a:effectLst/>
              </a:rPr>
              <a:t>Mothers </a:t>
            </a:r>
            <a:r>
              <a:rPr lang="en-US" b="1" dirty="0">
                <a:effectLst/>
              </a:rPr>
              <a:t>Protects Children</a:t>
            </a:r>
          </a:p>
        </p:txBody>
      </p:sp>
      <p:sp>
        <p:nvSpPr>
          <p:cNvPr id="3" name="Content Placeholder 2"/>
          <p:cNvSpPr>
            <a:spLocks noGrp="1"/>
          </p:cNvSpPr>
          <p:nvPr>
            <p:ph idx="1"/>
          </p:nvPr>
        </p:nvSpPr>
        <p:spPr>
          <a:xfrm>
            <a:off x="457200" y="1752600"/>
            <a:ext cx="8229600" cy="4114800"/>
          </a:xfrm>
        </p:spPr>
        <p:txBody>
          <a:bodyPr/>
          <a:lstStyle/>
          <a:p>
            <a:r>
              <a:rPr lang="en-US" sz="2800" dirty="0" smtClean="0">
                <a:cs typeface="Arial" panose="020B0604020202020204" pitchFamily="34" charset="0"/>
              </a:rPr>
              <a:t>Immigrant victims who receive help, including immigration relief, child abuse likelihood drops significantly (77% to 23%).</a:t>
            </a:r>
          </a:p>
          <a:p>
            <a:r>
              <a:rPr lang="en-US" sz="2800" dirty="0" smtClean="0">
                <a:cs typeface="Arial" panose="020B0604020202020204" pitchFamily="34" charset="0"/>
              </a:rPr>
              <a:t>Children of help seekers 20% less likely to have abuser threaten them</a:t>
            </a:r>
          </a:p>
          <a:p>
            <a:r>
              <a:rPr lang="en-US" sz="2800" dirty="0" smtClean="0">
                <a:cs typeface="Arial" panose="020B0604020202020204" pitchFamily="34" charset="0"/>
              </a:rPr>
              <a:t>One third less likely to have abuser threaten to take them away from their mother</a:t>
            </a:r>
          </a:p>
          <a:p>
            <a:pPr marL="400050" lvl="1" indent="0">
              <a:buNone/>
            </a:pPr>
            <a:r>
              <a:rPr lang="en-US" sz="1200" dirty="0" smtClean="0">
                <a:cs typeface="Arial" panose="020B0604020202020204" pitchFamily="34" charset="0"/>
              </a:rPr>
              <a:t>Ammar, </a:t>
            </a:r>
            <a:r>
              <a:rPr lang="en-US" sz="1200" dirty="0" err="1" smtClean="0">
                <a:cs typeface="Arial" panose="020B0604020202020204" pitchFamily="34" charset="0"/>
              </a:rPr>
              <a:t>Orloff</a:t>
            </a:r>
            <a:r>
              <a:rPr lang="en-US" sz="1200" dirty="0" smtClean="0">
                <a:cs typeface="Arial" panose="020B0604020202020204" pitchFamily="34" charset="0"/>
              </a:rPr>
              <a:t>, Hass and Dutton, “Children of Battered Immigrant Women: An Assessment of the Cumulative Effects of Violence, Access to Services and Immigrant Status.”  (September 2004) </a:t>
            </a:r>
            <a:r>
              <a:rPr lang="en-US" sz="1200" dirty="0" smtClean="0">
                <a:cs typeface="Arial" panose="020B0604020202020204" pitchFamily="34" charset="0"/>
                <a:hlinkClick r:id="rId3"/>
              </a:rPr>
              <a:t>http://niwaplibrary.wcl.american.edu/pubs/co-occurencedvchildabuse/</a:t>
            </a:r>
            <a:r>
              <a:rPr lang="en-US" sz="1200" dirty="0" smtClean="0">
                <a:cs typeface="Arial" panose="020B0604020202020204" pitchFamily="34" charset="0"/>
              </a:rPr>
              <a:t> </a:t>
            </a:r>
          </a:p>
          <a:p>
            <a:endParaRPr lang="en-US" sz="2800" dirty="0"/>
          </a:p>
          <a:p>
            <a:endParaRPr lang="en-US" sz="2800" dirty="0"/>
          </a:p>
        </p:txBody>
      </p:sp>
      <p:sp>
        <p:nvSpPr>
          <p:cNvPr id="7" name="Slide Number Placeholder 4"/>
          <p:cNvSpPr>
            <a:spLocks noGrp="1"/>
          </p:cNvSpPr>
          <p:nvPr>
            <p:ph type="sldNum" sz="quarter" idx="11"/>
          </p:nvPr>
        </p:nvSpPr>
        <p:spPr>
          <a:xfrm>
            <a:off x="6553200" y="6356350"/>
            <a:ext cx="2133600" cy="365125"/>
          </a:xfrm>
        </p:spPr>
        <p:txBody>
          <a:bodyPr/>
          <a:lstStyle/>
          <a:p>
            <a:fld id="{398F3730-EADA-46D5-A220-2FCA85626ECC}" type="slidenum">
              <a:rPr lang="en-US" altLang="en-US" smtClean="0"/>
              <a:pPr/>
              <a:t>56</a:t>
            </a:fld>
            <a:endParaRPr lang="en-US" altLang="en-US" dirty="0"/>
          </a:p>
        </p:txBody>
      </p:sp>
    </p:spTree>
    <p:extLst>
      <p:ext uri="{BB962C8B-B14F-4D97-AF65-F5344CB8AC3E}">
        <p14:creationId xmlns:p14="http://schemas.microsoft.com/office/powerpoint/2010/main" val="42397803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30250"/>
          </a:xfrm>
        </p:spPr>
        <p:txBody>
          <a:bodyPr>
            <a:normAutofit fontScale="90000"/>
          </a:bodyPr>
          <a:lstStyle/>
          <a:p>
            <a:r>
              <a:rPr lang="en-US" sz="3800" b="1" dirty="0">
                <a:effectLst/>
              </a:rPr>
              <a:t>Is </a:t>
            </a:r>
            <a:r>
              <a:rPr lang="en-US" sz="3800" b="1" dirty="0" smtClean="0">
                <a:effectLst/>
              </a:rPr>
              <a:t>Immigration Status Relevant </a:t>
            </a:r>
            <a:r>
              <a:rPr lang="en-US" sz="3800" b="1" dirty="0">
                <a:effectLst/>
              </a:rPr>
              <a:t>to </a:t>
            </a:r>
            <a:r>
              <a:rPr lang="en-US" sz="3800" b="1" dirty="0" smtClean="0">
                <a:effectLst/>
              </a:rPr>
              <a:t>Custody</a:t>
            </a:r>
            <a:r>
              <a:rPr lang="en-US" sz="3800" b="1" dirty="0">
                <a:effectLst/>
              </a:rPr>
              <a:t>?</a:t>
            </a:r>
          </a:p>
        </p:txBody>
      </p:sp>
      <p:sp>
        <p:nvSpPr>
          <p:cNvPr id="3" name="Content Placeholder 2"/>
          <p:cNvSpPr>
            <a:spLocks noGrp="1"/>
          </p:cNvSpPr>
          <p:nvPr>
            <p:ph idx="1"/>
          </p:nvPr>
        </p:nvSpPr>
        <p:spPr>
          <a:xfrm>
            <a:off x="304800" y="806450"/>
            <a:ext cx="8610600" cy="4984750"/>
          </a:xfrm>
        </p:spPr>
        <p:txBody>
          <a:bodyPr/>
          <a:lstStyle/>
          <a:p>
            <a:pPr eaLnBrk="1" hangingPunct="1">
              <a:spcBef>
                <a:spcPts val="0"/>
              </a:spcBef>
              <a:spcAft>
                <a:spcPts val="600"/>
              </a:spcAft>
              <a:defRPr/>
            </a:pPr>
            <a:r>
              <a:rPr lang="en-US" sz="2600" u="sng" dirty="0">
                <a:cs typeface="Arial" panose="020B0604020202020204" pitchFamily="34" charset="0"/>
              </a:rPr>
              <a:t>Relevant to</a:t>
            </a:r>
            <a:r>
              <a:rPr lang="en-US" sz="2600" dirty="0">
                <a:cs typeface="Arial" panose="020B0604020202020204" pitchFamily="34" charset="0"/>
              </a:rPr>
              <a:t>: </a:t>
            </a:r>
            <a:r>
              <a:rPr lang="en-US" sz="2400" dirty="0">
                <a:cs typeface="Arial" panose="020B0604020202020204" pitchFamily="34" charset="0"/>
              </a:rPr>
              <a:t>Immigrant crime victim presents evidence of immigration related abuse, power and control suffered</a:t>
            </a:r>
          </a:p>
          <a:p>
            <a:pPr lvl="1" eaLnBrk="1" hangingPunct="1">
              <a:spcBef>
                <a:spcPts val="0"/>
              </a:spcBef>
              <a:spcAft>
                <a:spcPts val="600"/>
              </a:spcAft>
              <a:buClr>
                <a:srgbClr val="606060"/>
              </a:buClr>
              <a:defRPr/>
            </a:pPr>
            <a:r>
              <a:rPr lang="en-US" sz="2400" dirty="0">
                <a:cs typeface="Arial" panose="020B0604020202020204" pitchFamily="34" charset="0"/>
              </a:rPr>
              <a:t>Either not filing or withdrawing immigration papers</a:t>
            </a:r>
          </a:p>
          <a:p>
            <a:pPr lvl="1" eaLnBrk="1" hangingPunct="1">
              <a:spcBef>
                <a:spcPts val="0"/>
              </a:spcBef>
              <a:spcAft>
                <a:spcPts val="600"/>
              </a:spcAft>
              <a:buClr>
                <a:srgbClr val="606060"/>
              </a:buClr>
              <a:defRPr/>
            </a:pPr>
            <a:r>
              <a:rPr lang="en-US" sz="2400" dirty="0">
                <a:cs typeface="Arial" panose="020B0604020202020204" pitchFamily="34" charset="0"/>
              </a:rPr>
              <a:t>Threats to turn victim in for deportation</a:t>
            </a:r>
          </a:p>
          <a:p>
            <a:pPr lvl="1" eaLnBrk="1" hangingPunct="1">
              <a:spcBef>
                <a:spcPts val="0"/>
              </a:spcBef>
              <a:spcAft>
                <a:spcPts val="600"/>
              </a:spcAft>
              <a:buClr>
                <a:srgbClr val="606060"/>
              </a:buClr>
              <a:defRPr/>
            </a:pPr>
            <a:r>
              <a:rPr lang="en-US" sz="2400" dirty="0">
                <a:cs typeface="Arial" panose="020B0604020202020204" pitchFamily="34" charset="0"/>
              </a:rPr>
              <a:t>Part of history of </a:t>
            </a:r>
            <a:r>
              <a:rPr lang="en-US" sz="2400" dirty="0" smtClean="0">
                <a:cs typeface="Arial" panose="020B0604020202020204" pitchFamily="34" charset="0"/>
              </a:rPr>
              <a:t>violence</a:t>
            </a:r>
            <a:endParaRPr lang="en-US" sz="2400" dirty="0">
              <a:cs typeface="Arial" panose="020B0604020202020204" pitchFamily="34" charset="0"/>
            </a:endParaRPr>
          </a:p>
          <a:p>
            <a:pPr eaLnBrk="1" hangingPunct="1">
              <a:spcBef>
                <a:spcPts val="0"/>
              </a:spcBef>
              <a:spcAft>
                <a:spcPts val="600"/>
              </a:spcAft>
              <a:defRPr/>
            </a:pPr>
            <a:r>
              <a:rPr lang="en-US" sz="2600" u="sng" dirty="0" smtClean="0">
                <a:cs typeface="Arial" panose="020B0604020202020204" pitchFamily="34" charset="0"/>
              </a:rPr>
              <a:t>Not relevant to</a:t>
            </a:r>
            <a:r>
              <a:rPr lang="en-US" sz="2600" dirty="0" smtClean="0">
                <a:cs typeface="Arial" panose="020B0604020202020204" pitchFamily="34" charset="0"/>
              </a:rPr>
              <a:t>:</a:t>
            </a:r>
            <a:r>
              <a:rPr lang="en-US" sz="2600" u="sng" dirty="0" smtClean="0">
                <a:cs typeface="Arial" panose="020B0604020202020204" pitchFamily="34" charset="0"/>
              </a:rPr>
              <a:t> </a:t>
            </a:r>
            <a:endParaRPr lang="en-US" sz="2600" u="sng" dirty="0">
              <a:cs typeface="Arial" panose="020B0604020202020204" pitchFamily="34" charset="0"/>
            </a:endParaRPr>
          </a:p>
          <a:p>
            <a:pPr lvl="1" eaLnBrk="1" hangingPunct="1">
              <a:spcBef>
                <a:spcPts val="0"/>
              </a:spcBef>
              <a:spcAft>
                <a:spcPts val="600"/>
              </a:spcAft>
              <a:buClr>
                <a:srgbClr val="606060"/>
              </a:buClr>
              <a:defRPr/>
            </a:pPr>
            <a:r>
              <a:rPr lang="en-US" sz="2400" dirty="0">
                <a:cs typeface="Arial" panose="020B0604020202020204" pitchFamily="34" charset="0"/>
              </a:rPr>
              <a:t>Core primary caretaker determination</a:t>
            </a:r>
          </a:p>
          <a:p>
            <a:pPr lvl="1" eaLnBrk="1" hangingPunct="1">
              <a:spcBef>
                <a:spcPts val="0"/>
              </a:spcBef>
              <a:spcAft>
                <a:spcPts val="600"/>
              </a:spcAft>
              <a:buClr>
                <a:srgbClr val="606060"/>
              </a:buClr>
              <a:defRPr/>
            </a:pPr>
            <a:r>
              <a:rPr lang="en-US" sz="2400" dirty="0">
                <a:cs typeface="Arial" panose="020B0604020202020204" pitchFamily="34" charset="0"/>
              </a:rPr>
              <a:t>Evaluation of parenting skills</a:t>
            </a:r>
          </a:p>
          <a:p>
            <a:pPr lvl="1" eaLnBrk="1" hangingPunct="1">
              <a:spcBef>
                <a:spcPts val="0"/>
              </a:spcBef>
              <a:spcAft>
                <a:spcPts val="600"/>
              </a:spcAft>
              <a:buClr>
                <a:srgbClr val="606060"/>
              </a:buClr>
              <a:defRPr/>
            </a:pPr>
            <a:r>
              <a:rPr lang="en-US" sz="2400" dirty="0">
                <a:cs typeface="Arial" panose="020B0604020202020204" pitchFamily="34" charset="0"/>
              </a:rPr>
              <a:t>Best interests of the child determination</a:t>
            </a:r>
          </a:p>
          <a:p>
            <a:pPr lvl="1" eaLnBrk="1" hangingPunct="1">
              <a:spcBef>
                <a:spcPts val="0"/>
              </a:spcBef>
              <a:spcAft>
                <a:spcPts val="600"/>
              </a:spcAft>
              <a:buClr>
                <a:srgbClr val="606060"/>
              </a:buClr>
              <a:defRPr/>
            </a:pPr>
            <a:r>
              <a:rPr lang="en-US" sz="2400" dirty="0">
                <a:cs typeface="Arial" panose="020B0604020202020204" pitchFamily="34" charset="0"/>
              </a:rPr>
              <a:t>Requirements regarding custody awards to non-abusive parent</a:t>
            </a:r>
          </a:p>
          <a:p>
            <a:pPr lvl="1" eaLnBrk="1" hangingPunct="1">
              <a:buClr>
                <a:srgbClr val="606060"/>
              </a:buClr>
              <a:defRPr/>
            </a:pPr>
            <a:endParaRPr lang="en-US" dirty="0">
              <a:effectLst>
                <a:outerShdw blurRad="38100" dist="38100" dir="2700000" algn="tl">
                  <a:srgbClr val="C0C0C0"/>
                </a:outerShdw>
              </a:effectLst>
            </a:endParaRPr>
          </a:p>
          <a:p>
            <a:pPr eaLnBrk="1" hangingPunct="1">
              <a:defRPr/>
            </a:pPr>
            <a:endParaRPr lang="en-US" sz="2800" u="sng" dirty="0"/>
          </a:p>
          <a:p>
            <a:endParaRPr lang="en-US" sz="28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7619" y="2819400"/>
            <a:ext cx="1714500"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4"/>
          <p:cNvSpPr>
            <a:spLocks noGrp="1"/>
          </p:cNvSpPr>
          <p:nvPr>
            <p:ph type="sldNum" sz="quarter" idx="11"/>
          </p:nvPr>
        </p:nvSpPr>
        <p:spPr>
          <a:xfrm>
            <a:off x="6553200" y="6356350"/>
            <a:ext cx="2133600" cy="365125"/>
          </a:xfrm>
        </p:spPr>
        <p:txBody>
          <a:bodyPr/>
          <a:lstStyle/>
          <a:p>
            <a:fld id="{398F3730-EADA-46D5-A220-2FCA85626ECC}" type="slidenum">
              <a:rPr lang="en-US" altLang="en-US" smtClean="0"/>
              <a:pPr/>
              <a:t>57</a:t>
            </a:fld>
            <a:endParaRPr lang="en-US" altLang="en-US" dirty="0"/>
          </a:p>
        </p:txBody>
      </p:sp>
    </p:spTree>
    <p:extLst>
      <p:ext uri="{BB962C8B-B14F-4D97-AF65-F5344CB8AC3E}">
        <p14:creationId xmlns:p14="http://schemas.microsoft.com/office/powerpoint/2010/main" val="40520621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152400"/>
            <a:ext cx="8610600" cy="914400"/>
          </a:xfrm>
        </p:spPr>
        <p:txBody>
          <a:bodyPr>
            <a:noAutofit/>
          </a:bodyPr>
          <a:lstStyle/>
          <a:p>
            <a:r>
              <a:rPr lang="en-US" sz="3200" b="1" dirty="0" smtClean="0">
                <a:effectLst/>
              </a:rPr>
              <a:t>Myth vs. Fact: </a:t>
            </a:r>
            <a:br>
              <a:rPr lang="en-US" sz="3200" b="1" dirty="0" smtClean="0">
                <a:effectLst/>
              </a:rPr>
            </a:br>
            <a:r>
              <a:rPr lang="en-US" sz="3200" b="1" dirty="0" smtClean="0">
                <a:effectLst/>
              </a:rPr>
              <a:t>Parents </a:t>
            </a:r>
            <a:r>
              <a:rPr lang="en-US" sz="3200" b="1" dirty="0">
                <a:effectLst/>
              </a:rPr>
              <a:t>w</a:t>
            </a:r>
            <a:r>
              <a:rPr lang="en-US" sz="3200" b="1" dirty="0" smtClean="0">
                <a:effectLst/>
              </a:rPr>
              <a:t>ithout Legal Immigration Status </a:t>
            </a:r>
            <a:endParaRPr lang="en-US" sz="3200" b="1" dirty="0">
              <a:effectLst/>
            </a:endParaRPr>
          </a:p>
        </p:txBody>
      </p:sp>
      <p:sp>
        <p:nvSpPr>
          <p:cNvPr id="9" name="Text Placeholder 8"/>
          <p:cNvSpPr>
            <a:spLocks noGrp="1"/>
          </p:cNvSpPr>
          <p:nvPr>
            <p:ph type="body" idx="1"/>
          </p:nvPr>
        </p:nvSpPr>
        <p:spPr>
          <a:xfrm>
            <a:off x="-304800" y="1066800"/>
            <a:ext cx="4040188" cy="334962"/>
          </a:xfrm>
        </p:spPr>
        <p:txBody>
          <a:bodyPr anchor="ctr"/>
          <a:lstStyle/>
          <a:p>
            <a:pPr algn="ctr"/>
            <a:r>
              <a:rPr lang="en-US" dirty="0" smtClean="0">
                <a:cs typeface="Arial" panose="020B0604020202020204" pitchFamily="34" charset="0"/>
              </a:rPr>
              <a:t>Myth</a:t>
            </a:r>
            <a:endParaRPr lang="en-US" dirty="0">
              <a:cs typeface="Arial" panose="020B0604020202020204" pitchFamily="34" charset="0"/>
            </a:endParaRPr>
          </a:p>
        </p:txBody>
      </p:sp>
      <p:sp>
        <p:nvSpPr>
          <p:cNvPr id="7" name="Content Placeholder 6"/>
          <p:cNvSpPr>
            <a:spLocks noGrp="1"/>
          </p:cNvSpPr>
          <p:nvPr>
            <p:ph sz="half" idx="2"/>
          </p:nvPr>
        </p:nvSpPr>
        <p:spPr>
          <a:xfrm>
            <a:off x="152400" y="1371600"/>
            <a:ext cx="3124200" cy="3810000"/>
          </a:xfrm>
        </p:spPr>
        <p:txBody>
          <a:bodyPr/>
          <a:lstStyle/>
          <a:p>
            <a:pPr marL="452438" defTabSz="508000">
              <a:spcBef>
                <a:spcPts val="0"/>
              </a:spcBef>
              <a:spcAft>
                <a:spcPts val="600"/>
              </a:spcAft>
              <a:buFont typeface="+mj-lt"/>
              <a:buAutoNum type="arabicPeriod"/>
              <a:defRPr/>
            </a:pPr>
            <a:r>
              <a:rPr lang="en-US" sz="1900" dirty="0">
                <a:cs typeface="Arial" panose="020B0604020202020204" pitchFamily="34" charset="0"/>
              </a:rPr>
              <a:t>Deportation is imminent </a:t>
            </a:r>
          </a:p>
          <a:p>
            <a:pPr marL="452438" defTabSz="508000">
              <a:spcBef>
                <a:spcPts val="0"/>
              </a:spcBef>
              <a:spcAft>
                <a:spcPts val="600"/>
              </a:spcAft>
              <a:buFont typeface="+mj-lt"/>
              <a:buAutoNum type="arabicPeriod"/>
              <a:defRPr/>
            </a:pPr>
            <a:r>
              <a:rPr lang="en-US" sz="1900" dirty="0">
                <a:cs typeface="Arial" panose="020B0604020202020204" pitchFamily="34" charset="0"/>
              </a:rPr>
              <a:t>Parent is likely to flee U.S. with </a:t>
            </a:r>
            <a:r>
              <a:rPr lang="en-US" sz="1900" dirty="0" smtClean="0">
                <a:cs typeface="Arial" panose="020B0604020202020204" pitchFamily="34" charset="0"/>
              </a:rPr>
              <a:t>child</a:t>
            </a:r>
          </a:p>
          <a:p>
            <a:pPr marL="452438" defTabSz="508000">
              <a:spcBef>
                <a:spcPts val="0"/>
              </a:spcBef>
              <a:spcAft>
                <a:spcPts val="600"/>
              </a:spcAft>
              <a:buFont typeface="+mj-lt"/>
              <a:buAutoNum type="arabicPeriod"/>
              <a:defRPr/>
            </a:pPr>
            <a:endParaRPr lang="en-US" sz="1900" dirty="0">
              <a:cs typeface="Arial" panose="020B0604020202020204" pitchFamily="34" charset="0"/>
            </a:endParaRPr>
          </a:p>
          <a:p>
            <a:pPr marL="452438" defTabSz="508000">
              <a:spcBef>
                <a:spcPts val="0"/>
              </a:spcBef>
              <a:spcAft>
                <a:spcPts val="600"/>
              </a:spcAft>
              <a:buFont typeface="+mj-lt"/>
              <a:buAutoNum type="arabicPeriod"/>
              <a:defRPr/>
            </a:pPr>
            <a:endParaRPr lang="en-US" sz="1900" dirty="0" smtClean="0">
              <a:cs typeface="Arial" panose="020B0604020202020204" pitchFamily="34" charset="0"/>
            </a:endParaRPr>
          </a:p>
          <a:p>
            <a:pPr marL="452438" defTabSz="508000">
              <a:spcBef>
                <a:spcPts val="0"/>
              </a:spcBef>
              <a:spcAft>
                <a:spcPts val="600"/>
              </a:spcAft>
              <a:buFont typeface="+mj-lt"/>
              <a:buAutoNum type="arabicPeriod"/>
              <a:defRPr/>
            </a:pPr>
            <a:endParaRPr lang="en-US" sz="1900" dirty="0" smtClean="0">
              <a:cs typeface="Arial" panose="020B0604020202020204" pitchFamily="34" charset="0"/>
            </a:endParaRPr>
          </a:p>
          <a:p>
            <a:pPr marL="452438" defTabSz="508000">
              <a:spcBef>
                <a:spcPts val="0"/>
              </a:spcBef>
              <a:spcAft>
                <a:spcPts val="600"/>
              </a:spcAft>
              <a:buFont typeface="+mj-lt"/>
              <a:buAutoNum type="arabicPeriod"/>
              <a:defRPr/>
            </a:pPr>
            <a:r>
              <a:rPr lang="en-US" sz="1900" dirty="0" smtClean="0">
                <a:cs typeface="Arial" panose="020B0604020202020204" pitchFamily="34" charset="0"/>
              </a:rPr>
              <a:t>The </a:t>
            </a:r>
            <a:r>
              <a:rPr lang="en-US" sz="1900" dirty="0">
                <a:cs typeface="Arial" panose="020B0604020202020204" pitchFamily="34" charset="0"/>
              </a:rPr>
              <a:t>parent has no livelihood </a:t>
            </a:r>
            <a:endParaRPr lang="en-US" sz="1900" dirty="0" smtClean="0">
              <a:cs typeface="Arial" panose="020B0604020202020204" pitchFamily="34" charset="0"/>
            </a:endParaRPr>
          </a:p>
          <a:p>
            <a:pPr marL="452438" defTabSz="508000">
              <a:spcBef>
                <a:spcPts val="0"/>
              </a:spcBef>
              <a:spcAft>
                <a:spcPts val="0"/>
              </a:spcAft>
              <a:buFont typeface="+mj-lt"/>
              <a:buAutoNum type="arabicPeriod"/>
              <a:defRPr/>
            </a:pPr>
            <a:endParaRPr lang="en-US" sz="1900" dirty="0" smtClean="0">
              <a:cs typeface="Arial" panose="020B0604020202020204" pitchFamily="34" charset="0"/>
            </a:endParaRPr>
          </a:p>
          <a:p>
            <a:pPr marL="452438" defTabSz="508000">
              <a:spcBef>
                <a:spcPts val="0"/>
              </a:spcBef>
              <a:spcAft>
                <a:spcPts val="600"/>
              </a:spcAft>
              <a:buFont typeface="+mj-lt"/>
              <a:buAutoNum type="arabicPeriod"/>
              <a:defRPr/>
            </a:pPr>
            <a:r>
              <a:rPr lang="en-US" sz="1900" dirty="0" smtClean="0">
                <a:cs typeface="Arial" panose="020B0604020202020204" pitchFamily="34" charset="0"/>
              </a:rPr>
              <a:t>Legally present parent must have custody in order to file for benefits for child </a:t>
            </a:r>
          </a:p>
          <a:p>
            <a:pPr defTabSz="508000">
              <a:defRPr/>
            </a:pPr>
            <a:endParaRPr lang="en-US" sz="1900" dirty="0" smtClean="0">
              <a:latin typeface="Arial" panose="020B0604020202020204" pitchFamily="34" charset="0"/>
              <a:cs typeface="Arial" panose="020B0604020202020204" pitchFamily="34" charset="0"/>
            </a:endParaRPr>
          </a:p>
          <a:p>
            <a:pPr marL="381000" indent="-381000" defTabSz="508000" eaLnBrk="1" hangingPunct="1">
              <a:defRPr/>
            </a:pPr>
            <a:endParaRPr lang="en-US" dirty="0"/>
          </a:p>
          <a:p>
            <a:endParaRPr lang="en-US" dirty="0"/>
          </a:p>
        </p:txBody>
      </p:sp>
      <p:sp>
        <p:nvSpPr>
          <p:cNvPr id="10" name="Text Placeholder 9"/>
          <p:cNvSpPr>
            <a:spLocks noGrp="1"/>
          </p:cNvSpPr>
          <p:nvPr>
            <p:ph type="body" sz="quarter" idx="3"/>
          </p:nvPr>
        </p:nvSpPr>
        <p:spPr>
          <a:xfrm>
            <a:off x="3886200" y="1219200"/>
            <a:ext cx="4041775" cy="334962"/>
          </a:xfrm>
        </p:spPr>
        <p:txBody>
          <a:bodyPr anchor="ctr"/>
          <a:lstStyle/>
          <a:p>
            <a:pPr algn="ctr"/>
            <a:r>
              <a:rPr lang="en-US" dirty="0" smtClean="0">
                <a:cs typeface="Arial" panose="020B0604020202020204" pitchFamily="34" charset="0"/>
              </a:rPr>
              <a:t>Fact </a:t>
            </a:r>
            <a:endParaRPr lang="en-US" dirty="0">
              <a:cs typeface="Arial" panose="020B0604020202020204" pitchFamily="34" charset="0"/>
            </a:endParaRPr>
          </a:p>
        </p:txBody>
      </p:sp>
      <p:sp>
        <p:nvSpPr>
          <p:cNvPr id="8" name="Content Placeholder 7"/>
          <p:cNvSpPr>
            <a:spLocks noGrp="1"/>
          </p:cNvSpPr>
          <p:nvPr>
            <p:ph sz="quarter" idx="4"/>
          </p:nvPr>
        </p:nvSpPr>
        <p:spPr>
          <a:xfrm>
            <a:off x="3302000" y="1524000"/>
            <a:ext cx="5867400" cy="4344988"/>
          </a:xfrm>
        </p:spPr>
        <p:txBody>
          <a:bodyPr/>
          <a:lstStyle/>
          <a:p>
            <a:pPr>
              <a:spcBef>
                <a:spcPts val="0"/>
              </a:spcBef>
              <a:spcAft>
                <a:spcPts val="600"/>
              </a:spcAft>
              <a:buFont typeface="+mj-lt"/>
              <a:buAutoNum type="arabicPeriod"/>
              <a:defRPr/>
            </a:pPr>
            <a:r>
              <a:rPr lang="en-US" sz="1900" dirty="0" smtClean="0">
                <a:cs typeface="Arial" panose="020B0604020202020204" pitchFamily="34" charset="0"/>
              </a:rPr>
              <a:t>DHS policies prevent detention/removal </a:t>
            </a:r>
            <a:r>
              <a:rPr lang="en-US" sz="1900" dirty="0">
                <a:cs typeface="Arial" panose="020B0604020202020204" pitchFamily="34" charset="0"/>
              </a:rPr>
              <a:t>of immigrant parents who </a:t>
            </a:r>
            <a:r>
              <a:rPr lang="en-US" sz="1900" dirty="0" smtClean="0">
                <a:cs typeface="Arial" panose="020B0604020202020204" pitchFamily="34" charset="0"/>
              </a:rPr>
              <a:t>are crime victims</a:t>
            </a:r>
            <a:endParaRPr lang="en-US" sz="1900" dirty="0">
              <a:cs typeface="Arial" panose="020B0604020202020204" pitchFamily="34" charset="0"/>
            </a:endParaRPr>
          </a:p>
          <a:p>
            <a:pPr marL="347472">
              <a:spcBef>
                <a:spcPts val="0"/>
              </a:spcBef>
              <a:spcAft>
                <a:spcPts val="600"/>
              </a:spcAft>
              <a:buFont typeface="+mj-lt"/>
              <a:buAutoNum type="arabicPeriod"/>
              <a:defRPr/>
            </a:pPr>
            <a:r>
              <a:rPr lang="en-US" sz="1900" dirty="0" smtClean="0">
                <a:cs typeface="Arial" panose="020B0604020202020204" pitchFamily="34" charset="0"/>
              </a:rPr>
              <a:t>US citizens and lawful permanent residents </a:t>
            </a:r>
            <a:r>
              <a:rPr lang="en-US" sz="1900" dirty="0">
                <a:cs typeface="Arial" panose="020B0604020202020204" pitchFamily="34" charset="0"/>
              </a:rPr>
              <a:t>are more likely to flee with </a:t>
            </a:r>
            <a:r>
              <a:rPr lang="en-US" sz="1900" dirty="0" smtClean="0">
                <a:cs typeface="Arial" panose="020B0604020202020204" pitchFamily="34" charset="0"/>
              </a:rPr>
              <a:t>children, especially when</a:t>
            </a:r>
          </a:p>
          <a:p>
            <a:pPr marL="857250" lvl="1">
              <a:spcBef>
                <a:spcPts val="0"/>
              </a:spcBef>
              <a:spcAft>
                <a:spcPts val="0"/>
              </a:spcAft>
              <a:defRPr/>
            </a:pPr>
            <a:r>
              <a:rPr lang="en-US" sz="1900" dirty="0" smtClean="0">
                <a:cs typeface="Arial" panose="020B0604020202020204" pitchFamily="34" charset="0"/>
              </a:rPr>
              <a:t>There </a:t>
            </a:r>
            <a:r>
              <a:rPr lang="en-US" sz="1900" dirty="0">
                <a:cs typeface="Arial" panose="020B0604020202020204" pitchFamily="34" charset="0"/>
              </a:rPr>
              <a:t>have been threats of kidnapping </a:t>
            </a:r>
            <a:r>
              <a:rPr lang="en-US" sz="1900" dirty="0" smtClean="0">
                <a:cs typeface="Arial" panose="020B0604020202020204" pitchFamily="34" charset="0"/>
              </a:rPr>
              <a:t>children</a:t>
            </a:r>
          </a:p>
          <a:p>
            <a:pPr marL="857250" lvl="1">
              <a:spcBef>
                <a:spcPts val="0"/>
              </a:spcBef>
              <a:spcAft>
                <a:spcPts val="0"/>
              </a:spcAft>
              <a:defRPr/>
            </a:pPr>
            <a:r>
              <a:rPr lang="en-US" sz="1900" dirty="0" smtClean="0">
                <a:cs typeface="Arial" panose="020B0604020202020204" pitchFamily="34" charset="0"/>
              </a:rPr>
              <a:t>They </a:t>
            </a:r>
            <a:r>
              <a:rPr lang="en-US" sz="1900" dirty="0">
                <a:cs typeface="Arial" panose="020B0604020202020204" pitchFamily="34" charset="0"/>
              </a:rPr>
              <a:t>are dual </a:t>
            </a:r>
            <a:r>
              <a:rPr lang="en-US" sz="1900" dirty="0" smtClean="0">
                <a:cs typeface="Arial" panose="020B0604020202020204" pitchFamily="34" charset="0"/>
              </a:rPr>
              <a:t>nationals</a:t>
            </a:r>
          </a:p>
          <a:p>
            <a:pPr marL="857250" lvl="1">
              <a:spcBef>
                <a:spcPts val="0"/>
              </a:spcBef>
              <a:spcAft>
                <a:spcPts val="600"/>
              </a:spcAft>
              <a:defRPr/>
            </a:pPr>
            <a:r>
              <a:rPr lang="en-US" sz="1900" dirty="0" smtClean="0">
                <a:cs typeface="Arial" panose="020B0604020202020204" pitchFamily="34" charset="0"/>
              </a:rPr>
              <a:t>They </a:t>
            </a:r>
            <a:r>
              <a:rPr lang="en-US" sz="1900" dirty="0">
                <a:cs typeface="Arial" panose="020B0604020202020204" pitchFamily="34" charset="0"/>
              </a:rPr>
              <a:t>travel freely to and from U.S</a:t>
            </a:r>
            <a:r>
              <a:rPr lang="en-US" sz="1900" dirty="0" smtClean="0">
                <a:cs typeface="Arial" panose="020B0604020202020204" pitchFamily="34" charset="0"/>
              </a:rPr>
              <a:t>.</a:t>
            </a:r>
            <a:r>
              <a:rPr lang="en-US" sz="1900" dirty="0">
                <a:cs typeface="Arial" panose="020B0604020202020204" pitchFamily="34" charset="0"/>
              </a:rPr>
              <a:t> </a:t>
            </a:r>
            <a:endParaRPr lang="en-US" sz="1900" dirty="0" smtClean="0">
              <a:cs typeface="Arial" panose="020B0604020202020204" pitchFamily="34" charset="0"/>
            </a:endParaRPr>
          </a:p>
          <a:p>
            <a:pPr marL="347472">
              <a:spcBef>
                <a:spcPts val="0"/>
              </a:spcBef>
              <a:spcAft>
                <a:spcPts val="600"/>
              </a:spcAft>
              <a:buFont typeface="+mj-lt"/>
              <a:buAutoNum type="arabicPeriod"/>
              <a:defRPr/>
            </a:pPr>
            <a:r>
              <a:rPr lang="en-US" sz="1900" dirty="0" smtClean="0">
                <a:cs typeface="Arial" panose="020B0604020202020204" pitchFamily="34" charset="0"/>
              </a:rPr>
              <a:t>Abused immigrant </a:t>
            </a:r>
            <a:r>
              <a:rPr lang="en-US" sz="1900" dirty="0">
                <a:cs typeface="Arial" panose="020B0604020202020204" pitchFamily="34" charset="0"/>
              </a:rPr>
              <a:t>parents in family court have a path to immigration </a:t>
            </a:r>
            <a:r>
              <a:rPr lang="en-US" sz="1900" dirty="0" smtClean="0">
                <a:cs typeface="Arial" panose="020B0604020202020204" pitchFamily="34" charset="0"/>
              </a:rPr>
              <a:t>relief, work authorization &amp; some benefits</a:t>
            </a:r>
          </a:p>
          <a:p>
            <a:pPr marL="347472">
              <a:spcBef>
                <a:spcPts val="0"/>
              </a:spcBef>
              <a:spcAft>
                <a:spcPts val="600"/>
              </a:spcAft>
              <a:buFont typeface="+mj-lt"/>
              <a:buAutoNum type="arabicPeriod"/>
              <a:defRPr/>
            </a:pPr>
            <a:r>
              <a:rPr lang="en-US" sz="1900" dirty="0" smtClean="0">
                <a:cs typeface="Arial" panose="020B0604020202020204" pitchFamily="34" charset="0"/>
              </a:rPr>
              <a:t>Custody </a:t>
            </a:r>
            <a:r>
              <a:rPr lang="en-US" sz="1900" dirty="0">
                <a:cs typeface="Arial" panose="020B0604020202020204" pitchFamily="34" charset="0"/>
              </a:rPr>
              <a:t>does not affect parent’s ability to file for or gain immigration benefits for </a:t>
            </a:r>
            <a:r>
              <a:rPr lang="en-US" sz="1900" dirty="0" smtClean="0">
                <a:cs typeface="Arial" panose="020B0604020202020204" pitchFamily="34" charset="0"/>
              </a:rPr>
              <a:t>his children. </a:t>
            </a:r>
            <a:endParaRPr lang="en-US" sz="1900" dirty="0">
              <a:cs typeface="Arial" panose="020B0604020202020204" pitchFamily="34" charset="0"/>
            </a:endParaRPr>
          </a:p>
        </p:txBody>
      </p:sp>
      <p:sp>
        <p:nvSpPr>
          <p:cNvPr id="12" name="Slide Number Placeholder 4"/>
          <p:cNvSpPr>
            <a:spLocks noGrp="1"/>
          </p:cNvSpPr>
          <p:nvPr>
            <p:ph type="sldNum" sz="quarter" idx="11"/>
          </p:nvPr>
        </p:nvSpPr>
        <p:spPr>
          <a:xfrm>
            <a:off x="6553200" y="6356350"/>
            <a:ext cx="2133600" cy="365125"/>
          </a:xfrm>
        </p:spPr>
        <p:txBody>
          <a:bodyPr/>
          <a:lstStyle/>
          <a:p>
            <a:fld id="{398F3730-EADA-46D5-A220-2FCA85626ECC}" type="slidenum">
              <a:rPr lang="en-US" altLang="en-US" smtClean="0"/>
              <a:pPr/>
              <a:t>58</a:t>
            </a:fld>
            <a:endParaRPr lang="en-US" altLang="en-US" dirty="0"/>
          </a:p>
        </p:txBody>
      </p:sp>
    </p:spTree>
    <p:extLst>
      <p:ext uri="{BB962C8B-B14F-4D97-AF65-F5344CB8AC3E}">
        <p14:creationId xmlns:p14="http://schemas.microsoft.com/office/powerpoint/2010/main" val="2920385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41438"/>
          </a:xfrm>
        </p:spPr>
        <p:txBody>
          <a:bodyPr>
            <a:normAutofit/>
          </a:bodyPr>
          <a:lstStyle/>
          <a:p>
            <a:r>
              <a:rPr lang="en-US" altLang="en-US" sz="2800" b="1" dirty="0">
                <a:effectLst/>
              </a:rPr>
              <a:t>Immigrant victims involved in custody cases will qualify for one or </a:t>
            </a:r>
            <a:r>
              <a:rPr lang="en-US" altLang="en-US" sz="2800" b="1" dirty="0" smtClean="0">
                <a:effectLst/>
              </a:rPr>
              <a:t>more </a:t>
            </a:r>
            <a:r>
              <a:rPr lang="en-US" altLang="en-US" sz="2800" b="1" dirty="0">
                <a:effectLst/>
              </a:rPr>
              <a:t>of the </a:t>
            </a:r>
            <a:r>
              <a:rPr lang="en-US" altLang="en-US" sz="2800" b="1" dirty="0" smtClean="0">
                <a:effectLst/>
              </a:rPr>
              <a:t>following</a:t>
            </a:r>
            <a:r>
              <a:rPr lang="en-US" altLang="en-US" sz="2800" b="1" dirty="0" smtClean="0">
                <a:solidFill>
                  <a:srgbClr val="002060"/>
                </a:solidFill>
                <a:effectLst/>
              </a:rPr>
              <a:t>:  </a:t>
            </a:r>
            <a:endParaRPr lang="en-US" sz="3600" b="1" dirty="0">
              <a:effectLst/>
            </a:endParaRPr>
          </a:p>
        </p:txBody>
      </p:sp>
      <p:sp>
        <p:nvSpPr>
          <p:cNvPr id="3" name="Content Placeholder 2"/>
          <p:cNvSpPr>
            <a:spLocks noGrp="1"/>
          </p:cNvSpPr>
          <p:nvPr>
            <p:ph idx="1"/>
          </p:nvPr>
        </p:nvSpPr>
        <p:spPr/>
        <p:txBody>
          <a:bodyPr/>
          <a:lstStyle/>
          <a:p>
            <a:pPr defTabSz="508000">
              <a:buClr>
                <a:srgbClr val="595959"/>
              </a:buClr>
            </a:pPr>
            <a:r>
              <a:rPr lang="en-US" altLang="en-US" sz="2800" u="sng" dirty="0" smtClean="0"/>
              <a:t>Domestic violence/child abuse</a:t>
            </a:r>
            <a:r>
              <a:rPr lang="en-US" altLang="en-US" sz="2800" dirty="0" smtClean="0"/>
              <a:t>=  </a:t>
            </a:r>
            <a:r>
              <a:rPr lang="en-US" altLang="en-US" sz="2800" dirty="0"/>
              <a:t>VAWA self-petitioning, VAWA defenses against removal in immigration court, Battered spouse </a:t>
            </a:r>
            <a:r>
              <a:rPr lang="en-US" altLang="en-US" sz="2800" dirty="0" smtClean="0"/>
              <a:t>waiver, Special Immigrant Juvenile Status</a:t>
            </a:r>
            <a:endParaRPr lang="en-US" altLang="en-US" sz="2800" dirty="0"/>
          </a:p>
          <a:p>
            <a:pPr defTabSz="508000">
              <a:buClr>
                <a:srgbClr val="595959"/>
              </a:buClr>
            </a:pPr>
            <a:r>
              <a:rPr lang="en-US" altLang="en-US" sz="2800" u="sng" dirty="0"/>
              <a:t>U visa  </a:t>
            </a:r>
            <a:r>
              <a:rPr lang="en-US" altLang="en-US" sz="2800" dirty="0"/>
              <a:t>=  Domestic violence, sexual assault, stalking, human trafficking, other U visa crimes</a:t>
            </a:r>
          </a:p>
          <a:p>
            <a:pPr defTabSz="508000">
              <a:buClr>
                <a:srgbClr val="595959"/>
              </a:buClr>
            </a:pPr>
            <a:r>
              <a:rPr lang="en-US" altLang="en-US" sz="2800" u="sng" dirty="0"/>
              <a:t>T visa and continued presence  = </a:t>
            </a:r>
            <a:r>
              <a:rPr lang="en-US" altLang="en-US" sz="2800" dirty="0"/>
              <a:t>human  trafficking </a:t>
            </a:r>
            <a:r>
              <a:rPr lang="en-US" altLang="en-US" sz="2800" dirty="0" smtClean="0"/>
              <a:t>cases both sex and labor trafficking</a:t>
            </a:r>
            <a:endParaRPr lang="en-US" altLang="en-US" sz="2800" dirty="0"/>
          </a:p>
        </p:txBody>
      </p:sp>
      <p:sp>
        <p:nvSpPr>
          <p:cNvPr id="5" name="Slide Number Placeholder 4"/>
          <p:cNvSpPr>
            <a:spLocks noGrp="1"/>
          </p:cNvSpPr>
          <p:nvPr>
            <p:ph type="sldNum" sz="quarter" idx="11"/>
          </p:nvPr>
        </p:nvSpPr>
        <p:spPr/>
        <p:txBody>
          <a:bodyPr/>
          <a:lstStyle/>
          <a:p>
            <a:fld id="{6A63AC35-3821-42BC-BDAE-2B923C128E1A}" type="slidenum">
              <a:rPr lang="en-US" altLang="en-US" smtClean="0"/>
              <a:pPr/>
              <a:t>59</a:t>
            </a:fld>
            <a:endParaRPr lang="en-US" altLang="en-US" dirty="0"/>
          </a:p>
        </p:txBody>
      </p:sp>
    </p:spTree>
    <p:extLst>
      <p:ext uri="{BB962C8B-B14F-4D97-AF65-F5344CB8AC3E}">
        <p14:creationId xmlns:p14="http://schemas.microsoft.com/office/powerpoint/2010/main" val="1611214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p:cNvSpPr>
          <p:nvPr>
            <p:ph type="title"/>
          </p:nvPr>
        </p:nvSpPr>
        <p:spPr>
          <a:xfrm>
            <a:off x="439946" y="69827"/>
            <a:ext cx="8246854" cy="931653"/>
          </a:xfrm>
        </p:spPr>
        <p:txBody>
          <a:bodyPr>
            <a:noAutofit/>
          </a:bodyPr>
          <a:lstStyle/>
          <a:p>
            <a:r>
              <a:rPr lang="en-US" altLang="en-US" sz="2800" dirty="0" smtClean="0">
                <a:ea typeface="ＭＳ Ｐゴシック" panose="020B0600070205080204" pitchFamily="34" charset="-128"/>
                <a:cs typeface="Arial" panose="020B0604020202020204" pitchFamily="34" charset="0"/>
              </a:rPr>
              <a:t>Florida– </a:t>
            </a:r>
            <a:r>
              <a:rPr lang="en-US" altLang="en-US" sz="2800" dirty="0">
                <a:ea typeface="ＭＳ Ｐゴシック" panose="020B0600070205080204" pitchFamily="34" charset="-128"/>
                <a:cs typeface="Arial" panose="020B0604020202020204" pitchFamily="34" charset="0"/>
              </a:rPr>
              <a:t>Countries/Regions of Origin and Limited English Proficiency (</a:t>
            </a:r>
            <a:r>
              <a:rPr lang="en-US" altLang="en-US" sz="2800" dirty="0" smtClean="0">
                <a:ea typeface="ＭＳ Ｐゴシック" panose="020B0600070205080204" pitchFamily="34" charset="-128"/>
                <a:cs typeface="Arial" panose="020B0604020202020204" pitchFamily="34" charset="0"/>
              </a:rPr>
              <a:t>2017)*</a:t>
            </a:r>
            <a:endParaRPr lang="en-US" altLang="en-US" sz="2800" dirty="0">
              <a:ea typeface="ＭＳ Ｐゴシック" panose="020B0600070205080204" pitchFamily="34" charset="-128"/>
              <a:cs typeface="Arial" panose="020B0604020202020204" pitchFamily="34" charset="0"/>
            </a:endParaRPr>
          </a:p>
        </p:txBody>
      </p:sp>
      <p:sp>
        <p:nvSpPr>
          <p:cNvPr id="6147" name="Rectangle 3"/>
          <p:cNvSpPr>
            <a:spLocks noChangeArrowheads="1"/>
          </p:cNvSpPr>
          <p:nvPr/>
        </p:nvSpPr>
        <p:spPr bwMode="auto">
          <a:xfrm>
            <a:off x="439945" y="1001480"/>
            <a:ext cx="4299479" cy="766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9635" tIns="39819" rIns="79635" bIns="39819">
            <a:spAutoFit/>
          </a:bodyPr>
          <a:lstStyle>
            <a:lvl1pPr marL="406400" indent="-284163" algn="ctr">
              <a:spcBef>
                <a:spcPct val="20000"/>
              </a:spcBef>
              <a:defRPr sz="2700" b="1">
                <a:solidFill>
                  <a:srgbClr val="7F7F7F"/>
                </a:solidFill>
                <a:latin typeface="Arial" panose="020B0604020202020204" pitchFamily="34" charset="0"/>
                <a:ea typeface="ＭＳ Ｐゴシック" panose="020B0600070205080204" pitchFamily="34" charset="-128"/>
                <a:cs typeface="Arial" panose="020B0604020202020204" pitchFamily="34" charset="0"/>
              </a:defRPr>
            </a:lvl1pPr>
            <a:lvl2pPr marL="914400" indent="-284163" algn="ctr">
              <a:spcBef>
                <a:spcPct val="20000"/>
              </a:spcBef>
              <a:buFont typeface="Arial" panose="020B0604020202020204" pitchFamily="34" charset="0"/>
              <a:buChar char="–"/>
              <a:defRPr sz="27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lgn="ctr">
              <a:spcBef>
                <a:spcPct val="20000"/>
              </a:spcBef>
              <a:buFont typeface="Arial" panose="020B0604020202020204" pitchFamily="34" charset="0"/>
              <a:buChar char="•"/>
              <a:defRPr sz="27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lgn="ctr">
              <a:spcBef>
                <a:spcPct val="20000"/>
              </a:spcBef>
              <a:buFont typeface="Arial" panose="020B0604020202020204" pitchFamily="34" charset="0"/>
              <a:buChar char="–"/>
              <a:defRPr sz="27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lgn="ctr">
              <a:spcBef>
                <a:spcPct val="20000"/>
              </a:spcBef>
              <a:buFont typeface="Arial" panose="020B0604020202020204" pitchFamily="34" charset="0"/>
              <a:buChar char="»"/>
              <a:defRPr sz="27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algn="ctr" defTabSz="508000" eaLnBrk="0" fontAlgn="base" hangingPunct="0">
              <a:spcBef>
                <a:spcPct val="20000"/>
              </a:spcBef>
              <a:spcAft>
                <a:spcPct val="0"/>
              </a:spcAft>
              <a:buFont typeface="Arial" panose="020B0604020202020204" pitchFamily="34" charset="0"/>
              <a:buChar char="»"/>
              <a:defRPr sz="27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algn="ctr" defTabSz="508000" eaLnBrk="0" fontAlgn="base" hangingPunct="0">
              <a:spcBef>
                <a:spcPct val="20000"/>
              </a:spcBef>
              <a:spcAft>
                <a:spcPct val="0"/>
              </a:spcAft>
              <a:buFont typeface="Arial" panose="020B0604020202020204" pitchFamily="34" charset="0"/>
              <a:buChar char="»"/>
              <a:defRPr sz="27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algn="ctr" defTabSz="508000" eaLnBrk="0" fontAlgn="base" hangingPunct="0">
              <a:spcBef>
                <a:spcPct val="20000"/>
              </a:spcBef>
              <a:spcAft>
                <a:spcPct val="0"/>
              </a:spcAft>
              <a:buFont typeface="Arial" panose="020B0604020202020204" pitchFamily="34" charset="0"/>
              <a:buChar char="»"/>
              <a:defRPr sz="27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algn="ctr" defTabSz="508000" eaLnBrk="0" fontAlgn="base" hangingPunct="0">
              <a:spcBef>
                <a:spcPct val="20000"/>
              </a:spcBef>
              <a:spcAft>
                <a:spcPct val="0"/>
              </a:spcAft>
              <a:buFont typeface="Arial" panose="020B0604020202020204" pitchFamily="34" charset="0"/>
              <a:buChar char="»"/>
              <a:defRPr sz="27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l" fontAlgn="base">
              <a:spcBef>
                <a:spcPts val="0"/>
              </a:spcBef>
              <a:spcAft>
                <a:spcPts val="20"/>
              </a:spcAft>
              <a:buClr>
                <a:srgbClr val="93A299"/>
              </a:buClr>
              <a:buSzPct val="68000"/>
              <a:buFont typeface="Wingdings 3" panose="05040102010807070707" pitchFamily="18" charset="2"/>
              <a:buChar char=""/>
            </a:pPr>
            <a:r>
              <a:rPr lang="en-US" altLang="en-US" sz="2000" b="0" dirty="0">
                <a:solidFill>
                  <a:srgbClr val="292934"/>
                </a:solidFill>
                <a:latin typeface="Cambria" panose="02040503050406030204" pitchFamily="18" charset="0"/>
              </a:rPr>
              <a:t>Latin America </a:t>
            </a:r>
            <a:r>
              <a:rPr lang="en-US" altLang="en-US" sz="2000" b="0" dirty="0" smtClean="0">
                <a:solidFill>
                  <a:srgbClr val="292934"/>
                </a:solidFill>
                <a:latin typeface="Cambria" panose="02040503050406030204" pitchFamily="18" charset="0"/>
              </a:rPr>
              <a:t>–75.6%</a:t>
            </a:r>
            <a:endParaRPr lang="en-US" altLang="en-US" sz="2000" b="0" dirty="0">
              <a:solidFill>
                <a:srgbClr val="292934"/>
              </a:solidFill>
              <a:latin typeface="Cambria" panose="02040503050406030204" pitchFamily="18" charset="0"/>
            </a:endParaRPr>
          </a:p>
          <a:p>
            <a:pPr lvl="1" algn="l" fontAlgn="base">
              <a:spcBef>
                <a:spcPts val="0"/>
              </a:spcBef>
              <a:spcAft>
                <a:spcPts val="20"/>
              </a:spcAft>
              <a:buClr>
                <a:srgbClr val="93A299"/>
              </a:buClr>
              <a:buSzPct val="68000"/>
              <a:buFont typeface="Wingdings 3" panose="05040102010807070707" pitchFamily="18" charset="2"/>
              <a:buChar char=""/>
            </a:pPr>
            <a:r>
              <a:rPr lang="en-US" altLang="en-US" sz="2000" dirty="0" smtClean="0">
                <a:solidFill>
                  <a:srgbClr val="292934"/>
                </a:solidFill>
                <a:latin typeface="Cambria" panose="02040503050406030204" pitchFamily="18" charset="0"/>
              </a:rPr>
              <a:t>Cuba (22.7%)</a:t>
            </a:r>
            <a:endParaRPr lang="en-US" altLang="en-US" sz="2000" dirty="0">
              <a:solidFill>
                <a:srgbClr val="292934"/>
              </a:solidFill>
              <a:latin typeface="Cambria" panose="02040503050406030204" pitchFamily="18" charset="0"/>
            </a:endParaRPr>
          </a:p>
          <a:p>
            <a:pPr lvl="1" algn="l" fontAlgn="base">
              <a:spcBef>
                <a:spcPts val="0"/>
              </a:spcBef>
              <a:spcAft>
                <a:spcPts val="20"/>
              </a:spcAft>
              <a:buClr>
                <a:srgbClr val="93A299"/>
              </a:buClr>
              <a:buSzPct val="68000"/>
              <a:buFont typeface="Wingdings 3" panose="05040102010807070707" pitchFamily="18" charset="2"/>
              <a:buChar char=""/>
            </a:pPr>
            <a:r>
              <a:rPr lang="en-US" altLang="en-US" sz="2000" dirty="0" smtClean="0">
                <a:solidFill>
                  <a:srgbClr val="292934"/>
                </a:solidFill>
                <a:latin typeface="Cambria" panose="02040503050406030204" pitchFamily="18" charset="0"/>
              </a:rPr>
              <a:t>Colombia (6.3%)</a:t>
            </a:r>
          </a:p>
          <a:p>
            <a:pPr lvl="1" algn="l" fontAlgn="base">
              <a:spcBef>
                <a:spcPts val="0"/>
              </a:spcBef>
              <a:spcAft>
                <a:spcPts val="20"/>
              </a:spcAft>
              <a:buClr>
                <a:srgbClr val="93A299"/>
              </a:buClr>
              <a:buSzPct val="68000"/>
              <a:buFont typeface="Wingdings 3" panose="05040102010807070707" pitchFamily="18" charset="2"/>
              <a:buChar char=""/>
            </a:pPr>
            <a:r>
              <a:rPr lang="en-US" altLang="en-US" sz="2000" dirty="0" smtClean="0">
                <a:solidFill>
                  <a:srgbClr val="292934"/>
                </a:solidFill>
                <a:latin typeface="Cambria" panose="02040503050406030204" pitchFamily="18" charset="0"/>
              </a:rPr>
              <a:t>Mexico (6.1%)</a:t>
            </a:r>
          </a:p>
          <a:p>
            <a:pPr lvl="1" algn="l" fontAlgn="base">
              <a:spcBef>
                <a:spcPts val="0"/>
              </a:spcBef>
              <a:spcAft>
                <a:spcPts val="20"/>
              </a:spcAft>
              <a:buClr>
                <a:srgbClr val="93A299"/>
              </a:buClr>
              <a:buSzPct val="68000"/>
              <a:buFont typeface="Wingdings 3" panose="05040102010807070707" pitchFamily="18" charset="2"/>
              <a:buChar char=""/>
            </a:pPr>
            <a:r>
              <a:rPr lang="en-US" altLang="en-US" sz="2000" dirty="0" smtClean="0">
                <a:solidFill>
                  <a:srgbClr val="292934"/>
                </a:solidFill>
                <a:latin typeface="Cambria" panose="02040503050406030204" pitchFamily="18" charset="0"/>
              </a:rPr>
              <a:t>Jamaica (4.9%)</a:t>
            </a:r>
          </a:p>
          <a:p>
            <a:pPr lvl="1" algn="l" fontAlgn="base">
              <a:spcBef>
                <a:spcPts val="0"/>
              </a:spcBef>
              <a:spcAft>
                <a:spcPts val="20"/>
              </a:spcAft>
              <a:buClr>
                <a:srgbClr val="93A299"/>
              </a:buClr>
              <a:buSzPct val="68000"/>
              <a:buFont typeface="Wingdings 3" panose="05040102010807070707" pitchFamily="18" charset="2"/>
              <a:buChar char=""/>
            </a:pPr>
            <a:r>
              <a:rPr lang="en-US" altLang="en-US" sz="2000" dirty="0" smtClean="0">
                <a:solidFill>
                  <a:srgbClr val="292934"/>
                </a:solidFill>
                <a:latin typeface="Cambria" panose="02040503050406030204" pitchFamily="18" charset="0"/>
              </a:rPr>
              <a:t>Brazil (2.5%)</a:t>
            </a:r>
            <a:endParaRPr lang="en-US" altLang="en-US" sz="2000" dirty="0">
              <a:solidFill>
                <a:srgbClr val="292934"/>
              </a:solidFill>
              <a:latin typeface="Cambria" panose="02040503050406030204" pitchFamily="18" charset="0"/>
            </a:endParaRPr>
          </a:p>
          <a:p>
            <a:pPr algn="l" fontAlgn="base">
              <a:spcBef>
                <a:spcPts val="0"/>
              </a:spcBef>
              <a:spcAft>
                <a:spcPts val="20"/>
              </a:spcAft>
              <a:buClr>
                <a:srgbClr val="93A299"/>
              </a:buClr>
              <a:buSzPct val="68000"/>
              <a:buFont typeface="Wingdings 3" panose="05040102010807070707" pitchFamily="18" charset="2"/>
              <a:buChar char=""/>
            </a:pPr>
            <a:r>
              <a:rPr lang="en-US" altLang="en-US" sz="2000" b="0" dirty="0" smtClean="0">
                <a:solidFill>
                  <a:srgbClr val="292934"/>
                </a:solidFill>
                <a:latin typeface="Cambria" panose="02040503050406030204" pitchFamily="18" charset="0"/>
              </a:rPr>
              <a:t>Asia </a:t>
            </a:r>
            <a:r>
              <a:rPr lang="en-US" altLang="en-US" sz="2000" b="0" dirty="0">
                <a:solidFill>
                  <a:srgbClr val="292934"/>
                </a:solidFill>
                <a:latin typeface="Cambria" panose="02040503050406030204" pitchFamily="18" charset="0"/>
              </a:rPr>
              <a:t>– </a:t>
            </a:r>
            <a:r>
              <a:rPr lang="en-US" altLang="en-US" sz="2000" b="0" dirty="0" smtClean="0">
                <a:solidFill>
                  <a:srgbClr val="292934"/>
                </a:solidFill>
                <a:latin typeface="Cambria" panose="02040503050406030204" pitchFamily="18" charset="0"/>
              </a:rPr>
              <a:t>9.2%</a:t>
            </a:r>
            <a:endParaRPr lang="en-US" altLang="en-US" sz="2000" b="0" dirty="0">
              <a:solidFill>
                <a:srgbClr val="292934"/>
              </a:solidFill>
              <a:latin typeface="Cambria" panose="02040503050406030204" pitchFamily="18" charset="0"/>
            </a:endParaRPr>
          </a:p>
          <a:p>
            <a:pPr lvl="1" algn="l" fontAlgn="base">
              <a:spcBef>
                <a:spcPts val="0"/>
              </a:spcBef>
              <a:spcAft>
                <a:spcPts val="20"/>
              </a:spcAft>
              <a:buClr>
                <a:srgbClr val="93A299"/>
              </a:buClr>
              <a:buSzPct val="68000"/>
              <a:buFont typeface="Wingdings 3" panose="05040102010807070707" pitchFamily="18" charset="2"/>
              <a:buChar char=""/>
            </a:pPr>
            <a:r>
              <a:rPr lang="en-US" altLang="en-US" sz="2000" dirty="0" smtClean="0">
                <a:solidFill>
                  <a:srgbClr val="292934"/>
                </a:solidFill>
                <a:latin typeface="Cambria" panose="02040503050406030204" pitchFamily="18" charset="0"/>
              </a:rPr>
              <a:t>India (2.0%)</a:t>
            </a:r>
          </a:p>
          <a:p>
            <a:pPr lvl="1" algn="l" fontAlgn="base">
              <a:spcBef>
                <a:spcPts val="0"/>
              </a:spcBef>
              <a:spcAft>
                <a:spcPts val="20"/>
              </a:spcAft>
              <a:buClr>
                <a:srgbClr val="93A299"/>
              </a:buClr>
              <a:buSzPct val="68000"/>
              <a:buFont typeface="Wingdings 3" panose="05040102010807070707" pitchFamily="18" charset="2"/>
              <a:buChar char=""/>
            </a:pPr>
            <a:r>
              <a:rPr lang="en-US" altLang="en-US" sz="2000" dirty="0">
                <a:solidFill>
                  <a:srgbClr val="292934"/>
                </a:solidFill>
                <a:latin typeface="Cambria" panose="02040503050406030204" pitchFamily="18" charset="0"/>
              </a:rPr>
              <a:t>Philippines </a:t>
            </a:r>
            <a:r>
              <a:rPr lang="en-US" altLang="en-US" sz="2000" dirty="0" smtClean="0">
                <a:solidFill>
                  <a:srgbClr val="292934"/>
                </a:solidFill>
                <a:latin typeface="Cambria" panose="02040503050406030204" pitchFamily="18" charset="0"/>
              </a:rPr>
              <a:t>(1.9%)</a:t>
            </a:r>
            <a:endParaRPr lang="en-US" altLang="en-US" sz="2000" dirty="0">
              <a:solidFill>
                <a:srgbClr val="292934"/>
              </a:solidFill>
              <a:latin typeface="Cambria" panose="02040503050406030204" pitchFamily="18" charset="0"/>
            </a:endParaRPr>
          </a:p>
          <a:p>
            <a:pPr lvl="1" algn="l" fontAlgn="base">
              <a:spcBef>
                <a:spcPts val="0"/>
              </a:spcBef>
              <a:spcAft>
                <a:spcPts val="20"/>
              </a:spcAft>
              <a:buClr>
                <a:srgbClr val="93A299"/>
              </a:buClr>
              <a:buSzPct val="68000"/>
              <a:buFont typeface="Wingdings 3" panose="05040102010807070707" pitchFamily="18" charset="2"/>
              <a:buChar char=""/>
            </a:pPr>
            <a:r>
              <a:rPr lang="en-US" altLang="en-US" sz="2000" dirty="0" smtClean="0">
                <a:solidFill>
                  <a:srgbClr val="292934"/>
                </a:solidFill>
                <a:latin typeface="Cambria" panose="02040503050406030204" pitchFamily="18" charset="0"/>
              </a:rPr>
              <a:t>China (1.4%)</a:t>
            </a:r>
          </a:p>
          <a:p>
            <a:pPr algn="l" fontAlgn="base">
              <a:spcBef>
                <a:spcPts val="0"/>
              </a:spcBef>
              <a:spcAft>
                <a:spcPts val="20"/>
              </a:spcAft>
              <a:buClr>
                <a:srgbClr val="93A299"/>
              </a:buClr>
              <a:buSzPct val="68000"/>
              <a:buFont typeface="Wingdings 3" panose="05040102010807070707" pitchFamily="18" charset="2"/>
              <a:buChar char=""/>
            </a:pPr>
            <a:r>
              <a:rPr lang="en-US" altLang="en-US" sz="2000" b="0" dirty="0" smtClean="0">
                <a:solidFill>
                  <a:srgbClr val="292934"/>
                </a:solidFill>
                <a:latin typeface="Cambria" panose="02040503050406030204" pitchFamily="18" charset="0"/>
              </a:rPr>
              <a:t>Europe –9.2%</a:t>
            </a:r>
          </a:p>
          <a:p>
            <a:pPr lvl="1" algn="l" fontAlgn="base">
              <a:spcBef>
                <a:spcPts val="0"/>
              </a:spcBef>
              <a:spcAft>
                <a:spcPts val="20"/>
              </a:spcAft>
              <a:buClr>
                <a:srgbClr val="93A299"/>
              </a:buClr>
              <a:buSzPct val="68000"/>
              <a:buFont typeface="Wingdings 3" panose="05040102010807070707" pitchFamily="18" charset="2"/>
              <a:buChar char=""/>
            </a:pPr>
            <a:r>
              <a:rPr lang="en-US" altLang="en-US" sz="2000" dirty="0" smtClean="0">
                <a:solidFill>
                  <a:srgbClr val="292934"/>
                </a:solidFill>
                <a:latin typeface="Cambria" panose="02040503050406030204" pitchFamily="18" charset="0"/>
              </a:rPr>
              <a:t>United Kingdom (1.8%)</a:t>
            </a:r>
          </a:p>
          <a:p>
            <a:pPr lvl="1" algn="l" fontAlgn="base">
              <a:spcBef>
                <a:spcPts val="0"/>
              </a:spcBef>
              <a:spcAft>
                <a:spcPts val="20"/>
              </a:spcAft>
              <a:buClr>
                <a:srgbClr val="93A299"/>
              </a:buClr>
              <a:buSzPct val="68000"/>
              <a:buFont typeface="Wingdings 3" panose="05040102010807070707" pitchFamily="18" charset="2"/>
              <a:buChar char=""/>
            </a:pPr>
            <a:r>
              <a:rPr lang="en-US" altLang="en-US" sz="2000" b="0" dirty="0" smtClean="0">
                <a:solidFill>
                  <a:srgbClr val="292934"/>
                </a:solidFill>
                <a:latin typeface="Cambria" panose="02040503050406030204" pitchFamily="18" charset="0"/>
              </a:rPr>
              <a:t>Germany (1.1%)</a:t>
            </a:r>
            <a:endParaRPr lang="en-US" altLang="en-US" sz="2000" b="0" dirty="0">
              <a:solidFill>
                <a:srgbClr val="292934"/>
              </a:solidFill>
              <a:latin typeface="Cambria" panose="02040503050406030204" pitchFamily="18" charset="0"/>
            </a:endParaRPr>
          </a:p>
          <a:p>
            <a:pPr algn="l" fontAlgn="base">
              <a:spcBef>
                <a:spcPts val="0"/>
              </a:spcBef>
              <a:spcAft>
                <a:spcPts val="20"/>
              </a:spcAft>
              <a:buClr>
                <a:srgbClr val="93A299"/>
              </a:buClr>
              <a:buSzPct val="68000"/>
              <a:buFont typeface="Wingdings 3" panose="05040102010807070707" pitchFamily="18" charset="2"/>
              <a:buChar char=""/>
            </a:pPr>
            <a:r>
              <a:rPr lang="en-US" altLang="en-US" sz="2000" b="0" dirty="0" smtClean="0">
                <a:solidFill>
                  <a:srgbClr val="292934"/>
                </a:solidFill>
                <a:latin typeface="Cambria" panose="02040503050406030204" pitchFamily="18" charset="0"/>
              </a:rPr>
              <a:t>Canada – 2.6% </a:t>
            </a:r>
          </a:p>
          <a:p>
            <a:pPr algn="l" fontAlgn="base">
              <a:spcBef>
                <a:spcPts val="0"/>
              </a:spcBef>
              <a:spcAft>
                <a:spcPts val="20"/>
              </a:spcAft>
              <a:buClr>
                <a:srgbClr val="93A299"/>
              </a:buClr>
              <a:buSzPct val="68000"/>
              <a:buFont typeface="Wingdings 3" panose="05040102010807070707" pitchFamily="18" charset="2"/>
              <a:buChar char=""/>
            </a:pPr>
            <a:r>
              <a:rPr lang="en-US" altLang="en-US" sz="2000" b="0" dirty="0">
                <a:solidFill>
                  <a:srgbClr val="292934"/>
                </a:solidFill>
                <a:latin typeface="Cambria" panose="02040503050406030204" pitchFamily="18" charset="0"/>
              </a:rPr>
              <a:t>Africa – 1.8%</a:t>
            </a:r>
          </a:p>
          <a:p>
            <a:pPr algn="l" fontAlgn="base">
              <a:spcBef>
                <a:spcPts val="0"/>
              </a:spcBef>
              <a:spcAft>
                <a:spcPts val="20"/>
              </a:spcAft>
              <a:buClr>
                <a:srgbClr val="93A299"/>
              </a:buClr>
              <a:buSzPct val="68000"/>
              <a:buFont typeface="Wingdings 3" panose="05040102010807070707" pitchFamily="18" charset="2"/>
              <a:buChar char=""/>
            </a:pPr>
            <a:r>
              <a:rPr lang="en-US" altLang="en-US" sz="2000" b="0" dirty="0" smtClean="0">
                <a:solidFill>
                  <a:srgbClr val="292934"/>
                </a:solidFill>
                <a:latin typeface="Cambria" panose="02040503050406030204" pitchFamily="18" charset="0"/>
              </a:rPr>
              <a:t>Middle </a:t>
            </a:r>
            <a:r>
              <a:rPr lang="en-US" altLang="en-US" sz="2000" b="0" dirty="0">
                <a:solidFill>
                  <a:srgbClr val="292934"/>
                </a:solidFill>
                <a:latin typeface="Cambria" panose="02040503050406030204" pitchFamily="18" charset="0"/>
              </a:rPr>
              <a:t>East – </a:t>
            </a:r>
            <a:r>
              <a:rPr lang="en-US" altLang="en-US" sz="2000" b="0" dirty="0" smtClean="0">
                <a:solidFill>
                  <a:srgbClr val="292934"/>
                </a:solidFill>
                <a:latin typeface="Cambria" panose="02040503050406030204" pitchFamily="18" charset="0"/>
              </a:rPr>
              <a:t>1.5%</a:t>
            </a:r>
            <a:endParaRPr lang="en-US" altLang="en-US" sz="2000" b="0" dirty="0">
              <a:solidFill>
                <a:srgbClr val="292934"/>
              </a:solidFill>
              <a:latin typeface="Cambria" panose="02040503050406030204" pitchFamily="18" charset="0"/>
            </a:endParaRPr>
          </a:p>
          <a:p>
            <a:pPr algn="l" fontAlgn="base">
              <a:spcBef>
                <a:spcPts val="392"/>
              </a:spcBef>
              <a:spcAft>
                <a:spcPct val="0"/>
              </a:spcAft>
              <a:buClr>
                <a:srgbClr val="93A299"/>
              </a:buClr>
              <a:buSzPct val="68000"/>
              <a:buFont typeface="Wingdings 3" panose="05040102010807070707" pitchFamily="18" charset="2"/>
              <a:buChar char=""/>
            </a:pPr>
            <a:endParaRPr lang="en-US" altLang="en-US" sz="1600" dirty="0">
              <a:solidFill>
                <a:srgbClr val="292934"/>
              </a:solidFill>
            </a:endParaRPr>
          </a:p>
          <a:p>
            <a:pPr algn="l" fontAlgn="base">
              <a:spcBef>
                <a:spcPts val="392"/>
              </a:spcBef>
              <a:spcAft>
                <a:spcPct val="0"/>
              </a:spcAft>
              <a:buClr>
                <a:srgbClr val="93A299"/>
              </a:buClr>
              <a:buSzPct val="68000"/>
              <a:buFont typeface="Wingdings 3" panose="05040102010807070707" pitchFamily="18" charset="2"/>
              <a:buChar char=""/>
            </a:pPr>
            <a:endParaRPr lang="en-US" altLang="en-US" sz="1800" b="0" dirty="0">
              <a:solidFill>
                <a:srgbClr val="292934"/>
              </a:solidFill>
              <a:latin typeface="Georgia"/>
            </a:endParaRPr>
          </a:p>
          <a:p>
            <a:pPr lvl="1" algn="l" fontAlgn="base">
              <a:spcBef>
                <a:spcPts val="392"/>
              </a:spcBef>
              <a:spcAft>
                <a:spcPct val="0"/>
              </a:spcAft>
              <a:buClr>
                <a:srgbClr val="93A299"/>
              </a:buClr>
              <a:buSzPct val="68000"/>
              <a:buFont typeface="Wingdings 3" panose="05040102010807070707" pitchFamily="18" charset="2"/>
              <a:buChar char=""/>
            </a:pPr>
            <a:endParaRPr lang="en-US" altLang="en-US" sz="1800" dirty="0">
              <a:solidFill>
                <a:srgbClr val="292934"/>
              </a:solidFill>
              <a:latin typeface="Georgia"/>
            </a:endParaRPr>
          </a:p>
          <a:p>
            <a:pPr lvl="1" algn="l" fontAlgn="base">
              <a:spcBef>
                <a:spcPts val="392"/>
              </a:spcBef>
              <a:spcAft>
                <a:spcPct val="0"/>
              </a:spcAft>
              <a:buClr>
                <a:srgbClr val="93A299"/>
              </a:buClr>
              <a:buSzPct val="68000"/>
              <a:buFont typeface="Wingdings 3" panose="05040102010807070707" pitchFamily="18" charset="2"/>
              <a:buChar char=""/>
            </a:pPr>
            <a:endParaRPr lang="en-US" altLang="en-US" sz="1800" dirty="0">
              <a:solidFill>
                <a:srgbClr val="292934"/>
              </a:solidFill>
              <a:latin typeface="Georgia"/>
            </a:endParaRPr>
          </a:p>
          <a:p>
            <a:pPr marL="106475" indent="0" algn="l" fontAlgn="base">
              <a:spcBef>
                <a:spcPts val="392"/>
              </a:spcBef>
              <a:spcAft>
                <a:spcPct val="0"/>
              </a:spcAft>
              <a:buClr>
                <a:srgbClr val="93A299"/>
              </a:buClr>
              <a:buSzPct val="68000"/>
            </a:pPr>
            <a:endParaRPr lang="en-US" altLang="en-US" sz="2000" dirty="0">
              <a:latin typeface="Georgia"/>
            </a:endParaRPr>
          </a:p>
          <a:p>
            <a:pPr lvl="1" algn="l" fontAlgn="base">
              <a:spcBef>
                <a:spcPts val="392"/>
              </a:spcBef>
              <a:spcAft>
                <a:spcPct val="0"/>
              </a:spcAft>
              <a:buClr>
                <a:srgbClr val="93A299"/>
              </a:buClr>
              <a:buSzPct val="68000"/>
              <a:buFont typeface="Wingdings 3" panose="05040102010807070707" pitchFamily="18" charset="2"/>
              <a:buChar char=""/>
            </a:pPr>
            <a:endParaRPr lang="en-US" altLang="en-US" sz="1800" dirty="0">
              <a:solidFill>
                <a:srgbClr val="292934"/>
              </a:solidFill>
              <a:latin typeface="Georgia"/>
            </a:endParaRPr>
          </a:p>
          <a:p>
            <a:pPr lvl="1" algn="l" fontAlgn="base">
              <a:spcBef>
                <a:spcPts val="392"/>
              </a:spcBef>
              <a:spcAft>
                <a:spcPct val="0"/>
              </a:spcAft>
              <a:buClr>
                <a:srgbClr val="93A299"/>
              </a:buClr>
              <a:buSzPct val="68000"/>
              <a:buFont typeface="Wingdings 3" panose="05040102010807070707" pitchFamily="18" charset="2"/>
              <a:buChar char=""/>
            </a:pPr>
            <a:endParaRPr lang="en-US" altLang="en-US" sz="1800" dirty="0">
              <a:solidFill>
                <a:srgbClr val="292934"/>
              </a:solidFill>
              <a:latin typeface="Georgia"/>
            </a:endParaRPr>
          </a:p>
          <a:p>
            <a:pPr algn="l" fontAlgn="base">
              <a:spcBef>
                <a:spcPts val="392"/>
              </a:spcBef>
              <a:spcAft>
                <a:spcPct val="0"/>
              </a:spcAft>
              <a:buClr>
                <a:srgbClr val="93A299"/>
              </a:buClr>
              <a:buSzPct val="68000"/>
              <a:buFont typeface="Wingdings 3" panose="05040102010807070707" pitchFamily="18" charset="2"/>
              <a:buChar char=""/>
            </a:pPr>
            <a:endParaRPr lang="en-US" altLang="en-US" sz="2000" b="0" dirty="0">
              <a:solidFill>
                <a:srgbClr val="292934"/>
              </a:solidFill>
              <a:latin typeface="Georgia"/>
            </a:endParaRPr>
          </a:p>
        </p:txBody>
      </p:sp>
      <p:sp>
        <p:nvSpPr>
          <p:cNvPr id="6148" name="Rectangle 4"/>
          <p:cNvSpPr>
            <a:spLocks noChangeArrowheads="1"/>
          </p:cNvSpPr>
          <p:nvPr/>
        </p:nvSpPr>
        <p:spPr bwMode="auto">
          <a:xfrm>
            <a:off x="4234930" y="1037045"/>
            <a:ext cx="4909070" cy="597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9635" tIns="39819" rIns="79635" bIns="39819">
            <a:spAutoFit/>
          </a:bodyPr>
          <a:lstStyle>
            <a:lvl1pPr marL="406400" indent="-284163" algn="ctr">
              <a:spcBef>
                <a:spcPct val="20000"/>
              </a:spcBef>
              <a:defRPr sz="2700" b="1">
                <a:solidFill>
                  <a:srgbClr val="7F7F7F"/>
                </a:solidFill>
                <a:latin typeface="Arial" panose="020B0604020202020204" pitchFamily="34" charset="0"/>
                <a:ea typeface="ＭＳ Ｐゴシック" panose="020B0600070205080204" pitchFamily="34" charset="-128"/>
                <a:cs typeface="Arial" panose="020B0604020202020204" pitchFamily="34" charset="0"/>
              </a:defRPr>
            </a:lvl1pPr>
            <a:lvl2pPr marL="914400" indent="-284163" algn="ctr">
              <a:spcBef>
                <a:spcPct val="20000"/>
              </a:spcBef>
              <a:buFont typeface="Arial" panose="020B0604020202020204" pitchFamily="34" charset="0"/>
              <a:buChar char="–"/>
              <a:defRPr sz="27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lgn="ctr">
              <a:spcBef>
                <a:spcPct val="20000"/>
              </a:spcBef>
              <a:buFont typeface="Arial" panose="020B0604020202020204" pitchFamily="34" charset="0"/>
              <a:buChar char="•"/>
              <a:defRPr sz="27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lgn="ctr">
              <a:spcBef>
                <a:spcPct val="20000"/>
              </a:spcBef>
              <a:buFont typeface="Arial" panose="020B0604020202020204" pitchFamily="34" charset="0"/>
              <a:buChar char="–"/>
              <a:defRPr sz="27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lgn="ctr">
              <a:spcBef>
                <a:spcPct val="20000"/>
              </a:spcBef>
              <a:buFont typeface="Arial" panose="020B0604020202020204" pitchFamily="34" charset="0"/>
              <a:buChar char="»"/>
              <a:defRPr sz="27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algn="ctr" defTabSz="508000" eaLnBrk="0" fontAlgn="base" hangingPunct="0">
              <a:spcBef>
                <a:spcPct val="20000"/>
              </a:spcBef>
              <a:spcAft>
                <a:spcPct val="0"/>
              </a:spcAft>
              <a:buFont typeface="Arial" panose="020B0604020202020204" pitchFamily="34" charset="0"/>
              <a:buChar char="»"/>
              <a:defRPr sz="27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algn="ctr" defTabSz="508000" eaLnBrk="0" fontAlgn="base" hangingPunct="0">
              <a:spcBef>
                <a:spcPct val="20000"/>
              </a:spcBef>
              <a:spcAft>
                <a:spcPct val="0"/>
              </a:spcAft>
              <a:buFont typeface="Arial" panose="020B0604020202020204" pitchFamily="34" charset="0"/>
              <a:buChar char="»"/>
              <a:defRPr sz="27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algn="ctr" defTabSz="508000" eaLnBrk="0" fontAlgn="base" hangingPunct="0">
              <a:spcBef>
                <a:spcPct val="20000"/>
              </a:spcBef>
              <a:spcAft>
                <a:spcPct val="0"/>
              </a:spcAft>
              <a:buFont typeface="Arial" panose="020B0604020202020204" pitchFamily="34" charset="0"/>
              <a:buChar char="»"/>
              <a:defRPr sz="27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algn="ctr" defTabSz="508000" eaLnBrk="0" fontAlgn="base" hangingPunct="0">
              <a:spcBef>
                <a:spcPct val="20000"/>
              </a:spcBef>
              <a:spcAft>
                <a:spcPct val="0"/>
              </a:spcAft>
              <a:buFont typeface="Arial" panose="020B0604020202020204" pitchFamily="34" charset="0"/>
              <a:buChar char="»"/>
              <a:defRPr sz="27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marL="120665" indent="0" algn="l" fontAlgn="base">
              <a:spcBef>
                <a:spcPts val="392"/>
              </a:spcBef>
              <a:spcAft>
                <a:spcPts val="20"/>
              </a:spcAft>
              <a:buClr>
                <a:srgbClr val="93A299"/>
              </a:buClr>
              <a:buSzPct val="68000"/>
            </a:pPr>
            <a:r>
              <a:rPr lang="en-US" altLang="en-US" sz="2000" b="0" dirty="0">
                <a:solidFill>
                  <a:srgbClr val="292934"/>
                </a:solidFill>
                <a:latin typeface="Cambria" panose="02040503050406030204" pitchFamily="18" charset="0"/>
              </a:rPr>
              <a:t>Limited English Proficiency</a:t>
            </a:r>
          </a:p>
          <a:p>
            <a:pPr marL="120665" indent="0" algn="l" fontAlgn="base">
              <a:spcBef>
                <a:spcPts val="392"/>
              </a:spcBef>
              <a:spcAft>
                <a:spcPts val="20"/>
              </a:spcAft>
              <a:buClr>
                <a:srgbClr val="93A299"/>
              </a:buClr>
              <a:buSzPct val="68000"/>
            </a:pPr>
            <a:r>
              <a:rPr lang="en-US" altLang="en-US" sz="2000" b="0" dirty="0">
                <a:solidFill>
                  <a:srgbClr val="292934"/>
                </a:solidFill>
                <a:latin typeface="Cambria" panose="02040503050406030204" pitchFamily="18" charset="0"/>
              </a:rPr>
              <a:t>(Speak English less than very well)</a:t>
            </a:r>
          </a:p>
          <a:p>
            <a:pPr lvl="1" algn="l" fontAlgn="base">
              <a:spcBef>
                <a:spcPts val="392"/>
              </a:spcBef>
              <a:spcAft>
                <a:spcPts val="20"/>
              </a:spcAft>
              <a:buClr>
                <a:srgbClr val="93A299"/>
              </a:buClr>
              <a:buSzPct val="68000"/>
              <a:buFont typeface="Wingdings 3" panose="05040102010807070707" pitchFamily="18" charset="2"/>
              <a:buChar char=""/>
            </a:pPr>
            <a:r>
              <a:rPr lang="en-US" altLang="en-US" sz="2000" dirty="0" smtClean="0">
                <a:solidFill>
                  <a:srgbClr val="292934"/>
                </a:solidFill>
                <a:latin typeface="Cambria" panose="02040503050406030204" pitchFamily="18" charset="0"/>
              </a:rPr>
              <a:t>Naturalized citizens 37.3% </a:t>
            </a:r>
          </a:p>
          <a:p>
            <a:pPr lvl="1" algn="l" fontAlgn="base">
              <a:spcBef>
                <a:spcPts val="392"/>
              </a:spcBef>
              <a:spcAft>
                <a:spcPts val="30"/>
              </a:spcAft>
              <a:buClr>
                <a:srgbClr val="93A299"/>
              </a:buClr>
              <a:buSzPct val="68000"/>
              <a:buFont typeface="Wingdings 3" panose="05040102010807070707" pitchFamily="18" charset="2"/>
              <a:buChar char=""/>
            </a:pPr>
            <a:r>
              <a:rPr lang="en-US" altLang="en-US" sz="2000" dirty="0" smtClean="0">
                <a:solidFill>
                  <a:srgbClr val="292934"/>
                </a:solidFill>
                <a:latin typeface="Cambria" panose="02040503050406030204" pitchFamily="18" charset="0"/>
              </a:rPr>
              <a:t>Non-citizens 58.8%</a:t>
            </a:r>
          </a:p>
          <a:p>
            <a:pPr lvl="1" algn="l" fontAlgn="base">
              <a:spcBef>
                <a:spcPts val="392"/>
              </a:spcBef>
              <a:spcAft>
                <a:spcPts val="30"/>
              </a:spcAft>
              <a:buClr>
                <a:srgbClr val="93A299"/>
              </a:buClr>
              <a:buSzPct val="68000"/>
              <a:buFont typeface="Wingdings 3" panose="05040102010807070707" pitchFamily="18" charset="2"/>
              <a:buChar char=""/>
            </a:pPr>
            <a:endParaRPr lang="en-US" altLang="en-US" sz="2000" dirty="0" smtClean="0">
              <a:solidFill>
                <a:srgbClr val="292934"/>
              </a:solidFill>
              <a:latin typeface="Cambria" panose="02040503050406030204" pitchFamily="18" charset="0"/>
            </a:endParaRPr>
          </a:p>
          <a:p>
            <a:pPr algn="l" defTabSz="1017990">
              <a:spcBef>
                <a:spcPts val="0"/>
              </a:spcBef>
              <a:spcAft>
                <a:spcPts val="30"/>
              </a:spcAft>
            </a:pPr>
            <a:r>
              <a:rPr lang="en-US" sz="2000" b="0" dirty="0" smtClean="0">
                <a:solidFill>
                  <a:srgbClr val="292934"/>
                </a:solidFill>
                <a:latin typeface="Cambria" panose="02040503050406030204" pitchFamily="18" charset="0"/>
              </a:rPr>
              <a:t>Languages </a:t>
            </a:r>
            <a:r>
              <a:rPr lang="en-US" sz="2000" b="0" dirty="0">
                <a:solidFill>
                  <a:srgbClr val="292934"/>
                </a:solidFill>
                <a:latin typeface="Cambria" panose="02040503050406030204" pitchFamily="18" charset="0"/>
              </a:rPr>
              <a:t>Spoken at </a:t>
            </a:r>
            <a:r>
              <a:rPr lang="en-US" sz="2000" b="0" dirty="0" smtClean="0">
                <a:solidFill>
                  <a:srgbClr val="292934"/>
                </a:solidFill>
                <a:latin typeface="Cambria" panose="02040503050406030204" pitchFamily="18" charset="0"/>
              </a:rPr>
              <a:t>Home</a:t>
            </a:r>
          </a:p>
          <a:p>
            <a:pPr lvl="1" algn="l" fontAlgn="base">
              <a:spcBef>
                <a:spcPts val="0"/>
              </a:spcBef>
              <a:buClr>
                <a:srgbClr val="93A299"/>
              </a:buClr>
              <a:buSzPct val="68000"/>
              <a:buFont typeface="Wingdings 3" panose="05040102010807070707" pitchFamily="18" charset="2"/>
              <a:buChar char=""/>
            </a:pPr>
            <a:r>
              <a:rPr lang="en-US" altLang="en-US" sz="2000" dirty="0">
                <a:solidFill>
                  <a:srgbClr val="292934"/>
                </a:solidFill>
                <a:latin typeface="Cambria" panose="02040503050406030204" pitchFamily="18" charset="0"/>
              </a:rPr>
              <a:t>Spanish (4,326,286)</a:t>
            </a:r>
          </a:p>
          <a:p>
            <a:pPr lvl="1" algn="l" fontAlgn="base">
              <a:spcBef>
                <a:spcPts val="0"/>
              </a:spcBef>
              <a:buClr>
                <a:srgbClr val="93A299"/>
              </a:buClr>
              <a:buSzPct val="68000"/>
              <a:buFont typeface="Wingdings 3" panose="05040102010807070707" pitchFamily="18" charset="2"/>
              <a:buChar char=""/>
            </a:pPr>
            <a:r>
              <a:rPr lang="en-US" altLang="en-US" sz="2000" dirty="0">
                <a:solidFill>
                  <a:srgbClr val="292934"/>
                </a:solidFill>
                <a:latin typeface="Cambria" panose="02040503050406030204" pitchFamily="18" charset="0"/>
              </a:rPr>
              <a:t>Haitian (452,939)</a:t>
            </a:r>
          </a:p>
          <a:p>
            <a:pPr lvl="1" algn="l" fontAlgn="base">
              <a:spcBef>
                <a:spcPts val="0"/>
              </a:spcBef>
              <a:buClr>
                <a:srgbClr val="93A299"/>
              </a:buClr>
              <a:buSzPct val="68000"/>
              <a:buFont typeface="Wingdings 3" panose="05040102010807070707" pitchFamily="18" charset="2"/>
              <a:buChar char=""/>
            </a:pPr>
            <a:r>
              <a:rPr lang="en-US" altLang="en-US" sz="2000" dirty="0">
                <a:solidFill>
                  <a:srgbClr val="292934"/>
                </a:solidFill>
                <a:latin typeface="Cambria" panose="02040503050406030204" pitchFamily="18" charset="0"/>
              </a:rPr>
              <a:t>Portuguese (136,178)</a:t>
            </a:r>
          </a:p>
          <a:p>
            <a:pPr lvl="1" algn="l" fontAlgn="base">
              <a:spcBef>
                <a:spcPts val="0"/>
              </a:spcBef>
              <a:buClr>
                <a:srgbClr val="93A299"/>
              </a:buClr>
              <a:buSzPct val="68000"/>
              <a:buFont typeface="Wingdings 3" panose="05040102010807070707" pitchFamily="18" charset="2"/>
              <a:buChar char=""/>
            </a:pPr>
            <a:r>
              <a:rPr lang="en-US" altLang="en-US" sz="2000" dirty="0">
                <a:solidFill>
                  <a:srgbClr val="292934"/>
                </a:solidFill>
                <a:latin typeface="Cambria" panose="02040503050406030204" pitchFamily="18" charset="0"/>
              </a:rPr>
              <a:t>French (110,117)</a:t>
            </a:r>
          </a:p>
          <a:p>
            <a:pPr lvl="1" algn="l" fontAlgn="base">
              <a:spcBef>
                <a:spcPts val="0"/>
              </a:spcBef>
              <a:buClr>
                <a:srgbClr val="93A299"/>
              </a:buClr>
              <a:buSzPct val="68000"/>
              <a:buFont typeface="Wingdings 3" panose="05040102010807070707" pitchFamily="18" charset="2"/>
              <a:buChar char=""/>
            </a:pPr>
            <a:r>
              <a:rPr lang="en-US" altLang="en-US" sz="2000" dirty="0">
                <a:solidFill>
                  <a:srgbClr val="292934"/>
                </a:solidFill>
                <a:latin typeface="Cambria" panose="02040503050406030204" pitchFamily="18" charset="0"/>
              </a:rPr>
              <a:t>Chinese (79,861) </a:t>
            </a:r>
          </a:p>
          <a:p>
            <a:pPr lvl="1" algn="l" fontAlgn="base">
              <a:spcBef>
                <a:spcPts val="0"/>
              </a:spcBef>
              <a:buClr>
                <a:srgbClr val="93A299"/>
              </a:buClr>
              <a:buSzPct val="68000"/>
              <a:buFont typeface="Wingdings 3" panose="05040102010807070707" pitchFamily="18" charset="2"/>
              <a:buChar char=""/>
            </a:pPr>
            <a:r>
              <a:rPr lang="en-US" altLang="en-US" sz="2000" dirty="0">
                <a:solidFill>
                  <a:srgbClr val="292934"/>
                </a:solidFill>
                <a:latin typeface="Cambria" panose="02040503050406030204" pitchFamily="18" charset="0"/>
              </a:rPr>
              <a:t>Tagalog (66,432)</a:t>
            </a:r>
          </a:p>
          <a:p>
            <a:pPr lvl="1" algn="l" fontAlgn="base">
              <a:spcBef>
                <a:spcPts val="0"/>
              </a:spcBef>
              <a:buClr>
                <a:srgbClr val="93A299"/>
              </a:buClr>
              <a:buSzPct val="68000"/>
              <a:buFont typeface="Wingdings 3" panose="05040102010807070707" pitchFamily="18" charset="2"/>
              <a:buChar char=""/>
            </a:pPr>
            <a:r>
              <a:rPr lang="en-US" altLang="en-US" sz="2000" dirty="0">
                <a:solidFill>
                  <a:srgbClr val="292934"/>
                </a:solidFill>
                <a:latin typeface="Cambria" panose="02040503050406030204" pitchFamily="18" charset="0"/>
              </a:rPr>
              <a:t>Vietnamese (65,704)</a:t>
            </a:r>
          </a:p>
          <a:p>
            <a:pPr lvl="1" algn="l" fontAlgn="base">
              <a:spcBef>
                <a:spcPts val="0"/>
              </a:spcBef>
              <a:buClr>
                <a:srgbClr val="93A299"/>
              </a:buClr>
              <a:buSzPct val="68000"/>
              <a:buFont typeface="Wingdings 3" panose="05040102010807070707" pitchFamily="18" charset="2"/>
              <a:buChar char=""/>
            </a:pPr>
            <a:r>
              <a:rPr lang="en-US" altLang="en-US" sz="2000" dirty="0">
                <a:solidFill>
                  <a:srgbClr val="292934"/>
                </a:solidFill>
                <a:latin typeface="Cambria" panose="02040503050406030204" pitchFamily="18" charset="0"/>
              </a:rPr>
              <a:t>Arabic (56,288)</a:t>
            </a:r>
          </a:p>
          <a:p>
            <a:pPr marL="622132" lvl="1" indent="0" algn="l" fontAlgn="base">
              <a:spcBef>
                <a:spcPts val="0"/>
              </a:spcBef>
              <a:buClr>
                <a:srgbClr val="93A299"/>
              </a:buClr>
              <a:buSzPct val="68000"/>
              <a:buNone/>
            </a:pPr>
            <a:endParaRPr lang="en-US" altLang="en-US" sz="2000" dirty="0">
              <a:solidFill>
                <a:srgbClr val="292934"/>
              </a:solidFill>
            </a:endParaRPr>
          </a:p>
          <a:p>
            <a:pPr marL="887460" lvl="1" indent="-338490" algn="l" fontAlgn="base">
              <a:spcBef>
                <a:spcPts val="392"/>
              </a:spcBef>
              <a:spcAft>
                <a:spcPts val="20"/>
              </a:spcAft>
              <a:buClr>
                <a:srgbClr val="93A299"/>
              </a:buClr>
              <a:buSzPct val="68000"/>
            </a:pPr>
            <a:endParaRPr lang="en-US" altLang="en-US" sz="2000" dirty="0">
              <a:solidFill>
                <a:srgbClr val="292934"/>
              </a:solidFill>
              <a:latin typeface="Georgia"/>
            </a:endParaRPr>
          </a:p>
          <a:p>
            <a:pPr lvl="1" algn="l" fontAlgn="base">
              <a:spcBef>
                <a:spcPts val="392"/>
              </a:spcBef>
              <a:spcAft>
                <a:spcPts val="20"/>
              </a:spcAft>
              <a:buClr>
                <a:srgbClr val="93A299"/>
              </a:buClr>
              <a:buSzPct val="68000"/>
              <a:buFont typeface="Wingdings 3" panose="05040102010807070707" pitchFamily="18" charset="2"/>
              <a:buChar char=""/>
            </a:pPr>
            <a:endParaRPr lang="en-US" altLang="en-US" sz="2000" dirty="0">
              <a:solidFill>
                <a:srgbClr val="292934"/>
              </a:solidFill>
              <a:latin typeface="Georgia"/>
            </a:endParaRPr>
          </a:p>
          <a:p>
            <a:pPr lvl="1" algn="l" fontAlgn="base">
              <a:spcBef>
                <a:spcPts val="392"/>
              </a:spcBef>
              <a:spcAft>
                <a:spcPts val="20"/>
              </a:spcAft>
              <a:buClr>
                <a:srgbClr val="93A299"/>
              </a:buClr>
              <a:buSzPct val="68000"/>
              <a:buFont typeface="Wingdings 3" panose="05040102010807070707" pitchFamily="18" charset="2"/>
              <a:buChar char=""/>
            </a:pPr>
            <a:endParaRPr lang="en-US" altLang="en-US" sz="2000" dirty="0">
              <a:solidFill>
                <a:srgbClr val="292934"/>
              </a:solidFill>
              <a:latin typeface="Georgia"/>
            </a:endParaRPr>
          </a:p>
        </p:txBody>
      </p:sp>
      <p:sp>
        <p:nvSpPr>
          <p:cNvPr id="6" name="Footer Placeholder 3"/>
          <p:cNvSpPr>
            <a:spLocks noGrp="1"/>
          </p:cNvSpPr>
          <p:nvPr>
            <p:ph type="ftr" sz="quarter" idx="11"/>
          </p:nvPr>
        </p:nvSpPr>
        <p:spPr>
          <a:xfrm>
            <a:off x="3123933" y="6356352"/>
            <a:ext cx="3328774" cy="312694"/>
          </a:xfrm>
        </p:spPr>
        <p:txBody>
          <a:bodyPr/>
          <a:lstStyle/>
          <a:p>
            <a:pPr algn="ctr" fontAlgn="base">
              <a:spcBef>
                <a:spcPct val="0"/>
              </a:spcBef>
              <a:spcAft>
                <a:spcPct val="0"/>
              </a:spcAft>
            </a:pPr>
            <a:r>
              <a:rPr lang="en-US" sz="1100" dirty="0" smtClean="0">
                <a:solidFill>
                  <a:srgbClr val="FFFFFF"/>
                </a:solidFill>
                <a:cs typeface="Arial" panose="020B0604020202020204" pitchFamily="34" charset="0"/>
              </a:rPr>
              <a:t>National Immigrant Women’s Advocacy Project</a:t>
            </a:r>
          </a:p>
          <a:p>
            <a:pPr algn="ctr" fontAlgn="base">
              <a:spcBef>
                <a:spcPct val="0"/>
              </a:spcBef>
              <a:spcAft>
                <a:spcPct val="0"/>
              </a:spcAft>
            </a:pPr>
            <a:r>
              <a:rPr lang="en-US" sz="1100" dirty="0" smtClean="0">
                <a:solidFill>
                  <a:srgbClr val="FFFFFF"/>
                </a:solidFill>
                <a:cs typeface="Arial" panose="020B0604020202020204" pitchFamily="34" charset="0"/>
              </a:rPr>
              <a:t>American </a:t>
            </a:r>
            <a:r>
              <a:rPr lang="en-US" sz="1100" dirty="0">
                <a:solidFill>
                  <a:srgbClr val="FFFFFF"/>
                </a:solidFill>
                <a:cs typeface="Arial" panose="020B0604020202020204" pitchFamily="34" charset="0"/>
              </a:rPr>
              <a:t>University Washington College of Law</a:t>
            </a:r>
          </a:p>
        </p:txBody>
      </p:sp>
      <p:sp>
        <p:nvSpPr>
          <p:cNvPr id="2" name="Slide Number Placeholder 1"/>
          <p:cNvSpPr>
            <a:spLocks noGrp="1"/>
          </p:cNvSpPr>
          <p:nvPr>
            <p:ph type="sldNum" sz="quarter" idx="11"/>
          </p:nvPr>
        </p:nvSpPr>
        <p:spPr/>
        <p:txBody>
          <a:bodyPr/>
          <a:lstStyle/>
          <a:p>
            <a:pPr fontAlgn="base">
              <a:spcBef>
                <a:spcPct val="0"/>
              </a:spcBef>
              <a:spcAft>
                <a:spcPct val="0"/>
              </a:spcAft>
            </a:pPr>
            <a:fld id="{3E027408-AB3A-49A3-8E4E-9A021760F2FD}" type="slidenum">
              <a:rPr lang="en-US" altLang="en-US">
                <a:solidFill>
                  <a:srgbClr val="FFFFFF"/>
                </a:solidFill>
                <a:cs typeface="Arial" panose="020B0604020202020204" pitchFamily="34" charset="0"/>
              </a:rPr>
              <a:pPr fontAlgn="base">
                <a:spcBef>
                  <a:spcPct val="0"/>
                </a:spcBef>
                <a:spcAft>
                  <a:spcPct val="0"/>
                </a:spcAft>
              </a:pPr>
              <a:t>6</a:t>
            </a:fld>
            <a:endParaRPr lang="en-US" altLang="en-US" dirty="0">
              <a:solidFill>
                <a:srgbClr val="FFFFFF"/>
              </a:solidFill>
              <a:cs typeface="Arial" panose="020B0604020202020204" pitchFamily="34" charset="0"/>
            </a:endParaRPr>
          </a:p>
        </p:txBody>
      </p:sp>
      <p:sp>
        <p:nvSpPr>
          <p:cNvPr id="3" name="Rectangle 2"/>
          <p:cNvSpPr/>
          <p:nvPr/>
        </p:nvSpPr>
        <p:spPr>
          <a:xfrm>
            <a:off x="6275235" y="5617688"/>
            <a:ext cx="2689529" cy="738664"/>
          </a:xfrm>
          <a:prstGeom prst="rect">
            <a:avLst/>
          </a:prstGeom>
        </p:spPr>
        <p:txBody>
          <a:bodyPr wrap="square">
            <a:spAutoFit/>
          </a:bodyPr>
          <a:lstStyle/>
          <a:p>
            <a:pPr fontAlgn="base">
              <a:spcBef>
                <a:spcPct val="0"/>
              </a:spcBef>
              <a:spcAft>
                <a:spcPct val="0"/>
              </a:spcAft>
            </a:pPr>
            <a:r>
              <a:rPr lang="en-US" sz="1050" i="1" dirty="0">
                <a:solidFill>
                  <a:srgbClr val="292934"/>
                </a:solidFill>
                <a:latin typeface="Cambria" panose="02040503050406030204" pitchFamily="18" charset="0"/>
                <a:cs typeface="Arial" panose="020B0604020202020204" pitchFamily="34" charset="0"/>
              </a:rPr>
              <a:t>*Source: </a:t>
            </a:r>
            <a:r>
              <a:rPr lang="en-US" sz="1050" i="1" dirty="0">
                <a:solidFill>
                  <a:srgbClr val="292934"/>
                </a:solidFill>
                <a:latin typeface="Cambria" panose="02040503050406030204" pitchFamily="18" charset="0"/>
                <a:cs typeface="Arial" panose="020B0604020202020204" pitchFamily="34" charset="0"/>
                <a:hlinkClick r:id="rId3"/>
              </a:rPr>
              <a:t>http://www.migrationpolicy.org/data/state-profiles/state/demographics/FL</a:t>
            </a:r>
            <a:r>
              <a:rPr lang="en-US" sz="1050" i="1" dirty="0">
                <a:solidFill>
                  <a:srgbClr val="292934"/>
                </a:solidFill>
                <a:latin typeface="Cambria" panose="02040503050406030204" pitchFamily="18" charset="0"/>
                <a:cs typeface="Arial" panose="020B0604020202020204" pitchFamily="34" charset="0"/>
              </a:rPr>
              <a:t>    </a:t>
            </a:r>
          </a:p>
          <a:p>
            <a:pPr fontAlgn="base">
              <a:spcBef>
                <a:spcPct val="0"/>
              </a:spcBef>
              <a:spcAft>
                <a:spcPct val="0"/>
              </a:spcAft>
            </a:pPr>
            <a:r>
              <a:rPr lang="en-US" sz="1050" i="1" dirty="0">
                <a:solidFill>
                  <a:srgbClr val="292934"/>
                </a:solidFill>
                <a:latin typeface="Cambria" panose="02040503050406030204" pitchFamily="18" charset="0"/>
                <a:cs typeface="Arial" panose="020B0604020202020204" pitchFamily="34" charset="0"/>
              </a:rPr>
              <a:t>(Feb. 2018</a:t>
            </a:r>
            <a:endParaRPr lang="en-US" sz="1050" dirty="0"/>
          </a:p>
        </p:txBody>
      </p:sp>
    </p:spTree>
    <p:extLst>
      <p:ext uri="{BB962C8B-B14F-4D97-AF65-F5344CB8AC3E}">
        <p14:creationId xmlns:p14="http://schemas.microsoft.com/office/powerpoint/2010/main" val="1441423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33401"/>
          </a:xfrm>
        </p:spPr>
        <p:txBody>
          <a:bodyPr>
            <a:normAutofit fontScale="90000"/>
          </a:bodyPr>
          <a:lstStyle/>
          <a:p>
            <a:r>
              <a:rPr lang="en-US" b="1" dirty="0" smtClean="0">
                <a:effectLst/>
              </a:rPr>
              <a:t>ICE Removal Data</a:t>
            </a:r>
            <a:endParaRPr lang="en-US" b="1" dirty="0">
              <a:effectLst/>
            </a:endParaRPr>
          </a:p>
        </p:txBody>
      </p:sp>
      <p:sp>
        <p:nvSpPr>
          <p:cNvPr id="3" name="Text Placeholder 2"/>
          <p:cNvSpPr>
            <a:spLocks noGrp="1"/>
          </p:cNvSpPr>
          <p:nvPr>
            <p:ph type="body" idx="1"/>
          </p:nvPr>
        </p:nvSpPr>
        <p:spPr>
          <a:xfrm>
            <a:off x="304800" y="1036637"/>
            <a:ext cx="4040188" cy="457199"/>
          </a:xfrm>
        </p:spPr>
        <p:txBody>
          <a:bodyPr/>
          <a:lstStyle/>
          <a:p>
            <a:pPr algn="ctr"/>
            <a:r>
              <a:rPr lang="en-US" sz="2800" dirty="0" smtClean="0"/>
              <a:t>2013</a:t>
            </a:r>
            <a:endParaRPr lang="en-US" sz="2800" dirty="0"/>
          </a:p>
        </p:txBody>
      </p:sp>
      <p:sp>
        <p:nvSpPr>
          <p:cNvPr id="4" name="Content Placeholder 3"/>
          <p:cNvSpPr>
            <a:spLocks noGrp="1"/>
          </p:cNvSpPr>
          <p:nvPr>
            <p:ph sz="half" idx="2"/>
          </p:nvPr>
        </p:nvSpPr>
        <p:spPr>
          <a:xfrm>
            <a:off x="267494" y="1493836"/>
            <a:ext cx="4114800" cy="4876799"/>
          </a:xfrm>
        </p:spPr>
        <p:txBody>
          <a:bodyPr/>
          <a:lstStyle/>
          <a:p>
            <a:r>
              <a:rPr lang="en-US" dirty="0" smtClean="0"/>
              <a:t>Convicted criminals 82%</a:t>
            </a:r>
          </a:p>
          <a:p>
            <a:r>
              <a:rPr lang="en-US" dirty="0" smtClean="0"/>
              <a:t>Repeat immigration violators 7.8%</a:t>
            </a:r>
          </a:p>
          <a:p>
            <a:r>
              <a:rPr lang="en-US" dirty="0" smtClean="0"/>
              <a:t>Ordered removed and failed to depart 1.6%</a:t>
            </a:r>
          </a:p>
          <a:p>
            <a:r>
              <a:rPr lang="en-US" dirty="0" smtClean="0"/>
              <a:t>Other immigrants 7.7%</a:t>
            </a:r>
          </a:p>
          <a:p>
            <a:pPr marL="0" indent="0">
              <a:buNone/>
            </a:pPr>
            <a:r>
              <a:rPr lang="en-US" sz="2000" dirty="0">
                <a:hlinkClick r:id="rId2"/>
              </a:rPr>
              <a:t>https://</a:t>
            </a:r>
            <a:r>
              <a:rPr lang="en-US" sz="2000" dirty="0" smtClean="0">
                <a:hlinkClick r:id="rId2"/>
              </a:rPr>
              <a:t>www.ice.gov/doclib/about/offices/ero/pdf/2013-ice-immigration-removals.pdf</a:t>
            </a:r>
            <a:r>
              <a:rPr lang="en-US" sz="2000" dirty="0" smtClean="0"/>
              <a:t>  </a:t>
            </a:r>
            <a:endParaRPr lang="en-US" sz="2000" dirty="0"/>
          </a:p>
        </p:txBody>
      </p:sp>
      <p:sp>
        <p:nvSpPr>
          <p:cNvPr id="5" name="Text Placeholder 4"/>
          <p:cNvSpPr>
            <a:spLocks noGrp="1"/>
          </p:cNvSpPr>
          <p:nvPr>
            <p:ph type="body" sz="quarter" idx="3"/>
          </p:nvPr>
        </p:nvSpPr>
        <p:spPr>
          <a:xfrm>
            <a:off x="4684713" y="1036637"/>
            <a:ext cx="4041775" cy="457199"/>
          </a:xfrm>
        </p:spPr>
        <p:txBody>
          <a:bodyPr/>
          <a:lstStyle/>
          <a:p>
            <a:pPr algn="ctr"/>
            <a:r>
              <a:rPr lang="en-US" sz="2800" dirty="0" smtClean="0"/>
              <a:t>2017</a:t>
            </a:r>
            <a:endParaRPr lang="en-US" sz="2800" dirty="0"/>
          </a:p>
        </p:txBody>
      </p:sp>
      <p:sp>
        <p:nvSpPr>
          <p:cNvPr id="6" name="Content Placeholder 5"/>
          <p:cNvSpPr>
            <a:spLocks noGrp="1"/>
          </p:cNvSpPr>
          <p:nvPr>
            <p:ph sz="quarter" idx="4"/>
          </p:nvPr>
        </p:nvSpPr>
        <p:spPr>
          <a:xfrm>
            <a:off x="4343400" y="1493836"/>
            <a:ext cx="4724400" cy="5364164"/>
          </a:xfrm>
        </p:spPr>
        <p:txBody>
          <a:bodyPr/>
          <a:lstStyle/>
          <a:p>
            <a:r>
              <a:rPr lang="en-US" dirty="0" smtClean="0"/>
              <a:t>Criminal convictions 73.7%</a:t>
            </a:r>
          </a:p>
          <a:p>
            <a:r>
              <a:rPr lang="en-US" dirty="0" smtClean="0"/>
              <a:t>Pending criminal charges 15.5%</a:t>
            </a:r>
          </a:p>
          <a:p>
            <a:r>
              <a:rPr lang="en-US" dirty="0" smtClean="0"/>
              <a:t>Outstanding notices to appear in immigration court 5.3%</a:t>
            </a:r>
          </a:p>
          <a:p>
            <a:r>
              <a:rPr lang="en-US" dirty="0" smtClean="0"/>
              <a:t>Ordered removed and failed to depart + reinstatement 2.8%</a:t>
            </a:r>
          </a:p>
          <a:p>
            <a:r>
              <a:rPr lang="en-US" dirty="0" smtClean="0"/>
              <a:t>Other immigrants 2.6%</a:t>
            </a:r>
          </a:p>
          <a:p>
            <a:pPr marL="0" indent="0">
              <a:buNone/>
            </a:pPr>
            <a:r>
              <a:rPr lang="en-US" sz="2000" dirty="0">
                <a:hlinkClick r:id="rId3"/>
              </a:rPr>
              <a:t>https://</a:t>
            </a:r>
            <a:r>
              <a:rPr lang="en-US" sz="2000" dirty="0" smtClean="0">
                <a:hlinkClick r:id="rId3"/>
              </a:rPr>
              <a:t>www.ice.gov/removal-statistics/2017</a:t>
            </a:r>
            <a:r>
              <a:rPr lang="en-US" sz="2000" dirty="0" smtClean="0"/>
              <a:t>  </a:t>
            </a:r>
          </a:p>
        </p:txBody>
      </p:sp>
      <p:sp>
        <p:nvSpPr>
          <p:cNvPr id="8" name="Slide Number Placeholder 7"/>
          <p:cNvSpPr>
            <a:spLocks noGrp="1"/>
          </p:cNvSpPr>
          <p:nvPr>
            <p:ph type="sldNum" sz="quarter" idx="11"/>
          </p:nvPr>
        </p:nvSpPr>
        <p:spPr/>
        <p:txBody>
          <a:bodyPr/>
          <a:lstStyle/>
          <a:p>
            <a:fld id="{398F3730-EADA-46D5-A220-2FCA85626ECC}" type="slidenum">
              <a:rPr lang="en-US" altLang="en-US" smtClean="0"/>
              <a:pPr/>
              <a:t>60</a:t>
            </a:fld>
            <a:endParaRPr lang="en-US" altLang="en-US" dirty="0"/>
          </a:p>
        </p:txBody>
      </p:sp>
    </p:spTree>
    <p:extLst>
      <p:ext uri="{BB962C8B-B14F-4D97-AF65-F5344CB8AC3E}">
        <p14:creationId xmlns:p14="http://schemas.microsoft.com/office/powerpoint/2010/main" val="22099377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224" y="367414"/>
            <a:ext cx="7987553" cy="546986"/>
          </a:xfrm>
        </p:spPr>
        <p:txBody>
          <a:bodyPr>
            <a:noAutofit/>
          </a:bodyPr>
          <a:lstStyle/>
          <a:p>
            <a:r>
              <a:rPr lang="en-US" sz="3494" b="1" dirty="0">
                <a:effectLst/>
              </a:rPr>
              <a:t>Victim Witness DHS Memo 2011 Continuing Effect Confirmed 4/19</a:t>
            </a:r>
          </a:p>
        </p:txBody>
      </p:sp>
      <p:sp>
        <p:nvSpPr>
          <p:cNvPr id="3" name="Content Placeholder 2"/>
          <p:cNvSpPr>
            <a:spLocks noGrp="1"/>
          </p:cNvSpPr>
          <p:nvPr>
            <p:ph idx="1"/>
          </p:nvPr>
        </p:nvSpPr>
        <p:spPr>
          <a:xfrm>
            <a:off x="356347" y="1284194"/>
            <a:ext cx="8357347" cy="4659406"/>
          </a:xfrm>
        </p:spPr>
        <p:txBody>
          <a:bodyPr/>
          <a:lstStyle/>
          <a:p>
            <a:r>
              <a:rPr lang="en-US" sz="2718" dirty="0"/>
              <a:t>Goal:  “Minimize any effect that immigration enforcement may have on the willingness and ability of victims, witnesses, and plaintiffs to call police and pursue justice.” </a:t>
            </a:r>
          </a:p>
          <a:p>
            <a:r>
              <a:rPr lang="en-US" sz="2718" dirty="0"/>
              <a:t>“Absent special circumstances or aggravating factors, it is against ICE policy to initiate removal proceedings against an individual known to be the immediate victim or witness to a crime.”</a:t>
            </a:r>
          </a:p>
          <a:p>
            <a:r>
              <a:rPr lang="en-US" sz="2718" dirty="0"/>
              <a:t>Crime victims and witnesses should receive “release from detention and deferral or a stay of removal.”</a:t>
            </a:r>
          </a:p>
          <a:p>
            <a:endParaRPr lang="en-US" dirty="0"/>
          </a:p>
        </p:txBody>
      </p:sp>
      <p:sp>
        <p:nvSpPr>
          <p:cNvPr id="4" name="Footer Placeholder 3"/>
          <p:cNvSpPr>
            <a:spLocks noGrp="1"/>
          </p:cNvSpPr>
          <p:nvPr>
            <p:ph type="ftr" sz="quarter" idx="10"/>
          </p:nvPr>
        </p:nvSpPr>
        <p:spPr/>
        <p:txBody>
          <a:bodyPr/>
          <a:lstStyle/>
          <a:p>
            <a:pPr>
              <a:defRPr/>
            </a:pPr>
            <a:r>
              <a:rPr lang="en-US" dirty="0" smtClean="0"/>
              <a:t>National Immigrant Women's Advocacy Project at the American University Washington College of Law</a:t>
            </a:r>
            <a:endParaRPr lang="en-US" dirty="0"/>
          </a:p>
        </p:txBody>
      </p:sp>
      <p:sp>
        <p:nvSpPr>
          <p:cNvPr id="5" name="Slide Number Placeholder 4"/>
          <p:cNvSpPr>
            <a:spLocks noGrp="1"/>
          </p:cNvSpPr>
          <p:nvPr>
            <p:ph type="sldNum" sz="quarter" idx="11"/>
          </p:nvPr>
        </p:nvSpPr>
        <p:spPr/>
        <p:txBody>
          <a:bodyPr/>
          <a:lstStyle/>
          <a:p>
            <a:fld id="{398F3730-EADA-46D5-A220-2FCA85626ECC}" type="slidenum">
              <a:rPr lang="en-US" altLang="en-US" smtClean="0"/>
              <a:pPr/>
              <a:t>61</a:t>
            </a:fld>
            <a:endParaRPr lang="en-US" altLang="en-US" dirty="0"/>
          </a:p>
        </p:txBody>
      </p:sp>
    </p:spTree>
    <p:extLst>
      <p:ext uri="{BB962C8B-B14F-4D97-AF65-F5344CB8AC3E}">
        <p14:creationId xmlns:p14="http://schemas.microsoft.com/office/powerpoint/2010/main" val="21612225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76200"/>
            <a:ext cx="8229600" cy="1143000"/>
          </a:xfrm>
        </p:spPr>
        <p:txBody>
          <a:bodyPr/>
          <a:lstStyle/>
          <a:p>
            <a:r>
              <a:rPr lang="en-US" dirty="0"/>
              <a:t>Protection Orders	</a:t>
            </a:r>
          </a:p>
        </p:txBody>
      </p:sp>
      <p:sp>
        <p:nvSpPr>
          <p:cNvPr id="7" name="Content Placeholder 6"/>
          <p:cNvSpPr>
            <a:spLocks noGrp="1"/>
          </p:cNvSpPr>
          <p:nvPr>
            <p:ph idx="1"/>
          </p:nvPr>
        </p:nvSpPr>
        <p:spPr>
          <a:xfrm>
            <a:off x="381000" y="1143000"/>
            <a:ext cx="8229600" cy="4419600"/>
          </a:xfrm>
        </p:spPr>
        <p:txBody>
          <a:bodyPr/>
          <a:lstStyle/>
          <a:p>
            <a:pPr marL="381000" indent="-381000" defTabSz="508000" eaLnBrk="1" hangingPunct="1">
              <a:lnSpc>
                <a:spcPct val="90000"/>
              </a:lnSpc>
              <a:defRPr/>
            </a:pPr>
            <a:r>
              <a:rPr lang="en-US" sz="2800" dirty="0">
                <a:ea typeface="ＭＳ 明朝"/>
                <a:cs typeface="Calibri"/>
              </a:rPr>
              <a:t>All persons are eligible to receive civil protection orders without regard to the immigration status of any party or </a:t>
            </a:r>
            <a:r>
              <a:rPr lang="en-US" sz="2800" dirty="0" smtClean="0">
                <a:ea typeface="ＭＳ 明朝"/>
                <a:cs typeface="Calibri"/>
              </a:rPr>
              <a:t>child</a:t>
            </a:r>
            <a:endParaRPr lang="en-US" sz="2800" dirty="0">
              <a:ea typeface="ＭＳ 明朝"/>
              <a:cs typeface="Calibri"/>
            </a:endParaRPr>
          </a:p>
          <a:p>
            <a:pPr eaLnBrk="1" hangingPunct="1">
              <a:lnSpc>
                <a:spcPct val="90000"/>
              </a:lnSpc>
              <a:defRPr/>
            </a:pPr>
            <a:r>
              <a:rPr lang="en-US" sz="2800" dirty="0"/>
              <a:t>Protection order issuance = no effect on immigration status</a:t>
            </a:r>
          </a:p>
          <a:p>
            <a:pPr eaLnBrk="1" hangingPunct="1">
              <a:lnSpc>
                <a:spcPct val="90000"/>
              </a:lnSpc>
              <a:defRPr/>
            </a:pPr>
            <a:r>
              <a:rPr lang="en-US" sz="2800" dirty="0"/>
              <a:t>A conviction </a:t>
            </a:r>
            <a:r>
              <a:rPr lang="en-US" sz="2800" i="1" dirty="0"/>
              <a:t>or finding </a:t>
            </a:r>
            <a:r>
              <a:rPr lang="en-US" sz="2800" dirty="0"/>
              <a:t>of violation of the “</a:t>
            </a:r>
            <a:r>
              <a:rPr lang="en-US" sz="2800" i="1" dirty="0"/>
              <a:t>protection against </a:t>
            </a:r>
            <a:r>
              <a:rPr lang="en-US" sz="2800" dirty="0"/>
              <a:t>abuse provisions” of a protection order is a deportable offense</a:t>
            </a:r>
          </a:p>
          <a:p>
            <a:pPr eaLnBrk="1" hangingPunct="1">
              <a:lnSpc>
                <a:spcPct val="90000"/>
              </a:lnSpc>
              <a:defRPr/>
            </a:pPr>
            <a:r>
              <a:rPr lang="en-US" sz="2800" dirty="0"/>
              <a:t>Immigrant victims and their children often need creative protection order remedies using the state catch all provisions</a:t>
            </a:r>
          </a:p>
          <a:p>
            <a:pPr marL="0" indent="0">
              <a:buNone/>
            </a:pPr>
            <a:endParaRPr lang="en-US" sz="2800" dirty="0"/>
          </a:p>
        </p:txBody>
      </p:sp>
      <p:sp>
        <p:nvSpPr>
          <p:cNvPr id="4" name="Footer Placeholder 3"/>
          <p:cNvSpPr>
            <a:spLocks noGrp="1"/>
          </p:cNvSpPr>
          <p:nvPr>
            <p:ph type="ftr" sz="quarter" idx="10"/>
          </p:nvPr>
        </p:nvSpPr>
        <p:spPr/>
        <p:txBody>
          <a:bodyPr/>
          <a:lstStyle/>
          <a:p>
            <a:pPr>
              <a:defRPr/>
            </a:pPr>
            <a:r>
              <a:rPr lang="en-US" smtClean="0"/>
              <a:t>Judicial Training Network</a:t>
            </a:r>
            <a:endParaRPr lang="en-US"/>
          </a:p>
        </p:txBody>
      </p:sp>
      <p:sp>
        <p:nvSpPr>
          <p:cNvPr id="5" name="Slide Number Placeholder 4"/>
          <p:cNvSpPr>
            <a:spLocks noGrp="1"/>
          </p:cNvSpPr>
          <p:nvPr>
            <p:ph type="sldNum" sz="quarter" idx="11"/>
          </p:nvPr>
        </p:nvSpPr>
        <p:spPr/>
        <p:txBody>
          <a:bodyPr/>
          <a:lstStyle/>
          <a:p>
            <a:fld id="{6237224E-C997-4B22-927C-C432D6D08463}" type="slidenum">
              <a:rPr lang="en-US" altLang="en-US" smtClean="0"/>
              <a:pPr/>
              <a:t>62</a:t>
            </a:fld>
            <a:endParaRPr lang="en-US" altLang="en-US" dirty="0"/>
          </a:p>
        </p:txBody>
      </p:sp>
    </p:spTree>
    <p:extLst>
      <p:ext uri="{BB962C8B-B14F-4D97-AF65-F5344CB8AC3E}">
        <p14:creationId xmlns:p14="http://schemas.microsoft.com/office/powerpoint/2010/main" val="21484334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Creative Remedies to…</a:t>
            </a:r>
            <a:endParaRPr lang="en-US" dirty="0"/>
          </a:p>
        </p:txBody>
      </p:sp>
      <p:sp>
        <p:nvSpPr>
          <p:cNvPr id="3" name="Content Placeholder 2"/>
          <p:cNvSpPr>
            <a:spLocks noGrp="1"/>
          </p:cNvSpPr>
          <p:nvPr>
            <p:ph idx="1"/>
          </p:nvPr>
        </p:nvSpPr>
        <p:spPr>
          <a:xfrm>
            <a:off x="457200" y="1295400"/>
            <a:ext cx="8229600" cy="4724400"/>
          </a:xfrm>
        </p:spPr>
        <p:txBody>
          <a:bodyPr/>
          <a:lstStyle/>
          <a:p>
            <a:r>
              <a:rPr lang="en-US" dirty="0" smtClean="0"/>
              <a:t>Stop immigration related abuse</a:t>
            </a:r>
          </a:p>
          <a:p>
            <a:r>
              <a:rPr lang="en-US" dirty="0" smtClean="0"/>
              <a:t>Protect victims still living with their abusers</a:t>
            </a:r>
          </a:p>
          <a:p>
            <a:r>
              <a:rPr lang="en-US" dirty="0" smtClean="0"/>
              <a:t>Obtain documents the victim needs for an immigration case or for care of child</a:t>
            </a:r>
          </a:p>
          <a:p>
            <a:r>
              <a:rPr lang="en-US" dirty="0" smtClean="0"/>
              <a:t>Deter parental kidnapping</a:t>
            </a:r>
          </a:p>
          <a:p>
            <a:r>
              <a:rPr lang="en-US" dirty="0" smtClean="0"/>
              <a:t>Child/Spousal support</a:t>
            </a:r>
          </a:p>
          <a:p>
            <a:pPr lvl="1"/>
            <a:r>
              <a:rPr lang="en-US" dirty="0" smtClean="0"/>
              <a:t>Affidavit of support</a:t>
            </a:r>
          </a:p>
          <a:p>
            <a:r>
              <a:rPr lang="en-US" dirty="0" smtClean="0"/>
              <a:t>Health insurance</a:t>
            </a:r>
          </a:p>
          <a:p>
            <a:endParaRPr lang="en-US" dirty="0"/>
          </a:p>
        </p:txBody>
      </p:sp>
      <p:sp>
        <p:nvSpPr>
          <p:cNvPr id="4" name="Footer Placeholder 3"/>
          <p:cNvSpPr>
            <a:spLocks noGrp="1"/>
          </p:cNvSpPr>
          <p:nvPr>
            <p:ph type="ftr" sz="quarter" idx="10"/>
          </p:nvPr>
        </p:nvSpPr>
        <p:spPr/>
        <p:txBody>
          <a:bodyPr/>
          <a:lstStyle/>
          <a:p>
            <a:pPr>
              <a:defRPr/>
            </a:pPr>
            <a:r>
              <a:rPr lang="en-US" smtClean="0"/>
              <a:t>Judicial Training Network</a:t>
            </a:r>
            <a:endParaRPr lang="en-US"/>
          </a:p>
        </p:txBody>
      </p:sp>
      <p:sp>
        <p:nvSpPr>
          <p:cNvPr id="5" name="Slide Number Placeholder 4"/>
          <p:cNvSpPr>
            <a:spLocks noGrp="1"/>
          </p:cNvSpPr>
          <p:nvPr>
            <p:ph type="sldNum" sz="quarter" idx="11"/>
          </p:nvPr>
        </p:nvSpPr>
        <p:spPr/>
        <p:txBody>
          <a:bodyPr/>
          <a:lstStyle/>
          <a:p>
            <a:fld id="{6A63AC35-3821-42BC-BDAE-2B923C128E1A}" type="slidenum">
              <a:rPr lang="en-US" altLang="en-US" smtClean="0"/>
              <a:pPr/>
              <a:t>63</a:t>
            </a:fld>
            <a:endParaRPr lang="en-US" altLang="en-US" dirty="0"/>
          </a:p>
        </p:txBody>
      </p:sp>
    </p:spTree>
    <p:extLst>
      <p:ext uri="{BB962C8B-B14F-4D97-AF65-F5344CB8AC3E}">
        <p14:creationId xmlns:p14="http://schemas.microsoft.com/office/powerpoint/2010/main" val="7652313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1143000"/>
          </a:xfrm>
        </p:spPr>
        <p:txBody>
          <a:bodyPr>
            <a:normAutofit fontScale="90000"/>
          </a:bodyPr>
          <a:lstStyle/>
          <a:p>
            <a:r>
              <a:rPr lang="en-US" sz="4000" b="1" dirty="0" smtClean="0">
                <a:effectLst/>
              </a:rPr>
              <a:t>Immigrant Parents and </a:t>
            </a:r>
            <a:r>
              <a:rPr lang="en-US" sz="4000" b="1" dirty="0">
                <a:effectLst/>
              </a:rPr>
              <a:t>Child Custody </a:t>
            </a:r>
            <a:br>
              <a:rPr lang="en-US" sz="4000" b="1" dirty="0">
                <a:effectLst/>
              </a:rPr>
            </a:br>
            <a:r>
              <a:rPr lang="en-US" sz="2200" b="1" dirty="0">
                <a:effectLst/>
              </a:rPr>
              <a:t>In re Interest of Angelica L., 277 Neb. 984 (2009</a:t>
            </a:r>
            <a:r>
              <a:rPr lang="en-US" sz="2200" b="1" dirty="0" smtClean="0">
                <a:effectLst/>
              </a:rPr>
              <a:t>)</a:t>
            </a:r>
            <a:endParaRPr lang="en-US" b="1" dirty="0">
              <a:effectLst/>
            </a:endParaRPr>
          </a:p>
        </p:txBody>
      </p:sp>
      <p:sp>
        <p:nvSpPr>
          <p:cNvPr id="3" name="Content Placeholder 2"/>
          <p:cNvSpPr>
            <a:spLocks noGrp="1"/>
          </p:cNvSpPr>
          <p:nvPr>
            <p:ph idx="1"/>
          </p:nvPr>
        </p:nvSpPr>
        <p:spPr>
          <a:xfrm>
            <a:off x="457200" y="1295400"/>
            <a:ext cx="8458200" cy="4724400"/>
          </a:xfrm>
        </p:spPr>
        <p:txBody>
          <a:bodyPr/>
          <a:lstStyle/>
          <a:p>
            <a:r>
              <a:rPr lang="en-US" sz="2200" dirty="0">
                <a:cs typeface="Arial" panose="020B0604020202020204" pitchFamily="34" charset="0"/>
              </a:rPr>
              <a:t>Parents have a </a:t>
            </a:r>
            <a:r>
              <a:rPr lang="en-US" sz="2200" dirty="0" smtClean="0">
                <a:cs typeface="Arial" panose="020B0604020202020204" pitchFamily="34" charset="0"/>
              </a:rPr>
              <a:t>constitutional </a:t>
            </a:r>
            <a:r>
              <a:rPr lang="en-US" sz="2200" dirty="0">
                <a:cs typeface="Arial" panose="020B0604020202020204" pitchFamily="34" charset="0"/>
              </a:rPr>
              <a:t>right to custody (absent unfitness)</a:t>
            </a:r>
          </a:p>
          <a:p>
            <a:r>
              <a:rPr lang="en-US" sz="2200" dirty="0">
                <a:cs typeface="Arial" panose="020B0604020202020204" pitchFamily="34" charset="0"/>
              </a:rPr>
              <a:t>Applies to all families without regard to:</a:t>
            </a:r>
          </a:p>
          <a:p>
            <a:pPr lvl="1"/>
            <a:r>
              <a:rPr lang="en-US" sz="2000" dirty="0">
                <a:cs typeface="Arial" panose="020B0604020202020204" pitchFamily="34" charset="0"/>
              </a:rPr>
              <a:t>Undocumented immigration status</a:t>
            </a:r>
          </a:p>
          <a:p>
            <a:pPr lvl="1"/>
            <a:r>
              <a:rPr lang="en-US" sz="2000" dirty="0">
                <a:cs typeface="Arial" panose="020B0604020202020204" pitchFamily="34" charset="0"/>
              </a:rPr>
              <a:t>Immigration detention</a:t>
            </a:r>
          </a:p>
          <a:p>
            <a:pPr lvl="1"/>
            <a:r>
              <a:rPr lang="en-US" sz="2000" dirty="0">
                <a:cs typeface="Arial" panose="020B0604020202020204" pitchFamily="34" charset="0"/>
              </a:rPr>
              <a:t>Deportation</a:t>
            </a:r>
          </a:p>
          <a:p>
            <a:r>
              <a:rPr lang="en-US" sz="2200" dirty="0">
                <a:cs typeface="Arial" panose="020B0604020202020204" pitchFamily="34" charset="0"/>
              </a:rPr>
              <a:t>Overriding presumption that:</a:t>
            </a:r>
          </a:p>
          <a:p>
            <a:pPr lvl="1"/>
            <a:r>
              <a:rPr lang="en-US" sz="2000" dirty="0">
                <a:cs typeface="Arial" panose="020B0604020202020204" pitchFamily="34" charset="0"/>
              </a:rPr>
              <a:t>Parent-child relationship is constitutionally protected</a:t>
            </a:r>
          </a:p>
          <a:p>
            <a:pPr lvl="1"/>
            <a:r>
              <a:rPr lang="en-US" sz="2000" dirty="0">
                <a:cs typeface="Arial" panose="020B0604020202020204" pitchFamily="34" charset="0"/>
              </a:rPr>
              <a:t>In children’s best interest to stay with/be reunited with their parent(s)</a:t>
            </a:r>
          </a:p>
          <a:p>
            <a:r>
              <a:rPr lang="en-US" sz="2200" dirty="0">
                <a:cs typeface="Arial" panose="020B0604020202020204" pitchFamily="34" charset="0"/>
              </a:rPr>
              <a:t>Child’s best interests is most important </a:t>
            </a:r>
          </a:p>
          <a:p>
            <a:pPr lvl="1"/>
            <a:r>
              <a:rPr lang="en-US" sz="2000" dirty="0">
                <a:cs typeface="Arial" panose="020B0604020202020204" pitchFamily="34" charset="0"/>
              </a:rPr>
              <a:t>A comparison of natural vs. adoptive parent’s cultures, countries or financial means is not to be made</a:t>
            </a:r>
          </a:p>
          <a:p>
            <a:endParaRPr lang="en-US" sz="2000" dirty="0">
              <a:latin typeface="Arial" panose="020B0604020202020204" pitchFamily="34" charset="0"/>
              <a:cs typeface="Arial" panose="020B0604020202020204" pitchFamily="34" charset="0"/>
            </a:endParaRPr>
          </a:p>
          <a:p>
            <a:endParaRPr lang="en-US" sz="2000" dirty="0"/>
          </a:p>
        </p:txBody>
      </p:sp>
      <p:sp>
        <p:nvSpPr>
          <p:cNvPr id="7" name="Slide Number Placeholder 4"/>
          <p:cNvSpPr>
            <a:spLocks noGrp="1"/>
          </p:cNvSpPr>
          <p:nvPr>
            <p:ph type="sldNum" sz="quarter" idx="11"/>
          </p:nvPr>
        </p:nvSpPr>
        <p:spPr>
          <a:xfrm>
            <a:off x="6553200" y="6356350"/>
            <a:ext cx="2133600" cy="365125"/>
          </a:xfrm>
        </p:spPr>
        <p:txBody>
          <a:bodyPr/>
          <a:lstStyle/>
          <a:p>
            <a:fld id="{398F3730-EADA-46D5-A220-2FCA85626ECC}" type="slidenum">
              <a:rPr lang="en-US" altLang="en-US" smtClean="0"/>
              <a:pPr/>
              <a:t>64</a:t>
            </a:fld>
            <a:endParaRPr lang="en-US" altLang="en-US" dirty="0"/>
          </a:p>
        </p:txBody>
      </p:sp>
    </p:spTree>
    <p:extLst>
      <p:ext uri="{BB962C8B-B14F-4D97-AF65-F5344CB8AC3E}">
        <p14:creationId xmlns:p14="http://schemas.microsoft.com/office/powerpoint/2010/main" val="31852654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28600"/>
            <a:ext cx="8229600" cy="533400"/>
          </a:xfrm>
        </p:spPr>
        <p:txBody>
          <a:bodyPr>
            <a:normAutofit fontScale="90000"/>
          </a:bodyPr>
          <a:lstStyle/>
          <a:p>
            <a:r>
              <a:rPr lang="fr-FR" dirty="0" err="1" smtClean="0"/>
              <a:t>Detained</a:t>
            </a:r>
            <a:r>
              <a:rPr lang="fr-FR" dirty="0" smtClean="0"/>
              <a:t> Parent Directive </a:t>
            </a:r>
            <a:r>
              <a:rPr lang="fr-FR" dirty="0" err="1" smtClean="0"/>
              <a:t>Aug</a:t>
            </a:r>
            <a:r>
              <a:rPr lang="fr-FR" dirty="0" smtClean="0"/>
              <a:t>. 2017</a:t>
            </a:r>
            <a:endParaRPr lang="en-US" dirty="0"/>
          </a:p>
        </p:txBody>
      </p:sp>
      <p:sp>
        <p:nvSpPr>
          <p:cNvPr id="10" name="Content Placeholder 9"/>
          <p:cNvSpPr>
            <a:spLocks noGrp="1"/>
          </p:cNvSpPr>
          <p:nvPr>
            <p:ph idx="1"/>
          </p:nvPr>
        </p:nvSpPr>
        <p:spPr>
          <a:xfrm>
            <a:off x="381000" y="838200"/>
            <a:ext cx="8229600" cy="4953000"/>
          </a:xfrm>
        </p:spPr>
        <p:txBody>
          <a:bodyPr/>
          <a:lstStyle/>
          <a:p>
            <a:r>
              <a:rPr lang="en-US" dirty="0"/>
              <a:t>If parents are detained:</a:t>
            </a:r>
          </a:p>
          <a:p>
            <a:pPr lvl="1"/>
            <a:r>
              <a:rPr lang="en-US" dirty="0"/>
              <a:t>Placement </a:t>
            </a:r>
            <a:r>
              <a:rPr lang="en-US" dirty="0" smtClean="0"/>
              <a:t>near family court when ongoing family court/child welfare cases</a:t>
            </a:r>
            <a:endParaRPr lang="en-US" dirty="0"/>
          </a:p>
          <a:p>
            <a:pPr lvl="1"/>
            <a:r>
              <a:rPr lang="en-US" dirty="0"/>
              <a:t>Bring parents to family court to participate in cases involving </a:t>
            </a:r>
            <a:r>
              <a:rPr lang="en-US" dirty="0" smtClean="0"/>
              <a:t>children</a:t>
            </a:r>
          </a:p>
          <a:p>
            <a:pPr lvl="2"/>
            <a:r>
              <a:rPr lang="en-US" dirty="0" smtClean="0"/>
              <a:t>Alternate: video or teleconference participation</a:t>
            </a:r>
            <a:endParaRPr lang="en-US" dirty="0"/>
          </a:p>
          <a:p>
            <a:pPr lvl="1"/>
            <a:r>
              <a:rPr lang="en-US" dirty="0"/>
              <a:t>Facilitate </a:t>
            </a:r>
            <a:r>
              <a:rPr lang="en-US" dirty="0" smtClean="0"/>
              <a:t>visitation when required by family/child welfare court order</a:t>
            </a:r>
            <a:endParaRPr lang="en-US" dirty="0"/>
          </a:p>
          <a:p>
            <a:pPr lvl="1"/>
            <a:r>
              <a:rPr lang="en-US" dirty="0"/>
              <a:t>Help children travel with deported parent –obtain passports for </a:t>
            </a:r>
            <a:r>
              <a:rPr lang="en-US" dirty="0" smtClean="0"/>
              <a:t>children</a:t>
            </a:r>
            <a:endParaRPr lang="en-US" sz="3200" dirty="0"/>
          </a:p>
          <a:p>
            <a:endParaRPr lang="en-US" dirty="0"/>
          </a:p>
        </p:txBody>
      </p:sp>
      <p:sp>
        <p:nvSpPr>
          <p:cNvPr id="8" name="Slide Number Placeholder 7"/>
          <p:cNvSpPr>
            <a:spLocks noGrp="1"/>
          </p:cNvSpPr>
          <p:nvPr>
            <p:ph type="sldNum" sz="quarter" idx="11"/>
          </p:nvPr>
        </p:nvSpPr>
        <p:spPr/>
        <p:txBody>
          <a:bodyPr/>
          <a:lstStyle/>
          <a:p>
            <a:fld id="{0CE73224-425F-4004-9F34-FE96275900D8}" type="slidenum">
              <a:rPr lang="en-US" altLang="en-US" smtClean="0"/>
              <a:pPr/>
              <a:t>65</a:t>
            </a:fld>
            <a:endParaRPr lang="en-US" altLang="en-US" dirty="0"/>
          </a:p>
        </p:txBody>
      </p:sp>
    </p:spTree>
    <p:extLst>
      <p:ext uri="{BB962C8B-B14F-4D97-AF65-F5344CB8AC3E}">
        <p14:creationId xmlns:p14="http://schemas.microsoft.com/office/powerpoint/2010/main" val="27700818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7" name="Rectangle 2"/>
          <p:cNvSpPr>
            <a:spLocks noGrp="1"/>
          </p:cNvSpPr>
          <p:nvPr>
            <p:ph type="title"/>
          </p:nvPr>
        </p:nvSpPr>
        <p:spPr>
          <a:xfrm>
            <a:off x="457200" y="152400"/>
            <a:ext cx="8229600" cy="685800"/>
          </a:xfrm>
        </p:spPr>
        <p:txBody>
          <a:bodyPr anchor="t">
            <a:normAutofit fontScale="90000"/>
          </a:bodyPr>
          <a:lstStyle/>
          <a:p>
            <a:r>
              <a:rPr lang="en-US" b="1" dirty="0">
                <a:effectLst/>
              </a:rPr>
              <a:t>Impact of Divorce</a:t>
            </a:r>
          </a:p>
        </p:txBody>
      </p:sp>
      <p:sp>
        <p:nvSpPr>
          <p:cNvPr id="891908" name="Rectangle 3"/>
          <p:cNvSpPr>
            <a:spLocks noGrp="1"/>
          </p:cNvSpPr>
          <p:nvPr>
            <p:ph idx="1"/>
          </p:nvPr>
        </p:nvSpPr>
        <p:spPr>
          <a:xfrm>
            <a:off x="228600" y="838200"/>
            <a:ext cx="8686800" cy="5334000"/>
          </a:xfrm>
        </p:spPr>
        <p:txBody>
          <a:bodyPr>
            <a:normAutofit fontScale="77500" lnSpcReduction="20000"/>
          </a:bodyPr>
          <a:lstStyle/>
          <a:p>
            <a:pPr marL="381000" indent="-381000" defTabSz="508000">
              <a:lnSpc>
                <a:spcPct val="120000"/>
              </a:lnSpc>
              <a:spcBef>
                <a:spcPts val="0"/>
              </a:spcBef>
              <a:spcAft>
                <a:spcPts val="300"/>
              </a:spcAft>
            </a:pPr>
            <a:r>
              <a:rPr lang="en-US" sz="3100" b="0" dirty="0">
                <a:cs typeface="Arial" panose="020B0604020202020204" pitchFamily="34" charset="0"/>
              </a:rPr>
              <a:t>VAWA </a:t>
            </a:r>
            <a:r>
              <a:rPr lang="en-US" sz="3100" b="0" dirty="0" smtClean="0">
                <a:cs typeface="Arial" panose="020B0604020202020204" pitchFamily="34" charset="0"/>
              </a:rPr>
              <a:t>self-petitioners:</a:t>
            </a:r>
            <a:endParaRPr lang="en-US" sz="3100" b="0" dirty="0">
              <a:cs typeface="Arial" panose="020B0604020202020204" pitchFamily="34" charset="0"/>
            </a:endParaRPr>
          </a:p>
          <a:p>
            <a:pPr marL="827088" lvl="1" indent="-317500" defTabSz="508000">
              <a:lnSpc>
                <a:spcPct val="120000"/>
              </a:lnSpc>
              <a:spcBef>
                <a:spcPts val="0"/>
              </a:spcBef>
              <a:spcAft>
                <a:spcPts val="300"/>
              </a:spcAft>
            </a:pPr>
            <a:r>
              <a:rPr lang="en-US" dirty="0" smtClean="0">
                <a:cs typeface="Arial" panose="020B0604020202020204" pitchFamily="34" charset="0"/>
              </a:rPr>
              <a:t>Spouse </a:t>
            </a:r>
            <a:r>
              <a:rPr lang="en-US" dirty="0">
                <a:cs typeface="Arial" panose="020B0604020202020204" pitchFamily="34" charset="0"/>
              </a:rPr>
              <a:t>m</a:t>
            </a:r>
            <a:r>
              <a:rPr lang="en-US" b="0" dirty="0" smtClean="0">
                <a:cs typeface="Arial" panose="020B0604020202020204" pitchFamily="34" charset="0"/>
              </a:rPr>
              <a:t>ust </a:t>
            </a:r>
            <a:r>
              <a:rPr lang="en-US" b="0" dirty="0">
                <a:cs typeface="Arial" panose="020B0604020202020204" pitchFamily="34" charset="0"/>
              </a:rPr>
              <a:t>file within two years of final </a:t>
            </a:r>
            <a:r>
              <a:rPr lang="en-US" b="0" dirty="0" smtClean="0">
                <a:cs typeface="Arial" panose="020B0604020202020204" pitchFamily="34" charset="0"/>
              </a:rPr>
              <a:t>divorce </a:t>
            </a:r>
          </a:p>
          <a:p>
            <a:pPr marL="827088" lvl="1" indent="-317500" defTabSz="508000">
              <a:lnSpc>
                <a:spcPct val="120000"/>
              </a:lnSpc>
              <a:spcBef>
                <a:spcPts val="0"/>
              </a:spcBef>
              <a:spcAft>
                <a:spcPts val="300"/>
              </a:spcAft>
            </a:pPr>
            <a:r>
              <a:rPr lang="en-US" dirty="0" smtClean="0">
                <a:cs typeface="Arial" panose="020B0604020202020204" pitchFamily="34" charset="0"/>
              </a:rPr>
              <a:t>Step-children must file before divorce</a:t>
            </a:r>
            <a:endParaRPr lang="en-US" b="0" dirty="0">
              <a:cs typeface="Arial" panose="020B0604020202020204" pitchFamily="34" charset="0"/>
            </a:endParaRPr>
          </a:p>
          <a:p>
            <a:pPr marL="381000" indent="-381000" defTabSz="508000">
              <a:lnSpc>
                <a:spcPct val="120000"/>
              </a:lnSpc>
              <a:spcBef>
                <a:spcPts val="0"/>
              </a:spcBef>
              <a:spcAft>
                <a:spcPts val="300"/>
              </a:spcAft>
            </a:pPr>
            <a:r>
              <a:rPr lang="en-US" sz="3100" b="0" dirty="0" smtClean="0">
                <a:cs typeface="Arial" panose="020B0604020202020204" pitchFamily="34" charset="0"/>
              </a:rPr>
              <a:t>Ends legal immigration status for spouses </a:t>
            </a:r>
            <a:r>
              <a:rPr lang="en-US" sz="3100" b="0" dirty="0">
                <a:cs typeface="Arial" panose="020B0604020202020204" pitchFamily="34" charset="0"/>
              </a:rPr>
              <a:t>and children of visa </a:t>
            </a:r>
            <a:r>
              <a:rPr lang="en-US" sz="3100" b="0" dirty="0" smtClean="0">
                <a:cs typeface="Arial" panose="020B0604020202020204" pitchFamily="34" charset="0"/>
              </a:rPr>
              <a:t>holders:</a:t>
            </a:r>
            <a:endParaRPr lang="en-US" sz="3100" b="0" dirty="0">
              <a:cs typeface="Arial" panose="020B0604020202020204" pitchFamily="34" charset="0"/>
            </a:endParaRPr>
          </a:p>
          <a:p>
            <a:pPr marL="827088" lvl="1" indent="-317500" defTabSz="508000">
              <a:lnSpc>
                <a:spcPct val="120000"/>
              </a:lnSpc>
              <a:spcBef>
                <a:spcPts val="0"/>
              </a:spcBef>
              <a:spcAft>
                <a:spcPts val="300"/>
              </a:spcAft>
            </a:pPr>
            <a:r>
              <a:rPr lang="en-US" b="0" dirty="0">
                <a:cs typeface="Arial" panose="020B0604020202020204" pitchFamily="34" charset="0"/>
              </a:rPr>
              <a:t>Students, </a:t>
            </a:r>
            <a:r>
              <a:rPr lang="en-US" dirty="0" smtClean="0">
                <a:cs typeface="Arial" panose="020B0604020202020204" pitchFamily="34" charset="0"/>
              </a:rPr>
              <a:t>Work Visa Holders, </a:t>
            </a:r>
            <a:r>
              <a:rPr lang="en-US" b="0" dirty="0" smtClean="0">
                <a:cs typeface="Arial" panose="020B0604020202020204" pitchFamily="34" charset="0"/>
              </a:rPr>
              <a:t>Diplomats</a:t>
            </a:r>
            <a:endParaRPr lang="en-US" b="0" dirty="0">
              <a:cs typeface="Arial" panose="020B0604020202020204" pitchFamily="34" charset="0"/>
            </a:endParaRPr>
          </a:p>
          <a:p>
            <a:pPr marL="381000" indent="-381000" defTabSz="508000">
              <a:lnSpc>
                <a:spcPct val="120000"/>
              </a:lnSpc>
              <a:spcBef>
                <a:spcPts val="0"/>
              </a:spcBef>
              <a:spcAft>
                <a:spcPts val="300"/>
              </a:spcAft>
            </a:pPr>
            <a:r>
              <a:rPr lang="en-US" sz="3100" b="0" dirty="0">
                <a:cs typeface="Arial" panose="020B0604020202020204" pitchFamily="34" charset="0"/>
              </a:rPr>
              <a:t>Divorce cuts off access to lawful permanent residency for spouses and children of people seeking lawful permanent residency based on:</a:t>
            </a:r>
          </a:p>
          <a:p>
            <a:pPr marL="827088" lvl="1" indent="-317500" defTabSz="508000">
              <a:lnSpc>
                <a:spcPct val="120000"/>
              </a:lnSpc>
              <a:spcBef>
                <a:spcPts val="0"/>
              </a:spcBef>
              <a:spcAft>
                <a:spcPts val="300"/>
              </a:spcAft>
            </a:pPr>
            <a:r>
              <a:rPr lang="en-US" b="0" dirty="0" smtClean="0">
                <a:cs typeface="Arial" panose="020B0604020202020204" pitchFamily="34" charset="0"/>
              </a:rPr>
              <a:t>Employment</a:t>
            </a:r>
            <a:endParaRPr lang="en-US" b="0" dirty="0">
              <a:cs typeface="Arial" panose="020B0604020202020204" pitchFamily="34" charset="0"/>
            </a:endParaRPr>
          </a:p>
          <a:p>
            <a:pPr marL="827088" lvl="1" indent="-317500" defTabSz="508000">
              <a:lnSpc>
                <a:spcPct val="120000"/>
              </a:lnSpc>
              <a:spcBef>
                <a:spcPts val="0"/>
              </a:spcBef>
              <a:spcAft>
                <a:spcPts val="300"/>
              </a:spcAft>
            </a:pPr>
            <a:r>
              <a:rPr lang="en-US" b="0" dirty="0" smtClean="0">
                <a:cs typeface="Arial" panose="020B0604020202020204" pitchFamily="34" charset="0"/>
              </a:rPr>
              <a:t>Asylum</a:t>
            </a:r>
            <a:endParaRPr lang="en-US" b="0" dirty="0">
              <a:cs typeface="Arial" panose="020B0604020202020204" pitchFamily="34" charset="0"/>
            </a:endParaRPr>
          </a:p>
          <a:p>
            <a:pPr marL="827088" lvl="1" indent="-317500" defTabSz="508000">
              <a:lnSpc>
                <a:spcPct val="120000"/>
              </a:lnSpc>
              <a:spcBef>
                <a:spcPts val="0"/>
              </a:spcBef>
              <a:spcAft>
                <a:spcPts val="300"/>
              </a:spcAft>
            </a:pPr>
            <a:r>
              <a:rPr lang="en-US" b="0" dirty="0" smtClean="0">
                <a:cs typeface="Arial" panose="020B0604020202020204" pitchFamily="34" charset="0"/>
              </a:rPr>
              <a:t>Family </a:t>
            </a:r>
            <a:r>
              <a:rPr lang="en-US" dirty="0" smtClean="0">
                <a:cs typeface="Arial" panose="020B0604020202020204" pitchFamily="34" charset="0"/>
              </a:rPr>
              <a:t>relationships</a:t>
            </a:r>
            <a:endParaRPr lang="en-US" b="0" dirty="0">
              <a:cs typeface="Arial" panose="020B0604020202020204" pitchFamily="34" charset="0"/>
            </a:endParaRPr>
          </a:p>
          <a:p>
            <a:pPr marL="827088" lvl="1" indent="-317500" defTabSz="508000">
              <a:lnSpc>
                <a:spcPct val="120000"/>
              </a:lnSpc>
              <a:spcBef>
                <a:spcPts val="0"/>
              </a:spcBef>
              <a:spcAft>
                <a:spcPts val="300"/>
              </a:spcAft>
            </a:pPr>
            <a:r>
              <a:rPr lang="en-US" b="0" dirty="0">
                <a:cs typeface="Arial" panose="020B0604020202020204" pitchFamily="34" charset="0"/>
              </a:rPr>
              <a:t>Cancellation of </a:t>
            </a:r>
            <a:r>
              <a:rPr lang="en-US" b="0" dirty="0" smtClean="0">
                <a:cs typeface="Arial" panose="020B0604020202020204" pitchFamily="34" charset="0"/>
              </a:rPr>
              <a:t>removal</a:t>
            </a:r>
            <a:endParaRPr lang="en-US" b="0" dirty="0">
              <a:cs typeface="Arial" panose="020B0604020202020204" pitchFamily="34" charset="0"/>
            </a:endParaRPr>
          </a:p>
        </p:txBody>
      </p:sp>
      <p:sp>
        <p:nvSpPr>
          <p:cNvPr id="7" name="Slide Number Placeholder 4"/>
          <p:cNvSpPr>
            <a:spLocks noGrp="1"/>
          </p:cNvSpPr>
          <p:nvPr>
            <p:ph type="sldNum" sz="quarter" idx="11"/>
          </p:nvPr>
        </p:nvSpPr>
        <p:spPr>
          <a:xfrm>
            <a:off x="6553200" y="6356350"/>
            <a:ext cx="2133600" cy="365125"/>
          </a:xfrm>
        </p:spPr>
        <p:txBody>
          <a:bodyPr/>
          <a:lstStyle/>
          <a:p>
            <a:fld id="{398F3730-EADA-46D5-A220-2FCA85626ECC}" type="slidenum">
              <a:rPr lang="en-US" altLang="en-US" smtClean="0"/>
              <a:pPr/>
              <a:t>66</a:t>
            </a:fld>
            <a:endParaRPr lang="en-US" altLang="en-US" dirty="0"/>
          </a:p>
        </p:txBody>
      </p:sp>
    </p:spTree>
    <p:extLst>
      <p:ext uri="{BB962C8B-B14F-4D97-AF65-F5344CB8AC3E}">
        <p14:creationId xmlns:p14="http://schemas.microsoft.com/office/powerpoint/2010/main" val="3814042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2" name="Rectangle 3"/>
          <p:cNvSpPr>
            <a:spLocks noGrp="1"/>
          </p:cNvSpPr>
          <p:nvPr>
            <p:ph idx="1"/>
          </p:nvPr>
        </p:nvSpPr>
        <p:spPr>
          <a:xfrm>
            <a:off x="304800" y="1066800"/>
            <a:ext cx="8610600" cy="4724400"/>
          </a:xfrm>
        </p:spPr>
        <p:txBody>
          <a:bodyPr>
            <a:normAutofit/>
          </a:bodyPr>
          <a:lstStyle/>
          <a:p>
            <a:pPr>
              <a:spcBef>
                <a:spcPts val="600"/>
              </a:spcBef>
              <a:spcAft>
                <a:spcPts val="600"/>
              </a:spcAft>
            </a:pPr>
            <a:r>
              <a:rPr lang="en-US" sz="2800" b="0" dirty="0" smtClean="0">
                <a:cs typeface="Arial" panose="020B0604020202020204" pitchFamily="34" charset="0"/>
              </a:rPr>
              <a:t>Annulment can lead to a marriage fraud finding that:</a:t>
            </a:r>
          </a:p>
          <a:p>
            <a:pPr lvl="1">
              <a:spcBef>
                <a:spcPts val="600"/>
              </a:spcBef>
              <a:spcAft>
                <a:spcPts val="600"/>
              </a:spcAft>
            </a:pPr>
            <a:r>
              <a:rPr lang="en-US" sz="2400" b="0" dirty="0" smtClean="0">
                <a:cs typeface="Arial" panose="020B0604020202020204" pitchFamily="34" charset="0"/>
              </a:rPr>
              <a:t>Permanently bars approval of any visa petition</a:t>
            </a:r>
          </a:p>
          <a:p>
            <a:pPr lvl="1">
              <a:spcBef>
                <a:spcPts val="600"/>
              </a:spcBef>
              <a:spcAft>
                <a:spcPts val="600"/>
              </a:spcAft>
            </a:pPr>
            <a:r>
              <a:rPr lang="en-US" sz="2400" b="0" dirty="0" smtClean="0">
                <a:cs typeface="Arial" panose="020B0604020202020204" pitchFamily="34" charset="0"/>
              </a:rPr>
              <a:t>Is a ground for deportation</a:t>
            </a:r>
          </a:p>
          <a:p>
            <a:pPr lvl="1">
              <a:spcBef>
                <a:spcPts val="600"/>
              </a:spcBef>
              <a:spcAft>
                <a:spcPts val="600"/>
              </a:spcAft>
            </a:pPr>
            <a:r>
              <a:rPr lang="en-US" sz="2400" b="0" dirty="0" smtClean="0">
                <a:cs typeface="Arial" panose="020B0604020202020204" pitchFamily="34" charset="0"/>
              </a:rPr>
              <a:t>Can lead to an unfavorable exercise of discretion by an immigration judge not to grant immigration relief</a:t>
            </a:r>
          </a:p>
          <a:p>
            <a:pPr>
              <a:spcBef>
                <a:spcPts val="600"/>
              </a:spcBef>
              <a:spcAft>
                <a:spcPts val="600"/>
              </a:spcAft>
            </a:pPr>
            <a:r>
              <a:rPr lang="en-US" sz="2800" b="0" dirty="0" smtClean="0">
                <a:cs typeface="Arial" panose="020B0604020202020204" pitchFamily="34" charset="0"/>
              </a:rPr>
              <a:t>Impacts </a:t>
            </a:r>
          </a:p>
          <a:p>
            <a:pPr lvl="1">
              <a:spcBef>
                <a:spcPts val="600"/>
              </a:spcBef>
              <a:spcAft>
                <a:spcPts val="600"/>
              </a:spcAft>
            </a:pPr>
            <a:r>
              <a:rPr lang="en-US" sz="2400" b="0" dirty="0" smtClean="0">
                <a:cs typeface="Arial" panose="020B0604020202020204" pitchFamily="34" charset="0"/>
              </a:rPr>
              <a:t>Spousal support</a:t>
            </a:r>
          </a:p>
          <a:p>
            <a:pPr lvl="1">
              <a:spcBef>
                <a:spcPts val="600"/>
              </a:spcBef>
              <a:spcAft>
                <a:spcPts val="600"/>
              </a:spcAft>
            </a:pPr>
            <a:r>
              <a:rPr lang="en-US" sz="2400" b="0" dirty="0" smtClean="0">
                <a:cs typeface="Arial" panose="020B0604020202020204" pitchFamily="34" charset="0"/>
              </a:rPr>
              <a:t>Property division</a:t>
            </a:r>
            <a:endParaRPr lang="en-US" sz="2400" b="0" dirty="0">
              <a:cs typeface="Arial" panose="020B0604020202020204" pitchFamily="34" charset="0"/>
            </a:endParaRPr>
          </a:p>
        </p:txBody>
      </p:sp>
      <p:sp>
        <p:nvSpPr>
          <p:cNvPr id="9" name="Slide Number Placeholder 4"/>
          <p:cNvSpPr>
            <a:spLocks noGrp="1"/>
          </p:cNvSpPr>
          <p:nvPr>
            <p:ph type="sldNum" sz="quarter" idx="11"/>
          </p:nvPr>
        </p:nvSpPr>
        <p:spPr>
          <a:xfrm>
            <a:off x="6553200" y="6356350"/>
            <a:ext cx="2133600" cy="365125"/>
          </a:xfrm>
        </p:spPr>
        <p:txBody>
          <a:bodyPr/>
          <a:lstStyle/>
          <a:p>
            <a:fld id="{398F3730-EADA-46D5-A220-2FCA85626ECC}" type="slidenum">
              <a:rPr lang="en-US" altLang="en-US" smtClean="0"/>
              <a:pPr/>
              <a:t>67</a:t>
            </a:fld>
            <a:endParaRPr lang="en-US" altLang="en-US" dirty="0"/>
          </a:p>
        </p:txBody>
      </p:sp>
      <p:sp>
        <p:nvSpPr>
          <p:cNvPr id="6" name="Title 1"/>
          <p:cNvSpPr txBox="1">
            <a:spLocks/>
          </p:cNvSpPr>
          <p:nvPr/>
        </p:nvSpPr>
        <p:spPr>
          <a:xfrm>
            <a:off x="152400" y="160338"/>
            <a:ext cx="8839200" cy="982662"/>
          </a:xfrm>
          <a:prstGeom prst="rect">
            <a:avLst/>
          </a:prstGeom>
        </p:spPr>
        <p:txBody>
          <a:bodyPr vert="horz" lIns="91440" tIns="45720" rIns="91440" bIns="45720" rtlCol="0" anchor="ctr">
            <a:normAutofit/>
          </a:bodyPr>
          <a:lstStyle>
            <a:lvl1pPr algn="ctr" rtl="0" fontAlgn="base">
              <a:spcBef>
                <a:spcPct val="0"/>
              </a:spcBef>
              <a:spcAft>
                <a:spcPct val="0"/>
              </a:spcAft>
              <a:defRPr sz="4400" kern="1200">
                <a:solidFill>
                  <a:srgbClr val="B21F28"/>
                </a:solidFill>
                <a:effectLst>
                  <a:outerShdw blurRad="50800" dist="50800" dir="5400000" algn="ctr" rotWithShape="0">
                    <a:schemeClr val="bg1">
                      <a:lumMod val="75000"/>
                      <a:alpha val="98000"/>
                    </a:schemeClr>
                  </a:outerShdw>
                </a:effectLst>
                <a:latin typeface="Cambria" pitchFamily="18" charset="0"/>
                <a:ea typeface="+mj-ea"/>
                <a:cs typeface="+mj-cs"/>
              </a:defRPr>
            </a:lvl1pPr>
            <a:lvl2pPr algn="ctr" rtl="0" fontAlgn="base">
              <a:spcBef>
                <a:spcPct val="0"/>
              </a:spcBef>
              <a:spcAft>
                <a:spcPct val="0"/>
              </a:spcAft>
              <a:defRPr sz="4400">
                <a:solidFill>
                  <a:srgbClr val="B21F28"/>
                </a:solidFill>
                <a:latin typeface="Cambria" panose="02040503050406030204" pitchFamily="18" charset="0"/>
              </a:defRPr>
            </a:lvl2pPr>
            <a:lvl3pPr algn="ctr" rtl="0" fontAlgn="base">
              <a:spcBef>
                <a:spcPct val="0"/>
              </a:spcBef>
              <a:spcAft>
                <a:spcPct val="0"/>
              </a:spcAft>
              <a:defRPr sz="4400">
                <a:solidFill>
                  <a:srgbClr val="B21F28"/>
                </a:solidFill>
                <a:latin typeface="Cambria" panose="02040503050406030204" pitchFamily="18" charset="0"/>
              </a:defRPr>
            </a:lvl3pPr>
            <a:lvl4pPr algn="ctr" rtl="0" fontAlgn="base">
              <a:spcBef>
                <a:spcPct val="0"/>
              </a:spcBef>
              <a:spcAft>
                <a:spcPct val="0"/>
              </a:spcAft>
              <a:defRPr sz="4400">
                <a:solidFill>
                  <a:srgbClr val="B21F28"/>
                </a:solidFill>
                <a:latin typeface="Cambria" panose="02040503050406030204" pitchFamily="18" charset="0"/>
              </a:defRPr>
            </a:lvl4pPr>
            <a:lvl5pPr algn="ctr" rtl="0" fontAlgn="base">
              <a:spcBef>
                <a:spcPct val="0"/>
              </a:spcBef>
              <a:spcAft>
                <a:spcPct val="0"/>
              </a:spcAft>
              <a:defRPr sz="4400">
                <a:solidFill>
                  <a:srgbClr val="B21F28"/>
                </a:solidFill>
                <a:latin typeface="Cambria" panose="02040503050406030204" pitchFamily="18" charset="0"/>
              </a:defRPr>
            </a:lvl5pPr>
            <a:lvl6pPr marL="457200" algn="ctr" rtl="0" fontAlgn="base">
              <a:spcBef>
                <a:spcPct val="0"/>
              </a:spcBef>
              <a:spcAft>
                <a:spcPct val="0"/>
              </a:spcAft>
              <a:defRPr sz="4400">
                <a:solidFill>
                  <a:srgbClr val="B21F28"/>
                </a:solidFill>
                <a:latin typeface="Cambria" panose="02040503050406030204" pitchFamily="18" charset="0"/>
              </a:defRPr>
            </a:lvl6pPr>
            <a:lvl7pPr marL="914400" algn="ctr" rtl="0" fontAlgn="base">
              <a:spcBef>
                <a:spcPct val="0"/>
              </a:spcBef>
              <a:spcAft>
                <a:spcPct val="0"/>
              </a:spcAft>
              <a:defRPr sz="4400">
                <a:solidFill>
                  <a:srgbClr val="B21F28"/>
                </a:solidFill>
                <a:latin typeface="Cambria" panose="02040503050406030204" pitchFamily="18" charset="0"/>
              </a:defRPr>
            </a:lvl7pPr>
            <a:lvl8pPr marL="1371600" algn="ctr" rtl="0" fontAlgn="base">
              <a:spcBef>
                <a:spcPct val="0"/>
              </a:spcBef>
              <a:spcAft>
                <a:spcPct val="0"/>
              </a:spcAft>
              <a:defRPr sz="4400">
                <a:solidFill>
                  <a:srgbClr val="B21F28"/>
                </a:solidFill>
                <a:latin typeface="Cambria" panose="02040503050406030204" pitchFamily="18" charset="0"/>
              </a:defRPr>
            </a:lvl8pPr>
            <a:lvl9pPr marL="1828800" algn="ctr" rtl="0" fontAlgn="base">
              <a:spcBef>
                <a:spcPct val="0"/>
              </a:spcBef>
              <a:spcAft>
                <a:spcPct val="0"/>
              </a:spcAft>
              <a:defRPr sz="4400">
                <a:solidFill>
                  <a:srgbClr val="B21F28"/>
                </a:solidFill>
                <a:latin typeface="Cambria" panose="02040503050406030204" pitchFamily="18" charset="0"/>
              </a:defRPr>
            </a:lvl9pPr>
          </a:lstStyle>
          <a:p>
            <a:r>
              <a:rPr lang="en-US" sz="4000" b="1" dirty="0">
                <a:effectLst/>
              </a:rPr>
              <a:t>Annulment Instead of Divorce</a:t>
            </a:r>
            <a:endParaRPr lang="en-US" altLang="en-US" sz="2800" b="1" dirty="0" smtClean="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1116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Immigration and Family Courts Other Issues</a:t>
            </a:r>
            <a:endParaRPr lang="en-US" dirty="0"/>
          </a:p>
        </p:txBody>
      </p:sp>
      <p:sp>
        <p:nvSpPr>
          <p:cNvPr id="3" name="Content Placeholder 2"/>
          <p:cNvSpPr>
            <a:spLocks noGrp="1"/>
          </p:cNvSpPr>
          <p:nvPr>
            <p:ph idx="1"/>
          </p:nvPr>
        </p:nvSpPr>
        <p:spPr/>
        <p:txBody>
          <a:bodyPr/>
          <a:lstStyle/>
          <a:p>
            <a:r>
              <a:rPr lang="en-US" dirty="0" smtClean="0"/>
              <a:t>Where </a:t>
            </a:r>
            <a:r>
              <a:rPr lang="en-US" dirty="0" smtClean="0"/>
              <a:t>spouse sponsored immigrant spouse for lawful permanent residency</a:t>
            </a:r>
          </a:p>
          <a:p>
            <a:pPr lvl="1"/>
            <a:r>
              <a:rPr lang="en-US" dirty="0" smtClean="0"/>
              <a:t>Affidavit of </a:t>
            </a:r>
            <a:r>
              <a:rPr lang="en-US" dirty="0" smtClean="0"/>
              <a:t>support enforced as contract in family or federal court</a:t>
            </a:r>
          </a:p>
          <a:p>
            <a:pPr lvl="1"/>
            <a:r>
              <a:rPr lang="en-US" dirty="0" smtClean="0"/>
              <a:t>Evidence of ability to pay support</a:t>
            </a:r>
            <a:endParaRPr lang="en-US" dirty="0" smtClean="0"/>
          </a:p>
          <a:p>
            <a:r>
              <a:rPr lang="en-US" dirty="0" smtClean="0"/>
              <a:t>Importance of court ordered child support paid through the court</a:t>
            </a:r>
            <a:endParaRPr lang="en-US" dirty="0"/>
          </a:p>
        </p:txBody>
      </p:sp>
      <p:sp>
        <p:nvSpPr>
          <p:cNvPr id="4" name="Footer Placeholder 3"/>
          <p:cNvSpPr>
            <a:spLocks noGrp="1"/>
          </p:cNvSpPr>
          <p:nvPr>
            <p:ph type="ftr" sz="quarter" idx="10"/>
          </p:nvPr>
        </p:nvSpPr>
        <p:spPr/>
        <p:txBody>
          <a:bodyPr/>
          <a:lstStyle/>
          <a:p>
            <a:pPr>
              <a:defRPr/>
            </a:pPr>
            <a:r>
              <a:rPr lang="en-US" smtClean="0"/>
              <a:t>Judicial Training Network</a:t>
            </a:r>
            <a:endParaRPr lang="en-US"/>
          </a:p>
        </p:txBody>
      </p:sp>
      <p:sp>
        <p:nvSpPr>
          <p:cNvPr id="5" name="Slide Number Placeholder 4"/>
          <p:cNvSpPr>
            <a:spLocks noGrp="1"/>
          </p:cNvSpPr>
          <p:nvPr>
            <p:ph type="sldNum" sz="quarter" idx="11"/>
          </p:nvPr>
        </p:nvSpPr>
        <p:spPr/>
        <p:txBody>
          <a:bodyPr/>
          <a:lstStyle/>
          <a:p>
            <a:fld id="{6A63AC35-3821-42BC-BDAE-2B923C128E1A}" type="slidenum">
              <a:rPr lang="en-US" altLang="en-US" smtClean="0"/>
              <a:pPr/>
              <a:t>68</a:t>
            </a:fld>
            <a:endParaRPr lang="en-US" altLang="en-US" dirty="0"/>
          </a:p>
        </p:txBody>
      </p:sp>
    </p:spTree>
    <p:extLst>
      <p:ext uri="{BB962C8B-B14F-4D97-AF65-F5344CB8AC3E}">
        <p14:creationId xmlns:p14="http://schemas.microsoft.com/office/powerpoint/2010/main" val="22846009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7762"/>
          </a:xfrm>
        </p:spPr>
        <p:txBody>
          <a:bodyPr/>
          <a:lstStyle/>
          <a:p>
            <a:r>
              <a:rPr lang="en-US" dirty="0" smtClean="0"/>
              <a:t>U Visa Certification By Judges</a:t>
            </a:r>
            <a:endParaRPr lang="en-US" dirty="0"/>
          </a:p>
        </p:txBody>
      </p:sp>
      <p:sp>
        <p:nvSpPr>
          <p:cNvPr id="4" name="Footer Placeholder 3"/>
          <p:cNvSpPr>
            <a:spLocks noGrp="1"/>
          </p:cNvSpPr>
          <p:nvPr>
            <p:ph type="ftr" sz="quarter" idx="10"/>
          </p:nvPr>
        </p:nvSpPr>
        <p:spPr/>
        <p:txBody>
          <a:bodyPr/>
          <a:lstStyle/>
          <a:p>
            <a:pPr>
              <a:defRPr/>
            </a:pPr>
            <a:r>
              <a:rPr lang="en-US" dirty="0" smtClean="0"/>
              <a:t>Judicial Training Network</a:t>
            </a:r>
            <a:endParaRPr lang="en-US" dirty="0"/>
          </a:p>
        </p:txBody>
      </p:sp>
      <p:sp>
        <p:nvSpPr>
          <p:cNvPr id="5" name="Slide Number Placeholder 4"/>
          <p:cNvSpPr>
            <a:spLocks noGrp="1"/>
          </p:cNvSpPr>
          <p:nvPr>
            <p:ph type="sldNum" sz="quarter" idx="11"/>
          </p:nvPr>
        </p:nvSpPr>
        <p:spPr/>
        <p:txBody>
          <a:bodyPr/>
          <a:lstStyle/>
          <a:p>
            <a:fld id="{6A63AC35-3821-42BC-BDAE-2B923C128E1A}" type="slidenum">
              <a:rPr lang="en-US" altLang="en-US" smtClean="0"/>
              <a:pPr/>
              <a:t>69</a:t>
            </a:fld>
            <a:endParaRPr lang="en-US" altLang="en-US" dirty="0"/>
          </a:p>
        </p:txBody>
      </p:sp>
    </p:spTree>
    <p:extLst>
      <p:ext uri="{BB962C8B-B14F-4D97-AF65-F5344CB8AC3E}">
        <p14:creationId xmlns:p14="http://schemas.microsoft.com/office/powerpoint/2010/main" val="1578523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a:xfrm>
            <a:off x="835539" y="2245659"/>
            <a:ext cx="7543800" cy="3454494"/>
          </a:xfrm>
        </p:spPr>
        <p:txBody>
          <a:bodyPr wrap="square" numCol="1" anchorCtr="0" compatLnSpc="1">
            <a:prstTxWarp prst="textNoShape">
              <a:avLst/>
            </a:prstTxWarp>
          </a:bodyPr>
          <a:lstStyle/>
          <a:p>
            <a:r>
              <a:rPr lang="en-US" altLang="en-US" cap="none" dirty="0" smtClean="0">
                <a:effectLst/>
                <a:ea typeface="ＭＳ Ｐゴシック" panose="020B0600070205080204" pitchFamily="34" charset="-128"/>
              </a:rPr>
              <a:t>DYNAMICS OF DOMESTIC VIOLENCE EXPERIENCED BY  BATTERED IMMIGRANTS</a:t>
            </a:r>
          </a:p>
        </p:txBody>
      </p:sp>
      <p:sp>
        <p:nvSpPr>
          <p:cNvPr id="46084"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36818050" indent="-36374273">
              <a:defRPr>
                <a:solidFill>
                  <a:schemeClr val="tx1"/>
                </a:solidFill>
                <a:latin typeface="Arial" panose="020B0604020202020204" pitchFamily="34" charset="0"/>
                <a:cs typeface="Arial" panose="020B0604020202020204" pitchFamily="34" charset="0"/>
              </a:defRPr>
            </a:lvl2pPr>
            <a:lvl3pPr marL="1109442" indent="-221888">
              <a:defRPr>
                <a:solidFill>
                  <a:schemeClr val="tx1"/>
                </a:solidFill>
                <a:latin typeface="Arial" panose="020B0604020202020204" pitchFamily="34" charset="0"/>
                <a:cs typeface="Arial" panose="020B0604020202020204" pitchFamily="34" charset="0"/>
              </a:defRPr>
            </a:lvl3pPr>
            <a:lvl4pPr marL="1553218" indent="-221888">
              <a:defRPr>
                <a:solidFill>
                  <a:schemeClr val="tx1"/>
                </a:solidFill>
                <a:latin typeface="Arial" panose="020B0604020202020204" pitchFamily="34" charset="0"/>
                <a:cs typeface="Arial" panose="020B0604020202020204" pitchFamily="34" charset="0"/>
              </a:defRPr>
            </a:lvl4pPr>
            <a:lvl5pPr marL="1996995" indent="-221888">
              <a:defRPr>
                <a:solidFill>
                  <a:schemeClr val="tx1"/>
                </a:solidFill>
                <a:latin typeface="Arial" panose="020B0604020202020204" pitchFamily="34" charset="0"/>
                <a:cs typeface="Arial" panose="020B0604020202020204" pitchFamily="34" charset="0"/>
              </a:defRPr>
            </a:lvl5pPr>
            <a:lvl6pPr marL="2440771" indent="-2218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84548" indent="-2218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28325" indent="-2218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72101" indent="-2218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E389B2-81AE-4880-8737-A96FA67EE627}" type="slidenum">
              <a:rPr lang="en-US" altLang="en-US">
                <a:solidFill>
                  <a:schemeClr val="bg1"/>
                </a:solidFill>
                <a:latin typeface="Cambria" panose="02040503050406030204" pitchFamily="18" charset="0"/>
              </a:rPr>
              <a:pPr/>
              <a:t>7</a:t>
            </a:fld>
            <a:endParaRPr lang="en-US" altLang="en-US">
              <a:solidFill>
                <a:schemeClr val="bg1"/>
              </a:solidFill>
              <a:latin typeface="Cambria" panose="02040503050406030204" pitchFamily="18" charset="0"/>
            </a:endParaRPr>
          </a:p>
        </p:txBody>
      </p:sp>
    </p:spTree>
    <p:extLst>
      <p:ext uri="{BB962C8B-B14F-4D97-AF65-F5344CB8AC3E}">
        <p14:creationId xmlns:p14="http://schemas.microsoft.com/office/powerpoint/2010/main" val="23262142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 Visa for Immigrant Victims</a:t>
            </a:r>
            <a:endParaRPr lang="en-US" dirty="0"/>
          </a:p>
        </p:txBody>
      </p:sp>
      <p:sp>
        <p:nvSpPr>
          <p:cNvPr id="3" name="Content Placeholder 2"/>
          <p:cNvSpPr>
            <a:spLocks noGrp="1"/>
          </p:cNvSpPr>
          <p:nvPr>
            <p:ph idx="1"/>
          </p:nvPr>
        </p:nvSpPr>
        <p:spPr>
          <a:xfrm>
            <a:off x="457200" y="1447800"/>
            <a:ext cx="8229600" cy="4419600"/>
          </a:xfrm>
        </p:spPr>
        <p:txBody>
          <a:bodyPr/>
          <a:lstStyle/>
          <a:p>
            <a:r>
              <a:rPr lang="en-US" sz="2800" dirty="0" smtClean="0"/>
              <a:t>A victim of </a:t>
            </a:r>
            <a:r>
              <a:rPr lang="en-US" altLang="en-US" sz="2800" u="sng" dirty="0" smtClean="0">
                <a:cs typeface="Arial" pitchFamily="34" charset="0"/>
              </a:rPr>
              <a:t>qualifying</a:t>
            </a:r>
            <a:r>
              <a:rPr lang="en-US" altLang="en-US" sz="2800" dirty="0" smtClean="0">
                <a:cs typeface="Arial" pitchFamily="34" charset="0"/>
              </a:rPr>
              <a:t> </a:t>
            </a:r>
            <a:r>
              <a:rPr lang="en-US" altLang="en-US" sz="2800" u="sng" dirty="0">
                <a:cs typeface="Arial" pitchFamily="34" charset="0"/>
              </a:rPr>
              <a:t>criminal </a:t>
            </a:r>
            <a:r>
              <a:rPr lang="en-US" altLang="en-US" sz="2800" u="sng" dirty="0" smtClean="0">
                <a:cs typeface="Arial" pitchFamily="34" charset="0"/>
              </a:rPr>
              <a:t>activity</a:t>
            </a:r>
            <a:r>
              <a:rPr lang="en-US" altLang="en-US" sz="2800" dirty="0" smtClean="0">
                <a:cs typeface="Arial" pitchFamily="34" charset="0"/>
              </a:rPr>
              <a:t> is eligible for a U Visa when: </a:t>
            </a:r>
            <a:endParaRPr lang="en-US" altLang="en-US" sz="2800" dirty="0">
              <a:cs typeface="Arial" pitchFamily="34" charset="0"/>
            </a:endParaRPr>
          </a:p>
          <a:p>
            <a:pPr marL="741363" lvl="1" indent="-341313">
              <a:spcBef>
                <a:spcPts val="538"/>
              </a:spcBef>
              <a:spcAft>
                <a:spcPts val="538"/>
              </a:spcAft>
            </a:pPr>
            <a:r>
              <a:rPr lang="en-US" altLang="en-US" sz="2400" dirty="0" smtClean="0">
                <a:cs typeface="Arial" pitchFamily="34" charset="0"/>
              </a:rPr>
              <a:t>The criminal activity occurred </a:t>
            </a:r>
            <a:r>
              <a:rPr lang="en-US" altLang="en-US" sz="2400" dirty="0">
                <a:cs typeface="Arial" pitchFamily="34" charset="0"/>
              </a:rPr>
              <a:t>in the U.S. </a:t>
            </a:r>
            <a:r>
              <a:rPr lang="en-US" altLang="en-US" sz="2400" b="1" dirty="0">
                <a:cs typeface="Arial" pitchFamily="34" charset="0"/>
              </a:rPr>
              <a:t>or</a:t>
            </a:r>
            <a:r>
              <a:rPr lang="en-US" altLang="en-US" sz="2400" dirty="0">
                <a:cs typeface="Arial" pitchFamily="34" charset="0"/>
              </a:rPr>
              <a:t> violated U.S. </a:t>
            </a:r>
            <a:r>
              <a:rPr lang="en-US" altLang="en-US" sz="2400" dirty="0" smtClean="0">
                <a:cs typeface="Arial" pitchFamily="34" charset="0"/>
              </a:rPr>
              <a:t>law;</a:t>
            </a:r>
            <a:endParaRPr lang="en-US" altLang="en-US" sz="2400" dirty="0">
              <a:cs typeface="Arial" pitchFamily="34" charset="0"/>
            </a:endParaRPr>
          </a:p>
          <a:p>
            <a:pPr marL="741363" lvl="1" indent="-341313">
              <a:spcBef>
                <a:spcPts val="538"/>
              </a:spcBef>
              <a:spcAft>
                <a:spcPts val="538"/>
              </a:spcAft>
            </a:pPr>
            <a:r>
              <a:rPr lang="en-US" altLang="en-US" sz="2400" dirty="0" smtClean="0">
                <a:cs typeface="Arial" pitchFamily="34" charset="0"/>
              </a:rPr>
              <a:t>The </a:t>
            </a:r>
            <a:r>
              <a:rPr lang="en-US" altLang="en-US" sz="2400" dirty="0">
                <a:cs typeface="Arial" pitchFamily="34" charset="0"/>
              </a:rPr>
              <a:t>victims possesses information about the </a:t>
            </a:r>
            <a:r>
              <a:rPr lang="en-US" altLang="en-US" sz="2400" dirty="0" smtClean="0">
                <a:cs typeface="Arial" pitchFamily="34" charset="0"/>
              </a:rPr>
              <a:t>crime;</a:t>
            </a:r>
            <a:endParaRPr lang="en-US" altLang="en-US" sz="2400" dirty="0">
              <a:cs typeface="Arial" pitchFamily="34" charset="0"/>
            </a:endParaRPr>
          </a:p>
          <a:p>
            <a:pPr marL="741363" lvl="1" indent="-341313">
              <a:spcBef>
                <a:spcPts val="538"/>
              </a:spcBef>
              <a:spcAft>
                <a:spcPts val="538"/>
              </a:spcAft>
            </a:pPr>
            <a:r>
              <a:rPr lang="en-US" altLang="en-US" sz="2400" dirty="0" smtClean="0">
                <a:cs typeface="Arial" pitchFamily="34" charset="0"/>
              </a:rPr>
              <a:t>The victim has been</a:t>
            </a:r>
            <a:r>
              <a:rPr lang="en-US" altLang="en-US" sz="2400" dirty="0">
                <a:cs typeface="Arial" pitchFamily="34" charset="0"/>
              </a:rPr>
              <a:t>, is being, or is likely to be </a:t>
            </a:r>
            <a:r>
              <a:rPr lang="en-US" altLang="en-US" sz="2400" u="sng" dirty="0">
                <a:cs typeface="Arial" pitchFamily="34" charset="0"/>
              </a:rPr>
              <a:t>helpful </a:t>
            </a:r>
            <a:r>
              <a:rPr lang="en-US" altLang="en-US" sz="2400" dirty="0" smtClean="0">
                <a:cs typeface="Arial" pitchFamily="34" charset="0"/>
              </a:rPr>
              <a:t>in the detection</a:t>
            </a:r>
            <a:r>
              <a:rPr lang="en-US" altLang="en-US" sz="2400" dirty="0">
                <a:cs typeface="Arial" pitchFamily="34" charset="0"/>
              </a:rPr>
              <a:t>, investigation, prosecution, conviction or sentencing </a:t>
            </a:r>
            <a:r>
              <a:rPr lang="en-US" altLang="en-US" sz="2400" dirty="0" smtClean="0">
                <a:cs typeface="Arial" pitchFamily="34" charset="0"/>
              </a:rPr>
              <a:t>of the offense; and </a:t>
            </a:r>
          </a:p>
          <a:p>
            <a:pPr marL="741363" lvl="1" indent="-341313">
              <a:spcBef>
                <a:spcPts val="538"/>
              </a:spcBef>
              <a:spcAft>
                <a:spcPts val="538"/>
              </a:spcAft>
            </a:pPr>
            <a:r>
              <a:rPr lang="en-US" altLang="en-US" sz="2400" dirty="0" smtClean="0">
                <a:cs typeface="Arial" pitchFamily="34" charset="0"/>
              </a:rPr>
              <a:t>The victim has suffered </a:t>
            </a:r>
            <a:r>
              <a:rPr lang="en-US" altLang="en-US" sz="2400" dirty="0">
                <a:cs typeface="Arial" pitchFamily="34" charset="0"/>
              </a:rPr>
              <a:t>substantial physical or mental abuse as a result of the </a:t>
            </a:r>
            <a:r>
              <a:rPr lang="en-US" altLang="en-US" sz="2400" dirty="0" smtClean="0">
                <a:cs typeface="Arial" pitchFamily="34" charset="0"/>
              </a:rPr>
              <a:t>victimization</a:t>
            </a:r>
          </a:p>
        </p:txBody>
      </p:sp>
      <p:sp>
        <p:nvSpPr>
          <p:cNvPr id="4" name="Footer Placeholder 3"/>
          <p:cNvSpPr>
            <a:spLocks noGrp="1"/>
          </p:cNvSpPr>
          <p:nvPr>
            <p:ph type="ftr" sz="quarter" idx="10"/>
          </p:nvPr>
        </p:nvSpPr>
        <p:spPr/>
        <p:txBody>
          <a:bodyPr/>
          <a:lstStyle/>
          <a:p>
            <a:pPr>
              <a:defRPr/>
            </a:pPr>
            <a:r>
              <a:rPr lang="en-US" dirty="0" smtClean="0"/>
              <a:t>Judicial Training Network</a:t>
            </a:r>
            <a:endParaRPr lang="en-US" dirty="0"/>
          </a:p>
        </p:txBody>
      </p:sp>
      <p:sp>
        <p:nvSpPr>
          <p:cNvPr id="5" name="Slide Number Placeholder 4"/>
          <p:cNvSpPr>
            <a:spLocks noGrp="1"/>
          </p:cNvSpPr>
          <p:nvPr>
            <p:ph type="sldNum" sz="quarter" idx="11"/>
          </p:nvPr>
        </p:nvSpPr>
        <p:spPr/>
        <p:txBody>
          <a:bodyPr/>
          <a:lstStyle/>
          <a:p>
            <a:fld id="{6A63AC35-3821-42BC-BDAE-2B923C128E1A}" type="slidenum">
              <a:rPr lang="en-US" altLang="en-US" smtClean="0"/>
              <a:pPr/>
              <a:t>70</a:t>
            </a:fld>
            <a:endParaRPr lang="en-US" altLang="en-US" dirty="0"/>
          </a:p>
        </p:txBody>
      </p:sp>
    </p:spTree>
    <p:extLst>
      <p:ext uri="{BB962C8B-B14F-4D97-AF65-F5344CB8AC3E}">
        <p14:creationId xmlns:p14="http://schemas.microsoft.com/office/powerpoint/2010/main" val="412051379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pt-BR" dirty="0"/>
              <a:t>U Visa Qualifying Criminal Activity</a:t>
            </a:r>
            <a:endParaRPr lang="en-US" dirty="0"/>
          </a:p>
        </p:txBody>
      </p:sp>
      <p:sp>
        <p:nvSpPr>
          <p:cNvPr id="6" name="Content Placeholder 5"/>
          <p:cNvSpPr>
            <a:spLocks noGrp="1"/>
          </p:cNvSpPr>
          <p:nvPr>
            <p:ph sz="half" idx="1"/>
          </p:nvPr>
        </p:nvSpPr>
        <p:spPr>
          <a:xfrm>
            <a:off x="228600" y="1133856"/>
            <a:ext cx="2895600" cy="3810000"/>
          </a:xfrm>
        </p:spPr>
        <p:txBody>
          <a:bodyPr/>
          <a:lstStyle/>
          <a:p>
            <a:r>
              <a:rPr lang="en-US" sz="2200" dirty="0"/>
              <a:t>Domestic violence</a:t>
            </a:r>
          </a:p>
          <a:p>
            <a:r>
              <a:rPr lang="en-US" sz="2200" dirty="0"/>
              <a:t>Sexual assault</a:t>
            </a:r>
          </a:p>
          <a:p>
            <a:r>
              <a:rPr lang="en-US" sz="2200" dirty="0"/>
              <a:t>Rape</a:t>
            </a:r>
          </a:p>
          <a:p>
            <a:r>
              <a:rPr lang="en-US" sz="2200" dirty="0"/>
              <a:t>Incest</a:t>
            </a:r>
          </a:p>
          <a:p>
            <a:r>
              <a:rPr lang="en-US" sz="2200" dirty="0"/>
              <a:t>Prostitution</a:t>
            </a:r>
          </a:p>
          <a:p>
            <a:r>
              <a:rPr lang="en-US" sz="2200" dirty="0"/>
              <a:t>Torture</a:t>
            </a:r>
          </a:p>
          <a:p>
            <a:r>
              <a:rPr lang="en-US" sz="2200" dirty="0" smtClean="0"/>
              <a:t>Felonious </a:t>
            </a:r>
            <a:r>
              <a:rPr lang="en-US" sz="2200" dirty="0"/>
              <a:t>assault</a:t>
            </a:r>
          </a:p>
          <a:p>
            <a:r>
              <a:rPr lang="en-US" sz="2200" dirty="0"/>
              <a:t>Manslaughter</a:t>
            </a:r>
          </a:p>
          <a:p>
            <a:r>
              <a:rPr lang="en-US" sz="2200" dirty="0"/>
              <a:t>Murder</a:t>
            </a:r>
          </a:p>
          <a:p>
            <a:endParaRPr lang="en-US" sz="2200" dirty="0"/>
          </a:p>
        </p:txBody>
      </p:sp>
      <p:sp>
        <p:nvSpPr>
          <p:cNvPr id="7" name="Content Placeholder 6"/>
          <p:cNvSpPr>
            <a:spLocks noGrp="1"/>
          </p:cNvSpPr>
          <p:nvPr>
            <p:ph sz="half" idx="2"/>
          </p:nvPr>
        </p:nvSpPr>
        <p:spPr>
          <a:xfrm>
            <a:off x="2857500" y="1120544"/>
            <a:ext cx="3352800" cy="4532376"/>
          </a:xfrm>
        </p:spPr>
        <p:txBody>
          <a:bodyPr/>
          <a:lstStyle/>
          <a:p>
            <a:r>
              <a:rPr lang="en-US" sz="2200" dirty="0"/>
              <a:t>Female genital </a:t>
            </a:r>
            <a:r>
              <a:rPr lang="en-US" sz="2200" dirty="0" smtClean="0"/>
              <a:t>mutilation</a:t>
            </a:r>
          </a:p>
          <a:p>
            <a:r>
              <a:rPr lang="en-US" sz="2200" dirty="0" smtClean="0"/>
              <a:t>Kidnapping</a:t>
            </a:r>
            <a:endParaRPr lang="en-US" sz="2200" dirty="0"/>
          </a:p>
          <a:p>
            <a:r>
              <a:rPr lang="en-US" sz="2200" dirty="0"/>
              <a:t>Abduction</a:t>
            </a:r>
          </a:p>
          <a:p>
            <a:r>
              <a:rPr lang="en-US" sz="2200" dirty="0"/>
              <a:t>Trafficking</a:t>
            </a:r>
          </a:p>
          <a:p>
            <a:r>
              <a:rPr lang="en-US" sz="2200" dirty="0"/>
              <a:t>Involuntary servitude       </a:t>
            </a:r>
          </a:p>
          <a:p>
            <a:r>
              <a:rPr lang="en-US" sz="2200" dirty="0"/>
              <a:t>Slave trade</a:t>
            </a:r>
          </a:p>
          <a:p>
            <a:r>
              <a:rPr lang="en-US" sz="2200" dirty="0"/>
              <a:t>Being held hostage</a:t>
            </a:r>
          </a:p>
          <a:p>
            <a:r>
              <a:rPr lang="en-US" sz="2200" dirty="0"/>
              <a:t>Fraud Foreign Labor Contracting</a:t>
            </a:r>
          </a:p>
          <a:p>
            <a:endParaRPr lang="en-US" sz="2200" dirty="0"/>
          </a:p>
        </p:txBody>
      </p:sp>
      <p:sp>
        <p:nvSpPr>
          <p:cNvPr id="4" name="Footer Placeholder 3"/>
          <p:cNvSpPr>
            <a:spLocks noGrp="1"/>
          </p:cNvSpPr>
          <p:nvPr>
            <p:ph type="ftr" sz="quarter" idx="10"/>
          </p:nvPr>
        </p:nvSpPr>
        <p:spPr/>
        <p:txBody>
          <a:bodyPr/>
          <a:lstStyle/>
          <a:p>
            <a:pPr>
              <a:defRPr/>
            </a:pPr>
            <a:r>
              <a:rPr lang="en-US" dirty="0" smtClean="0"/>
              <a:t>Judicial Training Network</a:t>
            </a:r>
            <a:endParaRPr lang="en-US" dirty="0"/>
          </a:p>
        </p:txBody>
      </p:sp>
      <p:sp>
        <p:nvSpPr>
          <p:cNvPr id="5" name="Slide Number Placeholder 4"/>
          <p:cNvSpPr>
            <a:spLocks noGrp="1"/>
          </p:cNvSpPr>
          <p:nvPr>
            <p:ph type="sldNum" sz="quarter" idx="11"/>
          </p:nvPr>
        </p:nvSpPr>
        <p:spPr/>
        <p:txBody>
          <a:bodyPr/>
          <a:lstStyle/>
          <a:p>
            <a:fld id="{6A63AC35-3821-42BC-BDAE-2B923C128E1A}" type="slidenum">
              <a:rPr lang="en-US" altLang="en-US" smtClean="0"/>
              <a:pPr/>
              <a:t>71</a:t>
            </a:fld>
            <a:endParaRPr lang="en-US" altLang="en-US" dirty="0"/>
          </a:p>
        </p:txBody>
      </p:sp>
      <p:sp>
        <p:nvSpPr>
          <p:cNvPr id="10" name="Rectangle 9"/>
          <p:cNvSpPr/>
          <p:nvPr/>
        </p:nvSpPr>
        <p:spPr>
          <a:xfrm>
            <a:off x="381000" y="5300246"/>
            <a:ext cx="8305800" cy="338554"/>
          </a:xfrm>
          <a:prstGeom prst="rect">
            <a:avLst/>
          </a:prstGeom>
        </p:spPr>
        <p:txBody>
          <a:bodyPr wrap="square">
            <a:spAutoFit/>
          </a:bodyPr>
          <a:lstStyle/>
          <a:p>
            <a:pPr marL="304587" indent="-304587" algn="ctr" defTabSz="409907">
              <a:spcBef>
                <a:spcPts val="628"/>
              </a:spcBef>
              <a:tabLst>
                <a:tab pos="407059" algn="l"/>
                <a:tab pos="816965" algn="l"/>
                <a:tab pos="1226877" algn="l"/>
                <a:tab pos="1636782" algn="l"/>
                <a:tab pos="2046693" algn="l"/>
                <a:tab pos="2456598" algn="l"/>
                <a:tab pos="2866506" algn="l"/>
                <a:tab pos="3276415" algn="l"/>
                <a:tab pos="3686323" algn="l"/>
                <a:tab pos="4096230" algn="l"/>
                <a:tab pos="4506138" algn="l"/>
                <a:tab pos="4916045" algn="l"/>
                <a:tab pos="5325953" algn="l"/>
                <a:tab pos="5735860" algn="l"/>
                <a:tab pos="6145768" algn="l"/>
                <a:tab pos="6555676" algn="l"/>
                <a:tab pos="6965585" algn="l"/>
                <a:tab pos="7375491" algn="l"/>
                <a:tab pos="7785402" algn="l"/>
                <a:tab pos="8195306" algn="l"/>
              </a:tabLst>
              <a:defRPr/>
            </a:pPr>
            <a:r>
              <a:rPr lang="en-GB" sz="1600" dirty="0" smtClean="0">
                <a:solidFill>
                  <a:srgbClr val="FF0000"/>
                </a:solidFill>
                <a:effectLst>
                  <a:outerShdw blurRad="38100" dist="38100" dir="2700000" algn="tl">
                    <a:srgbClr val="000000">
                      <a:alpha val="43137"/>
                    </a:srgbClr>
                  </a:outerShdw>
                </a:effectLst>
                <a:latin typeface="Cambria" pitchFamily="18" charset="0"/>
                <a:cs typeface="Arial" charset="0"/>
              </a:rPr>
              <a:t>Attempt, conspiracy or solicitation to commit any of these crimes any similar activity</a:t>
            </a:r>
            <a:endParaRPr lang="en-GB" sz="1600" dirty="0">
              <a:solidFill>
                <a:srgbClr val="FF0000"/>
              </a:solidFill>
              <a:effectLst>
                <a:outerShdw blurRad="38100" dist="38100" dir="2700000" algn="tl">
                  <a:srgbClr val="000000">
                    <a:alpha val="43137"/>
                  </a:srgbClr>
                </a:outerShdw>
              </a:effectLst>
              <a:latin typeface="Cambria" pitchFamily="18" charset="0"/>
              <a:cs typeface="Arial" charset="0"/>
            </a:endParaRPr>
          </a:p>
        </p:txBody>
      </p:sp>
      <p:sp>
        <p:nvSpPr>
          <p:cNvPr id="11" name="Content Placeholder 6"/>
          <p:cNvSpPr txBox="1">
            <a:spLocks/>
          </p:cNvSpPr>
          <p:nvPr/>
        </p:nvSpPr>
        <p:spPr bwMode="auto">
          <a:xfrm>
            <a:off x="6172200" y="1133856"/>
            <a:ext cx="2971800" cy="453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anose="020B0604020202020204" pitchFamily="34" charset="0"/>
              <a:buChar char="•"/>
              <a:defRPr sz="2800" kern="1200">
                <a:solidFill>
                  <a:schemeClr val="tx1"/>
                </a:solidFill>
                <a:latin typeface="Cambria" pitchFamily="18" charset="0"/>
                <a:ea typeface="+mn-ea"/>
                <a:cs typeface="+mn-cs"/>
              </a:defRPr>
            </a:lvl1pPr>
            <a:lvl2pPr marL="742950" indent="-285750" algn="l" rtl="0" fontAlgn="base">
              <a:spcBef>
                <a:spcPct val="20000"/>
              </a:spcBef>
              <a:spcAft>
                <a:spcPct val="0"/>
              </a:spcAft>
              <a:buFont typeface="Arial" panose="020B0604020202020204" pitchFamily="34" charset="0"/>
              <a:buChar char="–"/>
              <a:defRPr sz="2400" kern="1200">
                <a:solidFill>
                  <a:schemeClr val="tx1"/>
                </a:solidFill>
                <a:latin typeface="Cambria" pitchFamily="18" charset="0"/>
                <a:ea typeface="+mn-ea"/>
                <a:cs typeface="+mn-cs"/>
              </a:defRPr>
            </a:lvl2pPr>
            <a:lvl3pPr marL="1143000" indent="-228600" algn="l" rtl="0" fontAlgn="base">
              <a:spcBef>
                <a:spcPct val="20000"/>
              </a:spcBef>
              <a:spcAft>
                <a:spcPct val="0"/>
              </a:spcAft>
              <a:buFont typeface="Arial" panose="020B0604020202020204" pitchFamily="34" charset="0"/>
              <a:buChar char="•"/>
              <a:defRPr sz="2000" kern="1200">
                <a:solidFill>
                  <a:schemeClr val="tx1"/>
                </a:solidFill>
                <a:latin typeface="Cambria" pitchFamily="18" charset="0"/>
                <a:ea typeface="+mn-ea"/>
                <a:cs typeface="+mn-cs"/>
              </a:defRPr>
            </a:lvl3pPr>
            <a:lvl4pPr marL="1600200" indent="-228600" algn="l" rtl="0" fontAlgn="base">
              <a:spcBef>
                <a:spcPct val="20000"/>
              </a:spcBef>
              <a:spcAft>
                <a:spcPct val="0"/>
              </a:spcAft>
              <a:buFont typeface="Arial" panose="020B0604020202020204" pitchFamily="34" charset="0"/>
              <a:buChar char="–"/>
              <a:defRPr sz="1800" kern="1200">
                <a:solidFill>
                  <a:schemeClr val="tx1"/>
                </a:solidFill>
                <a:latin typeface="Cambria" pitchFamily="18" charset="0"/>
                <a:ea typeface="+mn-ea"/>
                <a:cs typeface="+mn-cs"/>
              </a:defRPr>
            </a:lvl4pPr>
            <a:lvl5pPr marL="2057400" indent="-228600" algn="l" rtl="0" fontAlgn="base">
              <a:spcBef>
                <a:spcPct val="20000"/>
              </a:spcBef>
              <a:spcAft>
                <a:spcPct val="0"/>
              </a:spcAft>
              <a:buFont typeface="Arial" panose="020B0604020202020204" pitchFamily="34" charset="0"/>
              <a:buChar char="»"/>
              <a:defRPr sz="18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85750" indent="-285750"/>
            <a:r>
              <a:rPr lang="en-US" sz="2200" dirty="0"/>
              <a:t>Peonage</a:t>
            </a:r>
          </a:p>
          <a:p>
            <a:pPr marL="285750" indent="-285750"/>
            <a:r>
              <a:rPr lang="en-US" sz="2200" dirty="0"/>
              <a:t>False Imprisonment</a:t>
            </a:r>
          </a:p>
          <a:p>
            <a:pPr marL="285750" indent="-285750"/>
            <a:r>
              <a:rPr lang="en-US" sz="2200" dirty="0"/>
              <a:t>Blackmail</a:t>
            </a:r>
          </a:p>
          <a:p>
            <a:pPr marL="285750" indent="-285750"/>
            <a:r>
              <a:rPr lang="en-US" sz="2200" dirty="0"/>
              <a:t>Extortion</a:t>
            </a:r>
          </a:p>
          <a:p>
            <a:pPr marL="285750" indent="-285750"/>
            <a:r>
              <a:rPr lang="en-US" sz="2200" dirty="0"/>
              <a:t>Witness tampering</a:t>
            </a:r>
          </a:p>
          <a:p>
            <a:pPr marL="285750" indent="-285750"/>
            <a:r>
              <a:rPr lang="en-US" sz="2200" dirty="0"/>
              <a:t>Obstruction of justice</a:t>
            </a:r>
          </a:p>
          <a:p>
            <a:pPr marL="285750" indent="-285750"/>
            <a:r>
              <a:rPr lang="en-US" sz="2200" dirty="0"/>
              <a:t>Perjury</a:t>
            </a:r>
          </a:p>
          <a:p>
            <a:pPr marL="285750" indent="-285750"/>
            <a:r>
              <a:rPr lang="en-US" sz="2200" dirty="0"/>
              <a:t>Stalking</a:t>
            </a:r>
          </a:p>
          <a:p>
            <a:endParaRPr lang="en-US" sz="2200" dirty="0"/>
          </a:p>
        </p:txBody>
      </p:sp>
    </p:spTree>
    <p:extLst>
      <p:ext uri="{BB962C8B-B14F-4D97-AF65-F5344CB8AC3E}">
        <p14:creationId xmlns:p14="http://schemas.microsoft.com/office/powerpoint/2010/main" val="12554720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C4916-57A4-AE49-AC91-9FD6062D13A8}"/>
              </a:ext>
            </a:extLst>
          </p:cNvPr>
          <p:cNvSpPr>
            <a:spLocks noGrp="1"/>
          </p:cNvSpPr>
          <p:nvPr>
            <p:ph type="title"/>
          </p:nvPr>
        </p:nvSpPr>
        <p:spPr/>
        <p:txBody>
          <a:bodyPr>
            <a:normAutofit fontScale="90000"/>
          </a:bodyPr>
          <a:lstStyle/>
          <a:p>
            <a:r>
              <a:rPr lang="en-US" dirty="0"/>
              <a:t>U Visa Statistics</a:t>
            </a:r>
            <a:br>
              <a:rPr lang="en-US" dirty="0"/>
            </a:br>
            <a:r>
              <a:rPr lang="en-US" sz="2735" dirty="0"/>
              <a:t>11/2011</a:t>
            </a:r>
          </a:p>
        </p:txBody>
      </p:sp>
      <p:graphicFrame>
        <p:nvGraphicFramePr>
          <p:cNvPr id="5" name="Content Placeholder 4">
            <a:extLst>
              <a:ext uri="{FF2B5EF4-FFF2-40B4-BE49-F238E27FC236}">
                <a16:creationId xmlns:a16="http://schemas.microsoft.com/office/drawing/2014/main" id="{2C025776-72B2-B244-BC4C-C73F0B9BE435}"/>
              </a:ext>
            </a:extLst>
          </p:cNvPr>
          <p:cNvGraphicFramePr>
            <a:graphicFrameLocks noGrp="1"/>
          </p:cNvGraphicFramePr>
          <p:nvPr>
            <p:ph idx="1"/>
            <p:extLst/>
          </p:nvPr>
        </p:nvGraphicFramePr>
        <p:xfrm>
          <a:off x="578504" y="1196228"/>
          <a:ext cx="7986993" cy="4433998"/>
        </p:xfrm>
        <a:graphic>
          <a:graphicData uri="http://schemas.openxmlformats.org/drawingml/2006/table">
            <a:tbl>
              <a:tblPr firstRow="1" bandRow="1">
                <a:tableStyleId>{5C22544A-7EE6-4342-B048-85BDC9FD1C3A}</a:tableStyleId>
              </a:tblPr>
              <a:tblGrid>
                <a:gridCol w="1888739">
                  <a:extLst>
                    <a:ext uri="{9D8B030D-6E8A-4147-A177-3AD203B41FA5}">
                      <a16:colId xmlns:a16="http://schemas.microsoft.com/office/drawing/2014/main" val="1316264299"/>
                    </a:ext>
                  </a:extLst>
                </a:gridCol>
                <a:gridCol w="6098254">
                  <a:extLst>
                    <a:ext uri="{9D8B030D-6E8A-4147-A177-3AD203B41FA5}">
                      <a16:colId xmlns:a16="http://schemas.microsoft.com/office/drawing/2014/main" val="1648265910"/>
                    </a:ext>
                  </a:extLst>
                </a:gridCol>
              </a:tblGrid>
              <a:tr h="665100">
                <a:tc>
                  <a:txBody>
                    <a:bodyPr/>
                    <a:lstStyle/>
                    <a:p>
                      <a:pPr algn="ctr"/>
                      <a:r>
                        <a:rPr lang="en-US" sz="2100" dirty="0"/>
                        <a:t>% of U Visas</a:t>
                      </a:r>
                    </a:p>
                  </a:txBody>
                  <a:tcPr marL="80682" marR="80682" marT="40341" marB="40341" anchor="ctr"/>
                </a:tc>
                <a:tc>
                  <a:txBody>
                    <a:bodyPr/>
                    <a:lstStyle/>
                    <a:p>
                      <a:pPr algn="ctr"/>
                      <a:r>
                        <a:rPr lang="en-US" sz="2100" dirty="0"/>
                        <a:t>Criminal Activity</a:t>
                      </a:r>
                    </a:p>
                  </a:txBody>
                  <a:tcPr marL="80682" marR="80682" marT="40341" marB="40341" anchor="ctr"/>
                </a:tc>
                <a:extLst>
                  <a:ext uri="{0D108BD9-81ED-4DB2-BD59-A6C34878D82A}">
                    <a16:rowId xmlns:a16="http://schemas.microsoft.com/office/drawing/2014/main" val="3966179235"/>
                  </a:ext>
                </a:extLst>
              </a:tr>
              <a:tr h="576420">
                <a:tc>
                  <a:txBody>
                    <a:bodyPr/>
                    <a:lstStyle/>
                    <a:p>
                      <a:r>
                        <a:rPr lang="en-US" sz="2500" dirty="0"/>
                        <a:t>45.9%</a:t>
                      </a:r>
                    </a:p>
                  </a:txBody>
                  <a:tcPr marL="80682" marR="80682" marT="40341" marB="40341"/>
                </a:tc>
                <a:tc>
                  <a:txBody>
                    <a:bodyPr/>
                    <a:lstStyle/>
                    <a:p>
                      <a:r>
                        <a:rPr lang="en-US" sz="2100" dirty="0"/>
                        <a:t>Domestic Violence</a:t>
                      </a:r>
                    </a:p>
                  </a:txBody>
                  <a:tcPr marL="80682" marR="80682" marT="40341" marB="40341"/>
                </a:tc>
                <a:extLst>
                  <a:ext uri="{0D108BD9-81ED-4DB2-BD59-A6C34878D82A}">
                    <a16:rowId xmlns:a16="http://schemas.microsoft.com/office/drawing/2014/main" val="3028719149"/>
                  </a:ext>
                </a:extLst>
              </a:tr>
              <a:tr h="576420">
                <a:tc>
                  <a:txBody>
                    <a:bodyPr/>
                    <a:lstStyle/>
                    <a:p>
                      <a:r>
                        <a:rPr lang="en-US" sz="2500" dirty="0"/>
                        <a:t>30.4%</a:t>
                      </a:r>
                    </a:p>
                  </a:txBody>
                  <a:tcPr marL="80682" marR="80682" marT="40341" marB="40341"/>
                </a:tc>
                <a:tc>
                  <a:txBody>
                    <a:bodyPr/>
                    <a:lstStyle/>
                    <a:p>
                      <a:r>
                        <a:rPr lang="en-US" sz="2100" dirty="0"/>
                        <a:t>Rape, Sexual Assault, Incest, Human Trafficking</a:t>
                      </a:r>
                    </a:p>
                  </a:txBody>
                  <a:tcPr marL="80682" marR="80682" marT="40341" marB="40341"/>
                </a:tc>
                <a:extLst>
                  <a:ext uri="{0D108BD9-81ED-4DB2-BD59-A6C34878D82A}">
                    <a16:rowId xmlns:a16="http://schemas.microsoft.com/office/drawing/2014/main" val="1951058321"/>
                  </a:ext>
                </a:extLst>
              </a:tr>
              <a:tr h="576420">
                <a:tc>
                  <a:txBody>
                    <a:bodyPr/>
                    <a:lstStyle/>
                    <a:p>
                      <a:r>
                        <a:rPr lang="en-US" sz="2500" dirty="0"/>
                        <a:t>9.9%</a:t>
                      </a:r>
                    </a:p>
                  </a:txBody>
                  <a:tcPr marL="80682" marR="80682" marT="40341" marB="40341"/>
                </a:tc>
                <a:tc>
                  <a:txBody>
                    <a:bodyPr/>
                    <a:lstStyle/>
                    <a:p>
                      <a:r>
                        <a:rPr lang="en-US" sz="2100" dirty="0"/>
                        <a:t>Felonious Assault, Murder, Manslaughter</a:t>
                      </a:r>
                    </a:p>
                  </a:txBody>
                  <a:tcPr marL="80682" marR="80682" marT="40341" marB="40341"/>
                </a:tc>
                <a:extLst>
                  <a:ext uri="{0D108BD9-81ED-4DB2-BD59-A6C34878D82A}">
                    <a16:rowId xmlns:a16="http://schemas.microsoft.com/office/drawing/2014/main" val="3555236880"/>
                  </a:ext>
                </a:extLst>
              </a:tr>
              <a:tr h="1019819">
                <a:tc>
                  <a:txBody>
                    <a:bodyPr/>
                    <a:lstStyle/>
                    <a:p>
                      <a:r>
                        <a:rPr lang="en-US" sz="2500" dirty="0"/>
                        <a:t>8.47%</a:t>
                      </a:r>
                    </a:p>
                  </a:txBody>
                  <a:tcPr marL="80682" marR="80682" marT="40341" marB="40341"/>
                </a:tc>
                <a:tc>
                  <a:txBody>
                    <a:bodyPr/>
                    <a:lstStyle/>
                    <a:p>
                      <a:r>
                        <a:rPr lang="en-US" sz="2100" dirty="0"/>
                        <a:t>Kidnapping, Being Held Hostage, Unlawful Criminal Restraint, Torture</a:t>
                      </a:r>
                    </a:p>
                  </a:txBody>
                  <a:tcPr marL="80682" marR="80682" marT="40341" marB="40341"/>
                </a:tc>
                <a:extLst>
                  <a:ext uri="{0D108BD9-81ED-4DB2-BD59-A6C34878D82A}">
                    <a16:rowId xmlns:a16="http://schemas.microsoft.com/office/drawing/2014/main" val="3556531964"/>
                  </a:ext>
                </a:extLst>
              </a:tr>
              <a:tr h="1019819">
                <a:tc>
                  <a:txBody>
                    <a:bodyPr/>
                    <a:lstStyle/>
                    <a:p>
                      <a:r>
                        <a:rPr lang="en-US" sz="2500" dirty="0"/>
                        <a:t>5.3%</a:t>
                      </a:r>
                    </a:p>
                  </a:txBody>
                  <a:tcPr marL="80682" marR="80682" marT="40341" marB="40341"/>
                </a:tc>
                <a:tc>
                  <a:txBody>
                    <a:bodyPr/>
                    <a:lstStyle/>
                    <a:p>
                      <a:r>
                        <a:rPr lang="en-US" sz="2100" dirty="0"/>
                        <a:t>Blackmail, Extortion, Perjury, Obstruction of Justice, Attempts, Conspiracy, Solicitation</a:t>
                      </a:r>
                    </a:p>
                  </a:txBody>
                  <a:tcPr marL="80682" marR="80682" marT="40341" marB="40341"/>
                </a:tc>
                <a:extLst>
                  <a:ext uri="{0D108BD9-81ED-4DB2-BD59-A6C34878D82A}">
                    <a16:rowId xmlns:a16="http://schemas.microsoft.com/office/drawing/2014/main" val="3630282545"/>
                  </a:ext>
                </a:extLst>
              </a:tr>
            </a:tbl>
          </a:graphicData>
        </a:graphic>
      </p:graphicFrame>
      <p:sp>
        <p:nvSpPr>
          <p:cNvPr id="4" name="Slide Number Placeholder 3">
            <a:extLst>
              <a:ext uri="{FF2B5EF4-FFF2-40B4-BE49-F238E27FC236}">
                <a16:creationId xmlns:a16="http://schemas.microsoft.com/office/drawing/2014/main" id="{27EBC0B1-EDA5-1A49-9D73-6766BA59B03F}"/>
              </a:ext>
            </a:extLst>
          </p:cNvPr>
          <p:cNvSpPr>
            <a:spLocks noGrp="1"/>
          </p:cNvSpPr>
          <p:nvPr>
            <p:ph type="sldNum" sz="quarter" idx="11"/>
          </p:nvPr>
        </p:nvSpPr>
        <p:spPr/>
        <p:txBody>
          <a:bodyPr/>
          <a:lstStyle/>
          <a:p>
            <a:pPr>
              <a:defRPr/>
            </a:pPr>
            <a:r>
              <a:rPr lang="en-US"/>
              <a:t>08/06/2014 …</a:t>
            </a:r>
            <a:r>
              <a:rPr lang="en-US" altLang="en-US">
                <a:solidFill>
                  <a:schemeClr val="bg1"/>
                </a:solidFill>
              </a:rPr>
              <a:t> </a:t>
            </a:r>
            <a:fld id="{4B342A12-00A5-4F57-9E97-D8C83B8EA008}" type="slidenum">
              <a:rPr lang="en-US" altLang="en-US" smtClean="0">
                <a:solidFill>
                  <a:schemeClr val="bg1"/>
                </a:solidFill>
              </a:rPr>
              <a:pPr>
                <a:defRPr/>
              </a:pPr>
              <a:t>72</a:t>
            </a:fld>
            <a:endParaRPr lang="en-US" altLang="en-US">
              <a:solidFill>
                <a:schemeClr val="bg1"/>
              </a:solidFill>
            </a:endParaRPr>
          </a:p>
        </p:txBody>
      </p:sp>
      <p:sp>
        <p:nvSpPr>
          <p:cNvPr id="6" name="Rectangle 5">
            <a:extLst>
              <a:ext uri="{FF2B5EF4-FFF2-40B4-BE49-F238E27FC236}">
                <a16:creationId xmlns:a16="http://schemas.microsoft.com/office/drawing/2014/main" id="{F0740103-58AE-D348-B3BB-21D99AB17286}"/>
              </a:ext>
            </a:extLst>
          </p:cNvPr>
          <p:cNvSpPr/>
          <p:nvPr/>
        </p:nvSpPr>
        <p:spPr>
          <a:xfrm>
            <a:off x="578224" y="1734654"/>
            <a:ext cx="7987274" cy="1157617"/>
          </a:xfrm>
          <a:prstGeom prst="rect">
            <a:avLst/>
          </a:prstGeom>
          <a:solidFill>
            <a:schemeClr val="accent6">
              <a:tint val="50000"/>
              <a:satMod val="300000"/>
            </a:schemeClr>
          </a:solidFill>
          <a:ln>
            <a:headEnd type="none" w="med" len="med"/>
            <a:tailEnd type="none" w="med" len="med"/>
          </a:ln>
          <a:effectLst>
            <a:outerShdw blurRad="40000" dist="20000" dir="5400000" rotWithShape="0">
              <a:srgbClr val="000000">
                <a:alpha val="38000"/>
              </a:srgbClr>
            </a:outerShdw>
            <a:softEdge rad="31750"/>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71" b="1" dirty="0">
                <a:solidFill>
                  <a:schemeClr val="tx2">
                    <a:lumMod val="50000"/>
                  </a:schemeClr>
                </a:solidFill>
              </a:rPr>
              <a:t>76.1% = Domestic Violence, Sexual Assault, Child/Elder Abuse, Human Trafficking</a:t>
            </a:r>
          </a:p>
        </p:txBody>
      </p:sp>
    </p:spTree>
    <p:extLst>
      <p:ext uri="{BB962C8B-B14F-4D97-AF65-F5344CB8AC3E}">
        <p14:creationId xmlns:p14="http://schemas.microsoft.com/office/powerpoint/2010/main" val="256610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1375" y="1258887"/>
            <a:ext cx="4038600" cy="4553656"/>
          </a:xfrm>
        </p:spPr>
        <p:txBody>
          <a:bodyPr>
            <a:normAutofit/>
          </a:bodyPr>
          <a:lstStyle/>
          <a:p>
            <a:r>
              <a:rPr lang="en-US" sz="2900" dirty="0"/>
              <a:t>Federal, state, and local</a:t>
            </a:r>
          </a:p>
          <a:p>
            <a:pPr lvl="1"/>
            <a:r>
              <a:rPr lang="en-US" dirty="0"/>
              <a:t>Police, sheriffs, FBI, HSI, ATF…</a:t>
            </a:r>
          </a:p>
          <a:p>
            <a:pPr lvl="1"/>
            <a:r>
              <a:rPr lang="en-US" dirty="0"/>
              <a:t>Prosecutors </a:t>
            </a:r>
          </a:p>
          <a:p>
            <a:pPr lvl="1"/>
            <a:r>
              <a:rPr lang="en-US" b="1" dirty="0"/>
              <a:t>Judges, Magistrates, </a:t>
            </a:r>
            <a:r>
              <a:rPr lang="en-US" b="1" dirty="0" smtClean="0"/>
              <a:t>Commissioners, Judicial Referees, Masters, Alderman, ALJs, Surrogates, Chancellors</a:t>
            </a:r>
            <a:endParaRPr lang="en-US" b="1" dirty="0"/>
          </a:p>
          <a:p>
            <a:pPr lvl="1"/>
            <a:endParaRPr lang="en-US" sz="2600" dirty="0"/>
          </a:p>
        </p:txBody>
      </p:sp>
      <p:sp>
        <p:nvSpPr>
          <p:cNvPr id="8" name="Content Placeholder 7"/>
          <p:cNvSpPr>
            <a:spLocks noGrp="1"/>
          </p:cNvSpPr>
          <p:nvPr>
            <p:ph sz="half" idx="2"/>
          </p:nvPr>
        </p:nvSpPr>
        <p:spPr>
          <a:xfrm>
            <a:off x="4762857" y="1258887"/>
            <a:ext cx="4038600" cy="4609298"/>
          </a:xfrm>
        </p:spPr>
        <p:txBody>
          <a:bodyPr>
            <a:normAutofit lnSpcReduction="10000"/>
          </a:bodyPr>
          <a:lstStyle/>
          <a:p>
            <a:r>
              <a:rPr lang="en-US" sz="3000" dirty="0"/>
              <a:t>Departments of Labor (DOL) and the Equal Employment Opportunity Commission (EEOC)</a:t>
            </a:r>
          </a:p>
          <a:p>
            <a:r>
              <a:rPr lang="en-US" sz="3000" dirty="0"/>
              <a:t>Child and Elder Abuse investigators and agencies</a:t>
            </a:r>
          </a:p>
          <a:p>
            <a:r>
              <a:rPr lang="en-US" sz="3000" dirty="0"/>
              <a:t>Other government agencies</a:t>
            </a:r>
            <a:endParaRPr lang="en-US" dirty="0"/>
          </a:p>
        </p:txBody>
      </p:sp>
      <p:sp>
        <p:nvSpPr>
          <p:cNvPr id="2" name="Title 1"/>
          <p:cNvSpPr>
            <a:spLocks noGrp="1"/>
          </p:cNvSpPr>
          <p:nvPr>
            <p:ph type="title" idx="4294967295"/>
          </p:nvPr>
        </p:nvSpPr>
        <p:spPr>
          <a:xfrm>
            <a:off x="0" y="457200"/>
            <a:ext cx="8315325" cy="801688"/>
          </a:xfrm>
          <a:prstGeom prst="rect">
            <a:avLst/>
          </a:prstGeom>
        </p:spPr>
        <p:txBody>
          <a:bodyPr lIns="82048" tIns="41025" rIns="82048" bIns="41025">
            <a:normAutofit fontScale="90000"/>
          </a:bodyPr>
          <a:lstStyle/>
          <a:p>
            <a:pPr algn="ctr"/>
            <a:r>
              <a:rPr lang="en-US" sz="3900" dirty="0" smtClean="0"/>
              <a:t>U/T Visa Certification: Who </a:t>
            </a:r>
            <a:r>
              <a:rPr lang="en-US" sz="3900" dirty="0"/>
              <a:t>Can Certify?</a:t>
            </a:r>
          </a:p>
        </p:txBody>
      </p:sp>
      <p:sp>
        <p:nvSpPr>
          <p:cNvPr id="6" name="Footer Placeholder 1"/>
          <p:cNvSpPr txBox="1">
            <a:spLocks/>
          </p:cNvSpPr>
          <p:nvPr/>
        </p:nvSpPr>
        <p:spPr>
          <a:xfrm>
            <a:off x="2667000" y="6356350"/>
            <a:ext cx="38100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r>
              <a:rPr lang="en-US" sz="1200" dirty="0" smtClean="0">
                <a:solidFill>
                  <a:srgbClr val="FFFFFF"/>
                </a:solidFill>
                <a:latin typeface="Cambria" panose="02040503050406030204" pitchFamily="18" charset="0"/>
              </a:rPr>
              <a:t>Judicial Training Network</a:t>
            </a:r>
            <a:endParaRPr lang="en-US" sz="1200" dirty="0">
              <a:solidFill>
                <a:srgbClr val="FFFFFF"/>
              </a:solidFill>
              <a:latin typeface="Cambria" panose="02040503050406030204" pitchFamily="18" charset="0"/>
            </a:endParaRPr>
          </a:p>
        </p:txBody>
      </p:sp>
      <p:sp>
        <p:nvSpPr>
          <p:cNvPr id="7" name="Slide Number Placeholder 3"/>
          <p:cNvSpPr txBox="1">
            <a:spLocks/>
          </p:cNvSpPr>
          <p:nvPr/>
        </p:nvSpPr>
        <p:spPr>
          <a:xfrm>
            <a:off x="6553200" y="6356350"/>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sz="1200" dirty="0" smtClean="0">
                <a:solidFill>
                  <a:srgbClr val="FFFFFF"/>
                </a:solidFill>
                <a:latin typeface="Cambria" panose="02040503050406030204" pitchFamily="18" charset="0"/>
              </a:rPr>
              <a:t> </a:t>
            </a:r>
            <a:fld id="{E77C2DE5-39DB-4C4F-BE89-18CE69556DED}" type="slidenum">
              <a:rPr lang="en-US" sz="1200" smtClean="0">
                <a:solidFill>
                  <a:srgbClr val="FFFFFF"/>
                </a:solidFill>
                <a:latin typeface="Cambria" panose="02040503050406030204" pitchFamily="18" charset="0"/>
              </a:rPr>
              <a:pPr algn="r"/>
              <a:t>73</a:t>
            </a:fld>
            <a:endParaRPr lang="en-US" sz="1200" dirty="0">
              <a:solidFill>
                <a:srgbClr val="FFFFFF"/>
              </a:solidFill>
              <a:latin typeface="Cambria" panose="02040503050406030204" pitchFamily="18" charset="0"/>
            </a:endParaRPr>
          </a:p>
        </p:txBody>
      </p:sp>
    </p:spTree>
    <p:extLst>
      <p:ext uri="{BB962C8B-B14F-4D97-AF65-F5344CB8AC3E}">
        <p14:creationId xmlns:p14="http://schemas.microsoft.com/office/powerpoint/2010/main" val="1347403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769"/>
            <a:ext cx="8229600" cy="1322363"/>
          </a:xfrm>
        </p:spPr>
        <p:txBody>
          <a:bodyPr>
            <a:normAutofit/>
          </a:bodyPr>
          <a:lstStyle/>
          <a:p>
            <a:r>
              <a:rPr lang="en-US" sz="3200" b="1" dirty="0" smtClean="0"/>
              <a:t>Why would victims seek U visa certification from state courts?</a:t>
            </a:r>
            <a:endParaRPr lang="en-US" sz="3200" b="1" dirty="0"/>
          </a:p>
        </p:txBody>
      </p:sp>
      <p:sp>
        <p:nvSpPr>
          <p:cNvPr id="3" name="Content Placeholder 2"/>
          <p:cNvSpPr>
            <a:spLocks noGrp="1"/>
          </p:cNvSpPr>
          <p:nvPr>
            <p:ph idx="1"/>
          </p:nvPr>
        </p:nvSpPr>
        <p:spPr>
          <a:xfrm>
            <a:off x="2362200" y="1752600"/>
            <a:ext cx="6781800" cy="3962400"/>
          </a:xfrm>
        </p:spPr>
        <p:txBody>
          <a:bodyPr/>
          <a:lstStyle/>
          <a:p>
            <a:pPr marL="0" indent="0">
              <a:buNone/>
            </a:pPr>
            <a:endParaRPr lang="en-US" dirty="0" smtClean="0"/>
          </a:p>
          <a:p>
            <a:pPr marL="1771650" lvl="3" indent="-514350">
              <a:buFont typeface="+mj-lt"/>
              <a:buAutoNum type="alphaUcPeriod"/>
            </a:pPr>
            <a:r>
              <a:rPr lang="en-US" sz="2400" dirty="0" smtClean="0">
                <a:effectLst>
                  <a:outerShdw blurRad="38100" dist="38100" dir="2700000" algn="tl">
                    <a:srgbClr val="000000">
                      <a:alpha val="43137"/>
                    </a:srgbClr>
                  </a:outerShdw>
                </a:effectLst>
              </a:rPr>
              <a:t>Only justice system contact a custody, protection order, civil employment or child welfare case</a:t>
            </a:r>
          </a:p>
          <a:p>
            <a:pPr marL="1771650" lvl="3" indent="-514350">
              <a:buFont typeface="+mj-lt"/>
              <a:buAutoNum type="alphaUcPeriod"/>
            </a:pPr>
            <a:r>
              <a:rPr lang="en-US" sz="2400" dirty="0" smtClean="0">
                <a:effectLst>
                  <a:outerShdw blurRad="38100" dist="38100" dir="2700000" algn="tl">
                    <a:srgbClr val="000000">
                      <a:alpha val="43137"/>
                    </a:srgbClr>
                  </a:outerShdw>
                </a:effectLst>
              </a:rPr>
              <a:t>No language access to police when victim called for help</a:t>
            </a:r>
            <a:endParaRPr lang="en-US" sz="2400" dirty="0">
              <a:effectLst>
                <a:outerShdw blurRad="38100" dist="38100" dir="2700000" algn="tl">
                  <a:srgbClr val="000000">
                    <a:alpha val="43137"/>
                  </a:srgbClr>
                </a:outerShdw>
              </a:effectLst>
            </a:endParaRPr>
          </a:p>
          <a:p>
            <a:pPr marL="1771650" lvl="3" indent="-514350">
              <a:buFont typeface="+mj-lt"/>
              <a:buAutoNum type="alphaUcPeriod"/>
            </a:pPr>
            <a:r>
              <a:rPr lang="en-US" sz="2400" dirty="0" smtClean="0">
                <a:effectLst>
                  <a:outerShdw blurRad="38100" dist="38100" dir="2700000" algn="tl">
                    <a:srgbClr val="000000">
                      <a:alpha val="43137"/>
                    </a:srgbClr>
                  </a:outerShdw>
                </a:effectLst>
              </a:rPr>
              <a:t>Judge observed victim’s attendance and participation in criminal case</a:t>
            </a:r>
          </a:p>
          <a:p>
            <a:pPr marL="1771650" lvl="3" indent="-514350">
              <a:buFont typeface="+mj-lt"/>
              <a:buAutoNum type="alphaUcPeriod"/>
            </a:pPr>
            <a:r>
              <a:rPr lang="en-US" sz="2400" dirty="0" smtClean="0">
                <a:effectLst>
                  <a:outerShdw blurRad="38100" dist="38100" dir="2700000" algn="tl">
                    <a:srgbClr val="000000">
                      <a:alpha val="43137"/>
                    </a:srgbClr>
                  </a:outerShdw>
                </a:effectLst>
              </a:rPr>
              <a:t>All of the above</a:t>
            </a:r>
          </a:p>
          <a:p>
            <a:pPr marL="0" indent="0">
              <a:buNone/>
            </a:pPr>
            <a:r>
              <a:rPr lang="en-US" sz="2800" dirty="0"/>
              <a:t>	</a:t>
            </a:r>
            <a:r>
              <a:rPr lang="en-US" sz="2800" dirty="0" smtClean="0"/>
              <a:t>		</a:t>
            </a:r>
            <a:endParaRPr lang="en-US" sz="2800" dirty="0"/>
          </a:p>
        </p:txBody>
      </p:sp>
      <p:sp>
        <p:nvSpPr>
          <p:cNvPr id="5" name="Slide Number Placeholder 4"/>
          <p:cNvSpPr>
            <a:spLocks noGrp="1"/>
          </p:cNvSpPr>
          <p:nvPr>
            <p:ph type="sldNum" sz="quarter" idx="11"/>
          </p:nvPr>
        </p:nvSpPr>
        <p:spPr/>
        <p:txBody>
          <a:bodyPr/>
          <a:lstStyle/>
          <a:p>
            <a:fld id="{6A63AC35-3821-42BC-BDAE-2B923C128E1A}" type="slidenum">
              <a:rPr lang="en-US" altLang="en-US" smtClean="0">
                <a:solidFill>
                  <a:srgbClr val="FFFFFF"/>
                </a:solidFill>
              </a:rPr>
              <a:pPr/>
              <a:t>74</a:t>
            </a:fld>
            <a:endParaRPr lang="en-US" altLang="en-US" dirty="0">
              <a:solidFill>
                <a:srgbClr val="FFFFFF"/>
              </a:solidFill>
            </a:endParaRPr>
          </a:p>
        </p:txBody>
      </p:sp>
      <p:pic>
        <p:nvPicPr>
          <p:cNvPr id="6"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200400"/>
            <a:ext cx="2771775" cy="152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057400" y="1555870"/>
            <a:ext cx="5105400" cy="461665"/>
          </a:xfrm>
          <a:prstGeom prst="rect">
            <a:avLst/>
          </a:prstGeom>
        </p:spPr>
        <p:txBody>
          <a:bodyPr wrap="square">
            <a:spAutoFit/>
          </a:bodyPr>
          <a:lstStyle/>
          <a:p>
            <a:pPr algn="ctr"/>
            <a:r>
              <a:rPr lang="en-US" sz="2400" dirty="0" smtClean="0"/>
              <a:t>Using your clickers please check: </a:t>
            </a:r>
            <a:endParaRPr lang="en-US" sz="2400" dirty="0"/>
          </a:p>
        </p:txBody>
      </p:sp>
    </p:spTree>
    <p:extLst>
      <p:ext uri="{BB962C8B-B14F-4D97-AF65-F5344CB8AC3E}">
        <p14:creationId xmlns:p14="http://schemas.microsoft.com/office/powerpoint/2010/main" val="6361484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 Visa Regulations </a:t>
            </a:r>
            <a:r>
              <a:rPr lang="en-US" dirty="0" smtClean="0"/>
              <a:t>Definitions </a:t>
            </a:r>
            <a:r>
              <a:rPr lang="en-US" sz="3200" dirty="0" smtClean="0"/>
              <a:t>Although terms are used interchangeably </a:t>
            </a:r>
            <a:endParaRPr lang="en-US" dirty="0"/>
          </a:p>
        </p:txBody>
      </p:sp>
      <p:sp>
        <p:nvSpPr>
          <p:cNvPr id="3" name="Content Placeholder 2"/>
          <p:cNvSpPr>
            <a:spLocks noGrp="1"/>
          </p:cNvSpPr>
          <p:nvPr>
            <p:ph idx="1"/>
          </p:nvPr>
        </p:nvSpPr>
        <p:spPr>
          <a:xfrm>
            <a:off x="457200" y="1417638"/>
            <a:ext cx="8229600" cy="4602162"/>
          </a:xfrm>
        </p:spPr>
        <p:txBody>
          <a:bodyPr>
            <a:normAutofit fontScale="92500" lnSpcReduction="10000"/>
          </a:bodyPr>
          <a:lstStyle/>
          <a:p>
            <a:r>
              <a:rPr lang="en-US" dirty="0" smtClean="0"/>
              <a:t> As a matter of law </a:t>
            </a:r>
            <a:r>
              <a:rPr lang="en-US" sz="2400" dirty="0" smtClean="0"/>
              <a:t>(U visa </a:t>
            </a:r>
            <a:r>
              <a:rPr lang="en-US" sz="2400" dirty="0"/>
              <a:t>r</a:t>
            </a:r>
            <a:r>
              <a:rPr lang="en-US" sz="2400" dirty="0" smtClean="0"/>
              <a:t>egulations)</a:t>
            </a:r>
          </a:p>
          <a:p>
            <a:pPr lvl="1"/>
            <a:r>
              <a:rPr lang="en-US" dirty="0" smtClean="0"/>
              <a:t>Helpfulness in the “investigation </a:t>
            </a:r>
            <a:r>
              <a:rPr lang="en-US" dirty="0"/>
              <a:t>or prosecution” </a:t>
            </a:r>
            <a:r>
              <a:rPr lang="en-US" dirty="0" smtClean="0"/>
              <a:t>always means</a:t>
            </a:r>
          </a:p>
          <a:p>
            <a:pPr lvl="2"/>
            <a:r>
              <a:rPr lang="en-US" sz="2800" dirty="0" smtClean="0"/>
              <a:t>“Detection</a:t>
            </a:r>
            <a:r>
              <a:rPr lang="en-US" sz="2800" dirty="0"/>
              <a:t>, investigation, </a:t>
            </a:r>
            <a:r>
              <a:rPr lang="en-US" sz="2800" dirty="0" smtClean="0"/>
              <a:t>prosecution, conviction, </a:t>
            </a:r>
            <a:r>
              <a:rPr lang="en-US" sz="2800" dirty="0"/>
              <a:t>or sentencing</a:t>
            </a:r>
            <a:r>
              <a:rPr lang="en-US" dirty="0"/>
              <a:t>” </a:t>
            </a:r>
          </a:p>
          <a:p>
            <a:pPr lvl="1"/>
            <a:r>
              <a:rPr lang="en-US" dirty="0"/>
              <a:t>“Crime” always means </a:t>
            </a:r>
            <a:endParaRPr lang="en-US" dirty="0" smtClean="0"/>
          </a:p>
          <a:p>
            <a:pPr lvl="2"/>
            <a:r>
              <a:rPr lang="en-US" sz="2800" dirty="0" smtClean="0"/>
              <a:t>“</a:t>
            </a:r>
            <a:r>
              <a:rPr lang="en-US" sz="2800" dirty="0"/>
              <a:t>criminal activity</a:t>
            </a:r>
            <a:r>
              <a:rPr lang="en-US" sz="2800" dirty="0" smtClean="0"/>
              <a:t>”</a:t>
            </a:r>
          </a:p>
          <a:p>
            <a:r>
              <a:rPr lang="en-US" dirty="0" smtClean="0"/>
              <a:t>“Criminal activity” chosen to offer early access to justice system protection  </a:t>
            </a:r>
          </a:p>
          <a:p>
            <a:pPr lvl="1"/>
            <a:r>
              <a:rPr lang="en-US" dirty="0" smtClean="0"/>
              <a:t>Improving  stability for crime victims</a:t>
            </a:r>
            <a:endParaRPr lang="en-US" dirty="0"/>
          </a:p>
        </p:txBody>
      </p:sp>
      <p:sp>
        <p:nvSpPr>
          <p:cNvPr id="4" name="Footer Placeholder 3"/>
          <p:cNvSpPr>
            <a:spLocks noGrp="1"/>
          </p:cNvSpPr>
          <p:nvPr>
            <p:ph type="ftr" sz="quarter" idx="10"/>
          </p:nvPr>
        </p:nvSpPr>
        <p:spPr/>
        <p:txBody>
          <a:bodyPr/>
          <a:lstStyle/>
          <a:p>
            <a:r>
              <a:rPr lang="en-US" dirty="0" smtClean="0">
                <a:solidFill>
                  <a:srgbClr val="FFFFFF"/>
                </a:solidFill>
              </a:rPr>
              <a:t>Judicial Training Network</a:t>
            </a:r>
            <a:endParaRPr lang="en-US" dirty="0">
              <a:solidFill>
                <a:srgbClr val="FFFFFF"/>
              </a:solidFill>
            </a:endParaRPr>
          </a:p>
        </p:txBody>
      </p:sp>
      <p:sp>
        <p:nvSpPr>
          <p:cNvPr id="6" name="Slide Number Placeholder 5"/>
          <p:cNvSpPr>
            <a:spLocks noGrp="1"/>
          </p:cNvSpPr>
          <p:nvPr>
            <p:ph type="sldNum" sz="quarter" idx="11"/>
          </p:nvPr>
        </p:nvSpPr>
        <p:spPr/>
        <p:txBody>
          <a:bodyPr/>
          <a:lstStyle/>
          <a:p>
            <a:r>
              <a:rPr lang="en-US" altLang="en-US" dirty="0" smtClean="0"/>
              <a:t> </a:t>
            </a:r>
            <a:fld id="{6A63AC35-3821-42BC-BDAE-2B923C128E1A}" type="slidenum">
              <a:rPr lang="en-US" altLang="en-US" smtClean="0"/>
              <a:pPr/>
              <a:t>75</a:t>
            </a:fld>
            <a:endParaRPr lang="en-US" altLang="en-US" dirty="0"/>
          </a:p>
        </p:txBody>
      </p:sp>
    </p:spTree>
    <p:extLst>
      <p:ext uri="{BB962C8B-B14F-4D97-AF65-F5344CB8AC3E}">
        <p14:creationId xmlns:p14="http://schemas.microsoft.com/office/powerpoint/2010/main" val="98430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1"/>
            <a:ext cx="9144000" cy="914400"/>
          </a:xfrm>
        </p:spPr>
        <p:txBody>
          <a:bodyPr>
            <a:noAutofit/>
          </a:bodyPr>
          <a:lstStyle/>
          <a:p>
            <a:pPr fontAlgn="auto">
              <a:spcAft>
                <a:spcPts val="0"/>
              </a:spcAft>
              <a:defRPr/>
            </a:pPr>
            <a:r>
              <a:rPr lang="en-US" sz="3200" dirty="0" smtClean="0"/>
              <a:t>What Evidence of “Criminal Activities” and “Helpfulness” Could be Present in These Cases?</a:t>
            </a:r>
            <a:endParaRPr lang="en-US" sz="3200" dirty="0"/>
          </a:p>
        </p:txBody>
      </p:sp>
      <p:sp>
        <p:nvSpPr>
          <p:cNvPr id="3" name="Content Placeholder 2"/>
          <p:cNvSpPr>
            <a:spLocks noGrp="1"/>
          </p:cNvSpPr>
          <p:nvPr>
            <p:ph idx="1"/>
          </p:nvPr>
        </p:nvSpPr>
        <p:spPr>
          <a:xfrm>
            <a:off x="4648200" y="990601"/>
            <a:ext cx="3924300" cy="4739480"/>
          </a:xfrm>
        </p:spPr>
        <p:txBody>
          <a:bodyPr/>
          <a:lstStyle/>
          <a:p>
            <a:r>
              <a:rPr lang="en-US" sz="2800" dirty="0"/>
              <a:t>Criminal </a:t>
            </a:r>
          </a:p>
          <a:p>
            <a:r>
              <a:rPr lang="en-US" sz="2800" dirty="0"/>
              <a:t>Probate</a:t>
            </a:r>
          </a:p>
          <a:p>
            <a:pPr lvl="1">
              <a:buClr>
                <a:schemeClr val="tx2"/>
              </a:buClr>
              <a:buFont typeface="Wingdings" panose="05000000000000000000" pitchFamily="2" charset="2"/>
              <a:buChar char="ü"/>
            </a:pPr>
            <a:r>
              <a:rPr lang="en-US" sz="2400" dirty="0"/>
              <a:t>Elder / Dependent Adult Abuse</a:t>
            </a:r>
          </a:p>
          <a:p>
            <a:pPr lvl="1">
              <a:buClr>
                <a:schemeClr val="tx2"/>
              </a:buClr>
              <a:buFont typeface="Wingdings" panose="05000000000000000000" pitchFamily="2" charset="2"/>
              <a:buChar char="ü"/>
            </a:pPr>
            <a:r>
              <a:rPr lang="en-US" sz="2400" dirty="0"/>
              <a:t>Guardianship</a:t>
            </a:r>
          </a:p>
          <a:p>
            <a:pPr lvl="1">
              <a:buClr>
                <a:schemeClr val="tx2"/>
              </a:buClr>
              <a:buFont typeface="Wingdings" panose="05000000000000000000" pitchFamily="2" charset="2"/>
              <a:buChar char="ü"/>
            </a:pPr>
            <a:r>
              <a:rPr lang="en-US" sz="2400" dirty="0"/>
              <a:t>Conservatorship</a:t>
            </a:r>
          </a:p>
          <a:p>
            <a:r>
              <a:rPr lang="en-US" sz="2800" dirty="0"/>
              <a:t>Civil</a:t>
            </a:r>
          </a:p>
          <a:p>
            <a:pPr lvl="1">
              <a:buClr>
                <a:schemeClr val="tx2"/>
              </a:buClr>
              <a:buFont typeface="Wingdings" panose="05000000000000000000" pitchFamily="2" charset="2"/>
              <a:buChar char="ü"/>
            </a:pPr>
            <a:r>
              <a:rPr lang="en-US" sz="2400" dirty="0"/>
              <a:t>Employment</a:t>
            </a:r>
          </a:p>
          <a:p>
            <a:pPr lvl="1">
              <a:buClr>
                <a:schemeClr val="tx2"/>
              </a:buClr>
              <a:buFont typeface="Wingdings" panose="05000000000000000000" pitchFamily="2" charset="2"/>
              <a:buChar char="ü"/>
            </a:pPr>
            <a:r>
              <a:rPr lang="en-US" sz="2400" dirty="0"/>
              <a:t>Tort damages against a perpetrator</a:t>
            </a:r>
          </a:p>
        </p:txBody>
      </p:sp>
      <p:sp>
        <p:nvSpPr>
          <p:cNvPr id="35843" name="Text Placeholder 3"/>
          <p:cNvSpPr>
            <a:spLocks noGrp="1"/>
          </p:cNvSpPr>
          <p:nvPr>
            <p:ph type="body" sz="half" idx="2"/>
          </p:nvPr>
        </p:nvSpPr>
        <p:spPr>
          <a:xfrm>
            <a:off x="381000" y="1066800"/>
            <a:ext cx="4114800" cy="5383919"/>
          </a:xfrm>
        </p:spPr>
        <p:txBody>
          <a:bodyPr>
            <a:normAutofit/>
          </a:bodyPr>
          <a:lstStyle/>
          <a:p>
            <a:pPr marL="457200" indent="-457200">
              <a:buFont typeface="Arial" panose="020B0604020202020204" pitchFamily="34" charset="0"/>
              <a:buChar char="•"/>
            </a:pPr>
            <a:r>
              <a:rPr lang="en-US" sz="2800" dirty="0"/>
              <a:t>Family</a:t>
            </a:r>
          </a:p>
          <a:p>
            <a:pPr marL="914400" lvl="1" indent="-457200">
              <a:buClr>
                <a:schemeClr val="accent1"/>
              </a:buClr>
              <a:buFont typeface="Wingdings" panose="05000000000000000000" pitchFamily="2" charset="2"/>
              <a:buChar char="ü"/>
            </a:pPr>
            <a:r>
              <a:rPr lang="en-US" sz="2400" dirty="0"/>
              <a:t>Civil Protection </a:t>
            </a:r>
          </a:p>
          <a:p>
            <a:pPr marL="914400" lvl="1" indent="-457200">
              <a:buClr>
                <a:schemeClr val="accent1"/>
              </a:buClr>
              <a:buFont typeface="Wingdings" panose="05000000000000000000" pitchFamily="2" charset="2"/>
              <a:buChar char="ü"/>
            </a:pPr>
            <a:r>
              <a:rPr lang="en-US" sz="2400" dirty="0"/>
              <a:t>Custody </a:t>
            </a:r>
          </a:p>
          <a:p>
            <a:pPr marL="914400" lvl="1" indent="-457200">
              <a:buClr>
                <a:schemeClr val="accent1"/>
              </a:buClr>
              <a:buFont typeface="Wingdings" panose="05000000000000000000" pitchFamily="2" charset="2"/>
              <a:buChar char="ü"/>
            </a:pPr>
            <a:r>
              <a:rPr lang="en-US" sz="2400" dirty="0" smtClean="0"/>
              <a:t>Divorce </a:t>
            </a:r>
            <a:endParaRPr lang="en-US" sz="2400" dirty="0"/>
          </a:p>
          <a:p>
            <a:pPr marL="914400" lvl="1" indent="-457200">
              <a:buClr>
                <a:schemeClr val="accent1"/>
              </a:buClr>
              <a:buFont typeface="Wingdings" panose="05000000000000000000" pitchFamily="2" charset="2"/>
              <a:buChar char="ü"/>
            </a:pPr>
            <a:r>
              <a:rPr lang="en-US" sz="2400" dirty="0"/>
              <a:t>Paternity </a:t>
            </a:r>
            <a:endParaRPr lang="en-US" sz="2400" dirty="0" smtClean="0"/>
          </a:p>
          <a:p>
            <a:pPr marL="914400" lvl="1" indent="-457200">
              <a:buClr>
                <a:schemeClr val="accent1"/>
              </a:buClr>
              <a:buFont typeface="Wingdings" panose="05000000000000000000" pitchFamily="2" charset="2"/>
              <a:buChar char="ü"/>
            </a:pPr>
            <a:r>
              <a:rPr lang="en-US" sz="2400" dirty="0" smtClean="0"/>
              <a:t>Adoption</a:t>
            </a:r>
          </a:p>
          <a:p>
            <a:pPr marL="457200" indent="-457200">
              <a:buFont typeface="Arial" panose="020B0604020202020204" pitchFamily="34" charset="0"/>
              <a:buChar char="•"/>
            </a:pPr>
            <a:r>
              <a:rPr lang="en-US" sz="2600" dirty="0" smtClean="0"/>
              <a:t>Juvenile</a:t>
            </a:r>
          </a:p>
          <a:p>
            <a:pPr marL="914400" lvl="1" indent="-457200">
              <a:buFont typeface="Wingdings" panose="05000000000000000000" pitchFamily="2" charset="2"/>
              <a:buChar char="ü"/>
            </a:pPr>
            <a:r>
              <a:rPr lang="en-US" sz="2400" dirty="0"/>
              <a:t>Child Abuse, Neglect, or Termination of Parental Rights</a:t>
            </a:r>
          </a:p>
          <a:p>
            <a:pPr marL="914400" lvl="1" indent="-457200">
              <a:buFont typeface="Wingdings" panose="05000000000000000000" pitchFamily="2" charset="2"/>
              <a:buChar char="ü"/>
            </a:pPr>
            <a:r>
              <a:rPr lang="en-US" sz="2400" dirty="0" smtClean="0"/>
              <a:t>Delinquency</a:t>
            </a:r>
          </a:p>
        </p:txBody>
      </p:sp>
      <p:sp>
        <p:nvSpPr>
          <p:cNvPr id="10" name="Footer Placeholder 9"/>
          <p:cNvSpPr>
            <a:spLocks noGrp="1"/>
          </p:cNvSpPr>
          <p:nvPr>
            <p:ph type="ftr" sz="quarter" idx="10"/>
          </p:nvPr>
        </p:nvSpPr>
        <p:spPr>
          <a:xfrm>
            <a:off x="2971800" y="6324600"/>
            <a:ext cx="3505200" cy="457200"/>
          </a:xfrm>
        </p:spPr>
        <p:txBody>
          <a:bodyPr/>
          <a:lstStyle/>
          <a:p>
            <a:pPr>
              <a:defRPr/>
            </a:pPr>
            <a:r>
              <a:rPr lang="en-US" dirty="0" smtClean="0"/>
              <a:t>Judicial Training Network</a:t>
            </a:r>
            <a:endParaRPr lang="en-US" dirty="0"/>
          </a:p>
        </p:txBody>
      </p:sp>
      <p:sp>
        <p:nvSpPr>
          <p:cNvPr id="4" name="Slide Number Placeholder 3"/>
          <p:cNvSpPr>
            <a:spLocks noGrp="1"/>
          </p:cNvSpPr>
          <p:nvPr>
            <p:ph type="sldNum" sz="quarter" idx="11"/>
          </p:nvPr>
        </p:nvSpPr>
        <p:spPr/>
        <p:txBody>
          <a:bodyPr/>
          <a:lstStyle/>
          <a:p>
            <a:fld id="{67D5ECCD-22B3-4DF2-A00B-7AB9DE911703}" type="slidenum">
              <a:rPr lang="en-US" altLang="en-US" smtClean="0"/>
              <a:pPr/>
              <a:t>76</a:t>
            </a:fld>
            <a:endParaRPr lang="en-US" altLang="en-US" dirty="0"/>
          </a:p>
        </p:txBody>
      </p:sp>
    </p:spTree>
    <p:extLst>
      <p:ext uri="{BB962C8B-B14F-4D97-AF65-F5344CB8AC3E}">
        <p14:creationId xmlns:p14="http://schemas.microsoft.com/office/powerpoint/2010/main" val="234596952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444" y="76200"/>
            <a:ext cx="8229600" cy="990600"/>
          </a:xfrm>
        </p:spPr>
        <p:txBody>
          <a:bodyPr>
            <a:noAutofit/>
          </a:bodyPr>
          <a:lstStyle/>
          <a:p>
            <a:r>
              <a:rPr lang="en-US" sz="3600" dirty="0" smtClean="0"/>
              <a:t>Criminal Case Examples: </a:t>
            </a:r>
            <a:br>
              <a:rPr lang="en-US" sz="3600" dirty="0" smtClean="0"/>
            </a:br>
            <a:r>
              <a:rPr lang="en-US" sz="3600" dirty="0" smtClean="0"/>
              <a:t>Evidence </a:t>
            </a:r>
            <a:r>
              <a:rPr lang="en-US" sz="3600" dirty="0"/>
              <a:t>of </a:t>
            </a:r>
            <a:r>
              <a:rPr lang="en-US" sz="3600" dirty="0" smtClean="0"/>
              <a:t>Helpfulness</a:t>
            </a:r>
            <a:endParaRPr lang="en-US" sz="3600" dirty="0"/>
          </a:p>
        </p:txBody>
      </p:sp>
      <p:sp>
        <p:nvSpPr>
          <p:cNvPr id="6" name="Content Placeholder 5"/>
          <p:cNvSpPr>
            <a:spLocks noGrp="1"/>
          </p:cNvSpPr>
          <p:nvPr>
            <p:ph sz="quarter" idx="4"/>
          </p:nvPr>
        </p:nvSpPr>
        <p:spPr>
          <a:xfrm>
            <a:off x="602343" y="1143000"/>
            <a:ext cx="8033657" cy="5410200"/>
          </a:xfrm>
        </p:spPr>
        <p:txBody>
          <a:bodyPr/>
          <a:lstStyle/>
          <a:p>
            <a:r>
              <a:rPr lang="en-US" dirty="0" smtClean="0"/>
              <a:t>Evidence in case that the victim: </a:t>
            </a:r>
          </a:p>
          <a:p>
            <a:pPr lvl="1">
              <a:buClr>
                <a:schemeClr val="tx2"/>
              </a:buClr>
              <a:buFont typeface="Wingdings" panose="05000000000000000000" pitchFamily="2" charset="2"/>
              <a:buChar char="Ø"/>
            </a:pPr>
            <a:r>
              <a:rPr lang="en-US" sz="2400" dirty="0" smtClean="0"/>
              <a:t>Called </a:t>
            </a:r>
            <a:r>
              <a:rPr lang="en-US" sz="2400" dirty="0"/>
              <a:t>911</a:t>
            </a:r>
          </a:p>
          <a:p>
            <a:pPr lvl="1">
              <a:buClr>
                <a:schemeClr val="tx2"/>
              </a:buClr>
              <a:buFont typeface="Wingdings" panose="05000000000000000000" pitchFamily="2" charset="2"/>
              <a:buChar char="Ø"/>
            </a:pPr>
            <a:r>
              <a:rPr lang="en-US" sz="2400" dirty="0"/>
              <a:t>Participated in </a:t>
            </a:r>
            <a:r>
              <a:rPr lang="en-US" sz="2400" dirty="0" smtClean="0"/>
              <a:t>a criminal investigation</a:t>
            </a:r>
          </a:p>
          <a:p>
            <a:pPr lvl="1">
              <a:buClr>
                <a:schemeClr val="tx2"/>
              </a:buClr>
              <a:buFont typeface="Wingdings" panose="05000000000000000000" pitchFamily="2" charset="2"/>
              <a:buChar char="Ø"/>
            </a:pPr>
            <a:r>
              <a:rPr lang="en-US" sz="2400" dirty="0" smtClean="0"/>
              <a:t>Identified perpetrator at line up</a:t>
            </a:r>
            <a:endParaRPr lang="en-US" sz="2400" dirty="0"/>
          </a:p>
          <a:p>
            <a:pPr lvl="1">
              <a:buClr>
                <a:schemeClr val="tx2"/>
              </a:buClr>
              <a:buFont typeface="Wingdings" panose="05000000000000000000" pitchFamily="2" charset="2"/>
              <a:buChar char="Ø"/>
            </a:pPr>
            <a:r>
              <a:rPr lang="en-US" sz="2400" dirty="0"/>
              <a:t>Testified before </a:t>
            </a:r>
            <a:r>
              <a:rPr lang="en-US" sz="2400" dirty="0" smtClean="0"/>
              <a:t>a grand </a:t>
            </a:r>
            <a:r>
              <a:rPr lang="en-US" sz="2400" dirty="0"/>
              <a:t>jury or at trial</a:t>
            </a:r>
          </a:p>
          <a:p>
            <a:pPr lvl="1">
              <a:buClr>
                <a:schemeClr val="tx2"/>
              </a:buClr>
              <a:buFont typeface="Wingdings" panose="05000000000000000000" pitchFamily="2" charset="2"/>
              <a:buChar char="Ø"/>
            </a:pPr>
            <a:r>
              <a:rPr lang="en-US" sz="2400" dirty="0" smtClean="0"/>
              <a:t>Appearance in a case </a:t>
            </a:r>
          </a:p>
          <a:p>
            <a:pPr lvl="1">
              <a:buClr>
                <a:schemeClr val="tx2"/>
              </a:buClr>
              <a:buFont typeface="Wingdings" panose="05000000000000000000" pitchFamily="2" charset="2"/>
              <a:buChar char="Ø"/>
            </a:pPr>
            <a:r>
              <a:rPr lang="en-US" sz="2400" dirty="0" smtClean="0"/>
              <a:t>Attended criminal court hearings in the case</a:t>
            </a:r>
            <a:endParaRPr lang="en-US" sz="2400" dirty="0"/>
          </a:p>
          <a:p>
            <a:pPr lvl="1">
              <a:buClr>
                <a:schemeClr val="tx2"/>
              </a:buClr>
              <a:buFont typeface="Wingdings" panose="05000000000000000000" pitchFamily="2" charset="2"/>
              <a:buChar char="Ø"/>
            </a:pPr>
            <a:r>
              <a:rPr lang="en-US" sz="2400" dirty="0"/>
              <a:t>Victim </a:t>
            </a:r>
            <a:r>
              <a:rPr lang="en-US" sz="2400" dirty="0" smtClean="0"/>
              <a:t>impact </a:t>
            </a:r>
            <a:r>
              <a:rPr lang="en-US" sz="2400" dirty="0"/>
              <a:t>statement</a:t>
            </a:r>
          </a:p>
          <a:p>
            <a:pPr lvl="1">
              <a:buClr>
                <a:schemeClr val="tx2"/>
              </a:buClr>
              <a:buFont typeface="Wingdings" panose="05000000000000000000" pitchFamily="2" charset="2"/>
              <a:buChar char="Ø"/>
            </a:pPr>
            <a:r>
              <a:rPr lang="en-US" sz="2400" dirty="0"/>
              <a:t>Testimony at sentencing</a:t>
            </a:r>
          </a:p>
        </p:txBody>
      </p:sp>
      <p:sp>
        <p:nvSpPr>
          <p:cNvPr id="10" name="Footer Placeholder 9"/>
          <p:cNvSpPr>
            <a:spLocks noGrp="1"/>
          </p:cNvSpPr>
          <p:nvPr>
            <p:ph type="ftr" sz="quarter" idx="10"/>
          </p:nvPr>
        </p:nvSpPr>
        <p:spPr>
          <a:xfrm>
            <a:off x="2603500" y="6356349"/>
            <a:ext cx="4038600" cy="365125"/>
          </a:xfrm>
        </p:spPr>
        <p:txBody>
          <a:bodyPr/>
          <a:lstStyle/>
          <a:p>
            <a:pPr>
              <a:defRPr/>
            </a:pPr>
            <a:r>
              <a:rPr lang="en-US" dirty="0" smtClean="0"/>
              <a:t>Judicial Training Network</a:t>
            </a:r>
            <a:endParaRPr lang="en-US" dirty="0"/>
          </a:p>
        </p:txBody>
      </p:sp>
      <p:sp>
        <p:nvSpPr>
          <p:cNvPr id="3" name="Slide Number Placeholder 2"/>
          <p:cNvSpPr>
            <a:spLocks noGrp="1"/>
          </p:cNvSpPr>
          <p:nvPr>
            <p:ph type="sldNum" sz="quarter" idx="11"/>
          </p:nvPr>
        </p:nvSpPr>
        <p:spPr/>
        <p:txBody>
          <a:bodyPr/>
          <a:lstStyle/>
          <a:p>
            <a:fld id="{0CE73224-425F-4004-9F34-FE96275900D8}" type="slidenum">
              <a:rPr lang="en-US" altLang="en-US" smtClean="0"/>
              <a:pPr/>
              <a:t>77</a:t>
            </a:fld>
            <a:endParaRPr lang="en-US" altLang="en-US" dirty="0"/>
          </a:p>
        </p:txBody>
      </p:sp>
    </p:spTree>
    <p:extLst>
      <p:ext uri="{BB962C8B-B14F-4D97-AF65-F5344CB8AC3E}">
        <p14:creationId xmlns:p14="http://schemas.microsoft.com/office/powerpoint/2010/main" val="31055153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610600" cy="762000"/>
          </a:xfrm>
        </p:spPr>
        <p:txBody>
          <a:bodyPr>
            <a:noAutofit/>
          </a:bodyPr>
          <a:lstStyle/>
          <a:p>
            <a:r>
              <a:rPr lang="en-US" sz="3600" dirty="0" smtClean="0"/>
              <a:t>Family/Civil Case Examples: </a:t>
            </a:r>
            <a:br>
              <a:rPr lang="en-US" sz="3600" dirty="0" smtClean="0"/>
            </a:br>
            <a:r>
              <a:rPr lang="en-US" sz="3600" dirty="0" smtClean="0"/>
              <a:t>Evidence </a:t>
            </a:r>
            <a:r>
              <a:rPr lang="en-US" sz="3600" dirty="0"/>
              <a:t>of </a:t>
            </a:r>
            <a:r>
              <a:rPr lang="en-US" sz="3600" dirty="0" smtClean="0"/>
              <a:t>Helpfulness </a:t>
            </a:r>
            <a:r>
              <a:rPr lang="en-US" sz="3600" dirty="0"/>
              <a:t/>
            </a:r>
            <a:br>
              <a:rPr lang="en-US" sz="3600" dirty="0"/>
            </a:br>
            <a:endParaRPr lang="en-US" sz="3600" dirty="0"/>
          </a:p>
        </p:txBody>
      </p:sp>
      <p:sp>
        <p:nvSpPr>
          <p:cNvPr id="4" name="Content Placeholder 3"/>
          <p:cNvSpPr>
            <a:spLocks noGrp="1"/>
          </p:cNvSpPr>
          <p:nvPr>
            <p:ph sz="half" idx="2"/>
          </p:nvPr>
        </p:nvSpPr>
        <p:spPr>
          <a:xfrm>
            <a:off x="533400" y="1411457"/>
            <a:ext cx="8305800" cy="4913144"/>
          </a:xfrm>
        </p:spPr>
        <p:txBody>
          <a:bodyPr>
            <a:normAutofit/>
          </a:bodyPr>
          <a:lstStyle/>
          <a:p>
            <a:r>
              <a:rPr lang="en-US" dirty="0"/>
              <a:t>Filed and/ or appeared at hearing for full protection order</a:t>
            </a:r>
          </a:p>
          <a:p>
            <a:r>
              <a:rPr lang="en-US" dirty="0" smtClean="0"/>
              <a:t>Plead and or testified </a:t>
            </a:r>
            <a:r>
              <a:rPr lang="en-US" dirty="0"/>
              <a:t>about abuse or sexual assault in a court </a:t>
            </a:r>
            <a:r>
              <a:rPr lang="en-US" dirty="0" smtClean="0"/>
              <a:t>case </a:t>
            </a:r>
            <a:r>
              <a:rPr lang="en-US" dirty="0"/>
              <a:t>(e.g. protection order, divorce, custody, </a:t>
            </a:r>
            <a:r>
              <a:rPr lang="en-US" dirty="0" smtClean="0"/>
              <a:t>small claims, housing, employment</a:t>
            </a:r>
            <a:r>
              <a:rPr lang="en-US" dirty="0"/>
              <a:t>) </a:t>
            </a:r>
          </a:p>
          <a:p>
            <a:r>
              <a:rPr lang="en-US" dirty="0"/>
              <a:t>Evidence in case that victim called the police, made a police report, cooperated in a criminal </a:t>
            </a:r>
            <a:r>
              <a:rPr lang="en-US" dirty="0" smtClean="0"/>
              <a:t>or EEOC investigation</a:t>
            </a:r>
            <a:endParaRPr lang="en-US" dirty="0"/>
          </a:p>
          <a:p>
            <a:r>
              <a:rPr lang="en-US" dirty="0"/>
              <a:t>Serving the perpetrator with notice of </a:t>
            </a:r>
            <a:r>
              <a:rPr lang="en-US" dirty="0" smtClean="0"/>
              <a:t>a </a:t>
            </a:r>
          </a:p>
          <a:p>
            <a:pPr lvl="1"/>
            <a:r>
              <a:rPr lang="en-US" dirty="0" smtClean="0"/>
              <a:t>temporary protection order </a:t>
            </a:r>
          </a:p>
          <a:p>
            <a:pPr lvl="1"/>
            <a:r>
              <a:rPr lang="en-US" dirty="0" smtClean="0"/>
              <a:t>A case in which the pleadings contain allegations of facts that constitute domestic violence, sexual assault or other U visa criminal activities</a:t>
            </a:r>
          </a:p>
        </p:txBody>
      </p:sp>
      <p:sp>
        <p:nvSpPr>
          <p:cNvPr id="10" name="Footer Placeholder 9"/>
          <p:cNvSpPr>
            <a:spLocks noGrp="1"/>
          </p:cNvSpPr>
          <p:nvPr>
            <p:ph type="ftr" sz="quarter" idx="10"/>
          </p:nvPr>
        </p:nvSpPr>
        <p:spPr>
          <a:xfrm>
            <a:off x="2667000" y="6316494"/>
            <a:ext cx="4038600" cy="365125"/>
          </a:xfrm>
        </p:spPr>
        <p:txBody>
          <a:bodyPr/>
          <a:lstStyle/>
          <a:p>
            <a:pPr>
              <a:defRPr/>
            </a:pPr>
            <a:r>
              <a:rPr lang="en-US" dirty="0" smtClean="0"/>
              <a:t>Judicial Training Network</a:t>
            </a:r>
            <a:endParaRPr lang="en-US" dirty="0"/>
          </a:p>
        </p:txBody>
      </p:sp>
      <p:sp>
        <p:nvSpPr>
          <p:cNvPr id="3" name="Slide Number Placeholder 2"/>
          <p:cNvSpPr>
            <a:spLocks noGrp="1"/>
          </p:cNvSpPr>
          <p:nvPr>
            <p:ph type="sldNum" sz="quarter" idx="11"/>
          </p:nvPr>
        </p:nvSpPr>
        <p:spPr/>
        <p:txBody>
          <a:bodyPr/>
          <a:lstStyle/>
          <a:p>
            <a:fld id="{0CE73224-425F-4004-9F34-FE96275900D8}" type="slidenum">
              <a:rPr lang="en-US" altLang="en-US" smtClean="0"/>
              <a:pPr/>
              <a:t>78</a:t>
            </a:fld>
            <a:endParaRPr lang="en-US" altLang="en-US" dirty="0"/>
          </a:p>
        </p:txBody>
      </p:sp>
    </p:spTree>
    <p:extLst>
      <p:ext uri="{BB962C8B-B14F-4D97-AF65-F5344CB8AC3E}">
        <p14:creationId xmlns:p14="http://schemas.microsoft.com/office/powerpoint/2010/main" val="7149179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04800"/>
            <a:ext cx="8229600" cy="1143000"/>
          </a:xfrm>
        </p:spPr>
        <p:txBody>
          <a:bodyPr>
            <a:noAutofit/>
          </a:bodyPr>
          <a:lstStyle/>
          <a:p>
            <a:r>
              <a:rPr lang="en-US" sz="3800" dirty="0" smtClean="0"/>
              <a:t>According to DHS, a U/T Visa Certification Tells USCIS Only 3 Things: </a:t>
            </a:r>
            <a:endParaRPr lang="en-US" sz="3800" dirty="0"/>
          </a:p>
        </p:txBody>
      </p:sp>
      <p:sp>
        <p:nvSpPr>
          <p:cNvPr id="7" name="Content Placeholder 6"/>
          <p:cNvSpPr>
            <a:spLocks noGrp="1"/>
          </p:cNvSpPr>
          <p:nvPr>
            <p:ph idx="1"/>
          </p:nvPr>
        </p:nvSpPr>
        <p:spPr>
          <a:xfrm>
            <a:off x="228600" y="1752600"/>
            <a:ext cx="8001000" cy="4267200"/>
          </a:xfrm>
        </p:spPr>
        <p:txBody>
          <a:bodyPr/>
          <a:lstStyle/>
          <a:p>
            <a:r>
              <a:rPr lang="en-US" dirty="0" smtClean="0"/>
              <a:t>Certifier believes the applicant is a victim of a qualifying </a:t>
            </a:r>
            <a:r>
              <a:rPr lang="en-US" dirty="0"/>
              <a:t>criminal activity</a:t>
            </a:r>
          </a:p>
          <a:p>
            <a:r>
              <a:rPr lang="en-US" dirty="0"/>
              <a:t>Victim had knowledge of the criminal activity </a:t>
            </a:r>
          </a:p>
          <a:p>
            <a:r>
              <a:rPr lang="en-US" dirty="0"/>
              <a:t>Victim was, </a:t>
            </a:r>
            <a:r>
              <a:rPr lang="en-US" dirty="0" smtClean="0"/>
              <a:t>is, </a:t>
            </a:r>
            <a:r>
              <a:rPr lang="en-US" b="1" u="sng" dirty="0"/>
              <a:t>or</a:t>
            </a:r>
            <a:r>
              <a:rPr lang="en-US" dirty="0"/>
              <a:t> is likely to be </a:t>
            </a:r>
            <a:r>
              <a:rPr lang="en-US" dirty="0" smtClean="0"/>
              <a:t>helpful in the detection, investigation, prosecution, conviction or sentencing</a:t>
            </a:r>
            <a:endParaRPr lang="en-US" dirty="0"/>
          </a:p>
        </p:txBody>
      </p:sp>
      <p:sp>
        <p:nvSpPr>
          <p:cNvPr id="4" name="Footer Placeholder 3"/>
          <p:cNvSpPr>
            <a:spLocks noGrp="1"/>
          </p:cNvSpPr>
          <p:nvPr>
            <p:ph type="ftr" sz="quarter" idx="10"/>
          </p:nvPr>
        </p:nvSpPr>
        <p:spPr/>
        <p:txBody>
          <a:bodyPr/>
          <a:lstStyle/>
          <a:p>
            <a:pPr>
              <a:defRPr/>
            </a:pPr>
            <a:r>
              <a:rPr lang="en-US" dirty="0" smtClean="0"/>
              <a:t>Judicial Training Network</a:t>
            </a:r>
            <a:endParaRPr lang="en-US" dirty="0"/>
          </a:p>
        </p:txBody>
      </p:sp>
      <p:sp>
        <p:nvSpPr>
          <p:cNvPr id="2" name="Slide Number Placeholder 1"/>
          <p:cNvSpPr>
            <a:spLocks noGrp="1"/>
          </p:cNvSpPr>
          <p:nvPr>
            <p:ph type="sldNum" sz="quarter" idx="11"/>
          </p:nvPr>
        </p:nvSpPr>
        <p:spPr/>
        <p:txBody>
          <a:bodyPr/>
          <a:lstStyle/>
          <a:p>
            <a:r>
              <a:rPr lang="en-US" altLang="en-US" dirty="0" smtClean="0"/>
              <a:t> </a:t>
            </a:r>
            <a:fld id="{6A63AC35-3821-42BC-BDAE-2B923C128E1A}" type="slidenum">
              <a:rPr lang="en-US" altLang="en-US" smtClean="0"/>
              <a:pPr/>
              <a:t>79</a:t>
            </a:fld>
            <a:endParaRPr lang="en-US" altLang="en-US" dirty="0"/>
          </a:p>
        </p:txBody>
      </p:sp>
    </p:spTree>
    <p:extLst>
      <p:ext uri="{BB962C8B-B14F-4D97-AF65-F5344CB8AC3E}">
        <p14:creationId xmlns:p14="http://schemas.microsoft.com/office/powerpoint/2010/main" val="2578601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010" y="692524"/>
            <a:ext cx="5421394" cy="1183341"/>
          </a:xfrm>
        </p:spPr>
        <p:txBody>
          <a:bodyPr>
            <a:normAutofit fontScale="90000"/>
          </a:bodyPr>
          <a:lstStyle/>
          <a:p>
            <a:r>
              <a:rPr lang="en-US" dirty="0" smtClean="0">
                <a:solidFill>
                  <a:srgbClr val="002060"/>
                </a:solidFill>
              </a:rPr>
              <a:t>Department of Homeland Security</a:t>
            </a:r>
            <a:br>
              <a:rPr lang="en-US" dirty="0" smtClean="0">
                <a:solidFill>
                  <a:srgbClr val="002060"/>
                </a:solidFill>
              </a:rPr>
            </a:br>
            <a:r>
              <a:rPr lang="en-US" dirty="0" smtClean="0">
                <a:solidFill>
                  <a:srgbClr val="002060"/>
                </a:solidFill>
              </a:rPr>
              <a:t> </a:t>
            </a:r>
            <a:endParaRPr lang="en-US" dirty="0">
              <a:solidFill>
                <a:srgbClr val="002060"/>
              </a:solidFill>
            </a:endParaRPr>
          </a:p>
        </p:txBody>
      </p:sp>
      <p:sp>
        <p:nvSpPr>
          <p:cNvPr id="3" name="Content Placeholder 2"/>
          <p:cNvSpPr>
            <a:spLocks noGrp="1"/>
          </p:cNvSpPr>
          <p:nvPr>
            <p:ph idx="1"/>
          </p:nvPr>
        </p:nvSpPr>
        <p:spPr/>
        <p:txBody>
          <a:bodyPr/>
          <a:lstStyle/>
          <a:p>
            <a:r>
              <a:rPr lang="en-US" dirty="0" smtClean="0"/>
              <a:t>DHS Dynamics Video</a:t>
            </a:r>
            <a:endParaRPr lang="en-US" dirty="0"/>
          </a:p>
        </p:txBody>
      </p:sp>
      <p:sp>
        <p:nvSpPr>
          <p:cNvPr id="4" name="Slide Number Placeholder 3"/>
          <p:cNvSpPr>
            <a:spLocks noGrp="1"/>
          </p:cNvSpPr>
          <p:nvPr>
            <p:ph type="sldNum" sz="quarter" idx="4294967295"/>
          </p:nvPr>
        </p:nvSpPr>
        <p:spPr>
          <a:xfrm>
            <a:off x="8122024" y="6017559"/>
            <a:ext cx="443753" cy="517712"/>
          </a:xfrm>
        </p:spPr>
        <p:txBody>
          <a:bodyPr/>
          <a:lstStyle/>
          <a:p>
            <a:pPr>
              <a:defRPr/>
            </a:pPr>
            <a:endParaRPr lang="en-US" dirty="0" smtClean="0">
              <a:solidFill>
                <a:srgbClr val="808080"/>
              </a:solidFill>
            </a:endParaRPr>
          </a:p>
          <a:p>
            <a:pPr>
              <a:defRPr/>
            </a:pPr>
            <a:endParaRPr lang="en-US" dirty="0" smtClean="0">
              <a:solidFill>
                <a:srgbClr val="808080"/>
              </a:solidFill>
            </a:endParaRPr>
          </a:p>
          <a:p>
            <a:pPr>
              <a:defRPr/>
            </a:pPr>
            <a:fld id="{46DC4922-A333-4D8A-BB45-7E58155A4B3C}" type="slidenum">
              <a:rPr lang="en-US" smtClean="0"/>
              <a:pPr>
                <a:defRPr/>
              </a:pPr>
              <a:t>8</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1177" y="840442"/>
            <a:ext cx="1839035" cy="1067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0"/>
          </p:nvPr>
        </p:nvSpPr>
        <p:spPr/>
        <p:txBody>
          <a:bodyPr/>
          <a:lstStyle/>
          <a:p>
            <a:pPr>
              <a:defRPr/>
            </a:pPr>
            <a:r>
              <a:rPr lang="en-US" smtClean="0"/>
              <a:t>Judicial Training Network</a:t>
            </a:r>
            <a:endParaRPr lang="en-US"/>
          </a:p>
        </p:txBody>
      </p:sp>
    </p:spTree>
    <p:extLst>
      <p:ext uri="{BB962C8B-B14F-4D97-AF65-F5344CB8AC3E}">
        <p14:creationId xmlns:p14="http://schemas.microsoft.com/office/powerpoint/2010/main" val="1025483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Judicial Training Network</a:t>
            </a:r>
            <a:endParaRPr lang="en-US" dirty="0"/>
          </a:p>
        </p:txBody>
      </p:sp>
      <p:sp>
        <p:nvSpPr>
          <p:cNvPr id="4" name="Slide Number Placeholder 3"/>
          <p:cNvSpPr>
            <a:spLocks noGrp="1"/>
          </p:cNvSpPr>
          <p:nvPr>
            <p:ph type="sldNum" sz="quarter" idx="11"/>
          </p:nvPr>
        </p:nvSpPr>
        <p:spPr/>
        <p:txBody>
          <a:bodyPr/>
          <a:lstStyle/>
          <a:p>
            <a:r>
              <a:rPr lang="en-US" altLang="en-US" dirty="0" smtClean="0"/>
              <a:t> </a:t>
            </a:r>
            <a:fld id="{128E32AC-CE08-487E-84FE-97DC12229735}" type="slidenum">
              <a:rPr lang="en-US" altLang="en-US" smtClean="0"/>
              <a:pPr/>
              <a:t>80</a:t>
            </a:fld>
            <a:endParaRPr lang="en-US" altLang="en-US" dirty="0"/>
          </a:p>
        </p:txBody>
      </p:sp>
      <p:sp>
        <p:nvSpPr>
          <p:cNvPr id="2" name="Rectangle 3"/>
          <p:cNvSpPr>
            <a:spLocks noGrp="1"/>
          </p:cNvSpPr>
          <p:nvPr>
            <p:ph idx="4294967295"/>
          </p:nvPr>
        </p:nvSpPr>
        <p:spPr>
          <a:xfrm>
            <a:off x="0" y="1447800"/>
            <a:ext cx="8810625" cy="4267200"/>
          </a:xfrm>
          <a:noFill/>
          <a:ln w="28575">
            <a:noFill/>
          </a:ln>
        </p:spPr>
        <p:txBody>
          <a:bodyPr>
            <a:noAutofit/>
          </a:bodyPr>
          <a:lstStyle/>
          <a:p>
            <a:pPr indent="-365374">
              <a:buSzPct val="69000"/>
            </a:pPr>
            <a:r>
              <a:rPr lang="en-US" sz="2400" dirty="0">
                <a:ea typeface="ＭＳ Ｐゴシック"/>
                <a:cs typeface="Arial" pitchFamily="34" charset="0"/>
              </a:rPr>
              <a:t>Victim reports a crime and there’s no further </a:t>
            </a:r>
            <a:r>
              <a:rPr lang="en-US" sz="2400" dirty="0" smtClean="0">
                <a:ea typeface="ＭＳ Ｐゴシック"/>
                <a:cs typeface="Arial" pitchFamily="34" charset="0"/>
              </a:rPr>
              <a:t>investigation or prosecution</a:t>
            </a:r>
          </a:p>
          <a:p>
            <a:pPr indent="-365374">
              <a:buSzPct val="69000"/>
            </a:pPr>
            <a:r>
              <a:rPr lang="en-US" sz="2400" dirty="0" smtClean="0">
                <a:ea typeface="ＭＳ Ｐゴシック"/>
                <a:cs typeface="Arial" pitchFamily="34" charset="0"/>
              </a:rPr>
              <a:t>Perpetrator </a:t>
            </a:r>
            <a:r>
              <a:rPr lang="en-US" sz="2400" dirty="0">
                <a:ea typeface="ＭＳ Ｐゴシック"/>
                <a:cs typeface="Arial" pitchFamily="34" charset="0"/>
              </a:rPr>
              <a:t>absconds or is </a:t>
            </a:r>
            <a:r>
              <a:rPr lang="en-US" sz="2400" dirty="0" smtClean="0">
                <a:ea typeface="ＭＳ Ｐゴシック"/>
                <a:cs typeface="Arial" pitchFamily="34" charset="0"/>
              </a:rPr>
              <a:t>deported</a:t>
            </a:r>
            <a:endParaRPr lang="en-US" sz="2400" dirty="0">
              <a:ea typeface="ＭＳ Ｐゴシック"/>
              <a:cs typeface="Arial" pitchFamily="34" charset="0"/>
            </a:endParaRPr>
          </a:p>
          <a:p>
            <a:pPr indent="-365374">
              <a:buSzPct val="69000"/>
            </a:pPr>
            <a:r>
              <a:rPr lang="en-US" sz="2400" dirty="0">
                <a:ea typeface="ＭＳ Ｐゴシック"/>
                <a:cs typeface="Arial" pitchFamily="34" charset="0"/>
              </a:rPr>
              <a:t>P</a:t>
            </a:r>
            <a:r>
              <a:rPr lang="en-US" sz="2400" dirty="0" smtClean="0">
                <a:ea typeface="ＭＳ Ｐゴシック"/>
                <a:cs typeface="Arial" pitchFamily="34" charset="0"/>
              </a:rPr>
              <a:t>erpetrator </a:t>
            </a:r>
            <a:r>
              <a:rPr lang="en-US" sz="2400" dirty="0">
                <a:ea typeface="ＭＳ Ｐゴシック"/>
                <a:cs typeface="Arial" pitchFamily="34" charset="0"/>
              </a:rPr>
              <a:t>is being prosecuted for a different </a:t>
            </a:r>
            <a:r>
              <a:rPr lang="en-US" sz="2400" dirty="0" smtClean="0">
                <a:ea typeface="ＭＳ Ｐゴシック"/>
                <a:cs typeface="Arial" pitchFamily="34" charset="0"/>
              </a:rPr>
              <a:t>crime</a:t>
            </a:r>
            <a:endParaRPr lang="en-US" sz="2400" dirty="0">
              <a:ea typeface="ＭＳ Ｐゴシック"/>
              <a:cs typeface="Arial" pitchFamily="34" charset="0"/>
            </a:endParaRPr>
          </a:p>
          <a:p>
            <a:pPr indent="-365374">
              <a:buSzPct val="69000"/>
            </a:pPr>
            <a:r>
              <a:rPr lang="en-US" sz="2400" dirty="0">
                <a:ea typeface="ＭＳ Ｐゴシック"/>
                <a:cs typeface="Arial" pitchFamily="34" charset="0"/>
              </a:rPr>
              <a:t>Victim is not needed as a </a:t>
            </a:r>
            <a:r>
              <a:rPr lang="en-US" sz="2400" dirty="0" smtClean="0">
                <a:ea typeface="ＭＳ Ｐゴシック"/>
                <a:cs typeface="Arial" pitchFamily="34" charset="0"/>
              </a:rPr>
              <a:t>witness</a:t>
            </a:r>
            <a:endParaRPr lang="en-US" sz="2400" dirty="0">
              <a:ea typeface="ＭＳ Ｐゴシック"/>
              <a:cs typeface="Arial" pitchFamily="34" charset="0"/>
            </a:endParaRPr>
          </a:p>
          <a:p>
            <a:pPr indent="-365374">
              <a:buSzPct val="69000"/>
            </a:pPr>
            <a:r>
              <a:rPr lang="en-US" sz="2400" dirty="0" smtClean="0">
                <a:ea typeface="ＭＳ Ｐゴシック"/>
                <a:cs typeface="Arial" pitchFamily="34" charset="0"/>
              </a:rPr>
              <a:t>Victim </a:t>
            </a:r>
            <a:r>
              <a:rPr lang="en-US" sz="2400" dirty="0">
                <a:ea typeface="ＭＳ Ｐゴシック"/>
                <a:cs typeface="Arial" pitchFamily="34" charset="0"/>
              </a:rPr>
              <a:t>is dead (indirect victim is applying) </a:t>
            </a:r>
            <a:endParaRPr lang="en-US" sz="2400" dirty="0" smtClean="0">
              <a:ea typeface="ＭＳ Ｐゴシック"/>
              <a:cs typeface="Arial" pitchFamily="34" charset="0"/>
            </a:endParaRPr>
          </a:p>
          <a:p>
            <a:pPr indent="-365374">
              <a:buSzPct val="69000"/>
            </a:pPr>
            <a:r>
              <a:rPr lang="en-US" sz="2400" dirty="0">
                <a:ea typeface="ＭＳ Ｐゴシック"/>
                <a:cs typeface="Arial" pitchFamily="34" charset="0"/>
              </a:rPr>
              <a:t>P</a:t>
            </a:r>
            <a:r>
              <a:rPr lang="en-US" sz="2400" dirty="0" smtClean="0">
                <a:ea typeface="ＭＳ Ｐゴシック"/>
                <a:cs typeface="Arial" pitchFamily="34" charset="0"/>
              </a:rPr>
              <a:t>erpetrator </a:t>
            </a:r>
            <a:r>
              <a:rPr lang="en-US" sz="2400" dirty="0">
                <a:ea typeface="ＭＳ Ｐゴシック"/>
                <a:cs typeface="Arial" pitchFamily="34" charset="0"/>
              </a:rPr>
              <a:t>is </a:t>
            </a:r>
            <a:r>
              <a:rPr lang="en-US" sz="2400" dirty="0" smtClean="0">
                <a:ea typeface="ＭＳ Ｐゴシック"/>
                <a:cs typeface="Arial" pitchFamily="34" charset="0"/>
              </a:rPr>
              <a:t>dead</a:t>
            </a:r>
          </a:p>
          <a:p>
            <a:pPr indent="-365374">
              <a:buSzPct val="69000"/>
            </a:pPr>
            <a:r>
              <a:rPr lang="en-US" sz="2400" dirty="0" smtClean="0">
                <a:ea typeface="ＭＳ Ｐゴシック"/>
                <a:cs typeface="Arial" pitchFamily="34" charset="0"/>
              </a:rPr>
              <a:t>The criminal case did not result in a guilty plea or conviction</a:t>
            </a:r>
            <a:endParaRPr lang="en-US" sz="2400" dirty="0">
              <a:ea typeface="ＭＳ Ｐゴシック"/>
              <a:cs typeface="Arial" pitchFamily="34" charset="0"/>
            </a:endParaRPr>
          </a:p>
          <a:p>
            <a:pPr indent="-365374">
              <a:buSzPct val="69000"/>
            </a:pPr>
            <a:r>
              <a:rPr lang="en-US" sz="2400" dirty="0" smtClean="0">
                <a:ea typeface="ＭＳ Ｐゴシック"/>
                <a:cs typeface="Arial" pitchFamily="34" charset="0"/>
              </a:rPr>
              <a:t>Victim is applying for a civil protection order or custody but domestic violence is not being criminally prosecuted</a:t>
            </a:r>
            <a:endParaRPr lang="en-US" sz="2400" dirty="0">
              <a:ea typeface="ＭＳ Ｐゴシック"/>
              <a:cs typeface="Arial" pitchFamily="34" charset="0"/>
            </a:endParaRPr>
          </a:p>
        </p:txBody>
      </p:sp>
      <p:sp>
        <p:nvSpPr>
          <p:cNvPr id="7" name="Rectangle 2"/>
          <p:cNvSpPr txBox="1">
            <a:spLocks/>
          </p:cNvSpPr>
          <p:nvPr/>
        </p:nvSpPr>
        <p:spPr bwMode="auto">
          <a:xfrm>
            <a:off x="322381" y="304800"/>
            <a:ext cx="8487790" cy="964533"/>
          </a:xfrm>
          <a:prstGeom prst="rect">
            <a:avLst/>
          </a:prstGeom>
          <a:noFill/>
          <a:ln w="9525">
            <a:noFill/>
            <a:miter lim="800000"/>
            <a:headEnd/>
            <a:tailEnd/>
          </a:ln>
        </p:spPr>
        <p:txBody>
          <a:bodyPr vert="horz" wrap="square" lIns="91322" tIns="45662" rIns="91322" bIns="45662" numCol="1" anchor="ctr" anchorCtr="0" compatLnSpc="1">
            <a:prstTxWarp prst="textNoShape">
              <a:avLst/>
            </a:prstTxWarp>
          </a:bodyPr>
          <a:lstStyle/>
          <a:p>
            <a:pPr algn="ctr" defTabSz="455348" eaLnBrk="0" hangingPunct="0">
              <a:defRPr/>
            </a:pPr>
            <a:r>
              <a:rPr lang="en-US" sz="4400" dirty="0" smtClean="0">
                <a:solidFill>
                  <a:srgbClr val="B21F28"/>
                </a:solidFill>
                <a:effectLst>
                  <a:outerShdw blurRad="38100" dist="38100" dir="2700000" algn="tl">
                    <a:srgbClr val="000000">
                      <a:alpha val="43137"/>
                    </a:srgbClr>
                  </a:outerShdw>
                </a:effectLst>
                <a:latin typeface="Cambria" panose="02040503050406030204" pitchFamily="18" charset="0"/>
                <a:ea typeface="ＭＳ Ｐゴシック" charset="-128"/>
                <a:cs typeface="Arial" pitchFamily="34" charset="0"/>
              </a:rPr>
              <a:t>Helpfulness </a:t>
            </a:r>
            <a:r>
              <a:rPr lang="en-US" sz="4400" dirty="0">
                <a:solidFill>
                  <a:srgbClr val="B21F28"/>
                </a:solidFill>
                <a:effectLst>
                  <a:outerShdw blurRad="38100" dist="38100" dir="2700000" algn="tl">
                    <a:srgbClr val="000000">
                      <a:alpha val="43137"/>
                    </a:srgbClr>
                  </a:outerShdw>
                </a:effectLst>
                <a:latin typeface="Cambria" panose="02040503050406030204" pitchFamily="18" charset="0"/>
                <a:ea typeface="ＭＳ Ｐゴシック" charset="-128"/>
              </a:rPr>
              <a:t>R</a:t>
            </a:r>
            <a:r>
              <a:rPr lang="en-US" sz="4400" dirty="0" smtClean="0">
                <a:solidFill>
                  <a:srgbClr val="B21F28"/>
                </a:solidFill>
                <a:effectLst>
                  <a:outerShdw blurRad="38100" dist="38100" dir="2700000" algn="tl">
                    <a:srgbClr val="000000">
                      <a:alpha val="43137"/>
                    </a:srgbClr>
                  </a:outerShdw>
                </a:effectLst>
                <a:latin typeface="Cambria" panose="02040503050406030204" pitchFamily="18" charset="0"/>
                <a:ea typeface="ＭＳ Ｐゴシック" charset="-128"/>
                <a:cs typeface="Arial" pitchFamily="34" charset="0"/>
              </a:rPr>
              <a:t>equirement </a:t>
            </a:r>
            <a:r>
              <a:rPr lang="en-US" sz="4400" dirty="0">
                <a:solidFill>
                  <a:srgbClr val="B21F28"/>
                </a:solidFill>
                <a:effectLst>
                  <a:outerShdw blurRad="38100" dist="38100" dir="2700000" algn="tl">
                    <a:srgbClr val="000000">
                      <a:alpha val="43137"/>
                    </a:srgbClr>
                  </a:outerShdw>
                </a:effectLst>
                <a:latin typeface="Cambria" panose="02040503050406030204" pitchFamily="18" charset="0"/>
                <a:ea typeface="ＭＳ Ｐゴシック" charset="-128"/>
              </a:rPr>
              <a:t>M</a:t>
            </a:r>
            <a:r>
              <a:rPr lang="en-US" sz="4400" dirty="0" smtClean="0">
                <a:solidFill>
                  <a:srgbClr val="B21F28"/>
                </a:solidFill>
                <a:effectLst>
                  <a:outerShdw blurRad="38100" dist="38100" dir="2700000" algn="tl">
                    <a:srgbClr val="000000">
                      <a:alpha val="43137"/>
                    </a:srgbClr>
                  </a:outerShdw>
                </a:effectLst>
                <a:latin typeface="Cambria" panose="02040503050406030204" pitchFamily="18" charset="0"/>
                <a:ea typeface="ＭＳ Ｐゴシック" charset="-128"/>
                <a:cs typeface="Arial" pitchFamily="34" charset="0"/>
              </a:rPr>
              <a:t>et </a:t>
            </a:r>
            <a:r>
              <a:rPr lang="en-US" sz="4400" i="1" dirty="0" smtClean="0">
                <a:solidFill>
                  <a:srgbClr val="B21F28"/>
                </a:solidFill>
                <a:effectLst>
                  <a:outerShdw blurRad="38100" dist="38100" dir="2700000" algn="tl">
                    <a:srgbClr val="000000">
                      <a:alpha val="43137"/>
                    </a:srgbClr>
                  </a:outerShdw>
                </a:effectLst>
                <a:latin typeface="Cambria" panose="02040503050406030204" pitchFamily="18" charset="0"/>
                <a:ea typeface="ＭＳ Ｐゴシック" charset="-128"/>
                <a:cs typeface="Arial" pitchFamily="34" charset="0"/>
              </a:rPr>
              <a:t>Even</a:t>
            </a:r>
            <a:r>
              <a:rPr lang="en-US" sz="4400" dirty="0" smtClean="0">
                <a:solidFill>
                  <a:srgbClr val="B21F28"/>
                </a:solidFill>
                <a:effectLst>
                  <a:outerShdw blurRad="38100" dist="38100" dir="2700000" algn="tl">
                    <a:srgbClr val="000000">
                      <a:alpha val="43137"/>
                    </a:srgbClr>
                  </a:outerShdw>
                </a:effectLst>
                <a:latin typeface="Cambria" panose="02040503050406030204" pitchFamily="18" charset="0"/>
                <a:ea typeface="ＭＳ Ｐゴシック" charset="-128"/>
                <a:cs typeface="Arial" pitchFamily="34" charset="0"/>
              </a:rPr>
              <a:t> </a:t>
            </a:r>
            <a:r>
              <a:rPr lang="en-US" sz="4400" dirty="0">
                <a:solidFill>
                  <a:srgbClr val="B21F28"/>
                </a:solidFill>
                <a:effectLst>
                  <a:outerShdw blurRad="38100" dist="38100" dir="2700000" algn="tl">
                    <a:srgbClr val="000000">
                      <a:alpha val="43137"/>
                    </a:srgbClr>
                  </a:outerShdw>
                </a:effectLst>
                <a:latin typeface="Cambria" panose="02040503050406030204" pitchFamily="18" charset="0"/>
                <a:ea typeface="ＭＳ Ｐゴシック" charset="-128"/>
              </a:rPr>
              <a:t>W</a:t>
            </a:r>
            <a:r>
              <a:rPr lang="en-US" sz="4400" dirty="0" smtClean="0">
                <a:solidFill>
                  <a:srgbClr val="B21F28"/>
                </a:solidFill>
                <a:effectLst>
                  <a:outerShdw blurRad="38100" dist="38100" dir="2700000" algn="tl">
                    <a:srgbClr val="000000">
                      <a:alpha val="43137"/>
                    </a:srgbClr>
                  </a:outerShdw>
                </a:effectLst>
                <a:latin typeface="Cambria" panose="02040503050406030204" pitchFamily="18" charset="0"/>
                <a:ea typeface="ＭＳ Ｐゴシック" charset="-128"/>
                <a:cs typeface="Arial" pitchFamily="34" charset="0"/>
              </a:rPr>
              <a:t>hen</a:t>
            </a:r>
            <a:r>
              <a:rPr lang="en-US" sz="4400" dirty="0" smtClean="0">
                <a:solidFill>
                  <a:srgbClr val="B21F28"/>
                </a:solidFill>
                <a:effectLst>
                  <a:outerShdw blurRad="38100" dist="38100" dir="2700000" algn="tl">
                    <a:srgbClr val="000000">
                      <a:alpha val="43137"/>
                    </a:srgbClr>
                  </a:outerShdw>
                </a:effectLst>
                <a:ea typeface="ＭＳ Ｐゴシック" charset="-128"/>
                <a:cs typeface="Arial" pitchFamily="34" charset="0"/>
              </a:rPr>
              <a:t>:</a:t>
            </a:r>
            <a:endParaRPr lang="en-US" sz="4400" dirty="0">
              <a:solidFill>
                <a:srgbClr val="B21F28"/>
              </a:solidFill>
              <a:effectLst>
                <a:outerShdw blurRad="38100" dist="38100" dir="2700000" algn="tl">
                  <a:srgbClr val="000000">
                    <a:alpha val="43137"/>
                  </a:srgbClr>
                </a:outerShdw>
              </a:effectLst>
              <a:ea typeface="ＭＳ Ｐゴシック" charset="-128"/>
              <a:cs typeface="Arial" pitchFamily="34" charset="0"/>
            </a:endParaRPr>
          </a:p>
        </p:txBody>
      </p:sp>
    </p:spTree>
    <p:extLst>
      <p:ext uri="{BB962C8B-B14F-4D97-AF65-F5344CB8AC3E}">
        <p14:creationId xmlns:p14="http://schemas.microsoft.com/office/powerpoint/2010/main" val="605773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769"/>
            <a:ext cx="8229600" cy="1322363"/>
          </a:xfrm>
        </p:spPr>
        <p:txBody>
          <a:bodyPr>
            <a:normAutofit/>
          </a:bodyPr>
          <a:lstStyle/>
          <a:p>
            <a:r>
              <a:rPr lang="en-US" sz="3200" dirty="0"/>
              <a:t>What evidence of helpfulness might you include on the U visa certification form?</a:t>
            </a:r>
            <a:endParaRPr lang="en-US" sz="3200" b="1" dirty="0"/>
          </a:p>
        </p:txBody>
      </p:sp>
      <p:sp>
        <p:nvSpPr>
          <p:cNvPr id="3" name="Content Placeholder 2"/>
          <p:cNvSpPr>
            <a:spLocks noGrp="1"/>
          </p:cNvSpPr>
          <p:nvPr>
            <p:ph idx="1"/>
          </p:nvPr>
        </p:nvSpPr>
        <p:spPr>
          <a:xfrm>
            <a:off x="1981200" y="1752600"/>
            <a:ext cx="7162800" cy="3962400"/>
          </a:xfrm>
        </p:spPr>
        <p:txBody>
          <a:bodyPr/>
          <a:lstStyle/>
          <a:p>
            <a:pPr marL="0" indent="0">
              <a:buNone/>
            </a:pPr>
            <a:endParaRPr lang="en-US" dirty="0" smtClean="0"/>
          </a:p>
          <a:p>
            <a:pPr marL="1771650" lvl="3" indent="-514350">
              <a:buFont typeface="+mj-lt"/>
              <a:buAutoNum type="alphaUcPeriod"/>
            </a:pPr>
            <a:r>
              <a:rPr lang="en-US" sz="2400" dirty="0" smtClean="0">
                <a:effectLst>
                  <a:outerShdw blurRad="38100" dist="38100" dir="2700000" algn="tl">
                    <a:srgbClr val="000000">
                      <a:alpha val="43137"/>
                    </a:srgbClr>
                  </a:outerShdw>
                </a:effectLst>
              </a:rPr>
              <a:t>The fact that Clara sought and you issued a protection order</a:t>
            </a:r>
            <a:endParaRPr lang="en-US" sz="2400" dirty="0">
              <a:effectLst>
                <a:outerShdw blurRad="38100" dist="38100" dir="2700000" algn="tl">
                  <a:srgbClr val="000000">
                    <a:alpha val="43137"/>
                  </a:srgbClr>
                </a:outerShdw>
              </a:effectLst>
            </a:endParaRPr>
          </a:p>
          <a:p>
            <a:pPr marL="1771650" lvl="3" indent="-514350">
              <a:buFont typeface="+mj-lt"/>
              <a:buAutoNum type="alphaUcPeriod"/>
            </a:pPr>
            <a:r>
              <a:rPr lang="en-US" sz="2400" dirty="0" smtClean="0">
                <a:effectLst>
                  <a:outerShdw blurRad="38100" dist="38100" dir="2700000" algn="tl">
                    <a:srgbClr val="000000">
                      <a:alpha val="43137"/>
                    </a:srgbClr>
                  </a:outerShdw>
                </a:effectLst>
              </a:rPr>
              <a:t>Testimony Clara provided at a contested hearing</a:t>
            </a:r>
            <a:endParaRPr lang="en-US" sz="2400" dirty="0">
              <a:effectLst>
                <a:outerShdw blurRad="38100" dist="38100" dir="2700000" algn="tl">
                  <a:srgbClr val="000000">
                    <a:alpha val="43137"/>
                  </a:srgbClr>
                </a:outerShdw>
              </a:effectLst>
            </a:endParaRPr>
          </a:p>
          <a:p>
            <a:pPr marL="1771650" lvl="3" indent="-514350">
              <a:buFont typeface="+mj-lt"/>
              <a:buAutoNum type="alphaUcPeriod"/>
            </a:pPr>
            <a:r>
              <a:rPr lang="en-US" sz="2400" dirty="0" smtClean="0">
                <a:effectLst>
                  <a:outerShdw blurRad="38100" dist="38100" dir="2700000" algn="tl">
                    <a:srgbClr val="000000">
                      <a:alpha val="43137"/>
                    </a:srgbClr>
                  </a:outerShdw>
                </a:effectLst>
              </a:rPr>
              <a:t>You learned in the CPO case that Clara spoke to police at the crime scene and gave information for the police report</a:t>
            </a:r>
          </a:p>
          <a:p>
            <a:pPr marL="1771650" lvl="3" indent="-514350">
              <a:buFont typeface="+mj-lt"/>
              <a:buAutoNum type="alphaUcPeriod"/>
            </a:pPr>
            <a:r>
              <a:rPr lang="en-US" sz="2400" dirty="0" smtClean="0">
                <a:effectLst>
                  <a:outerShdw blurRad="38100" dist="38100" dir="2700000" algn="tl">
                    <a:srgbClr val="000000">
                      <a:alpha val="43137"/>
                    </a:srgbClr>
                  </a:outerShdw>
                </a:effectLst>
              </a:rPr>
              <a:t>All of the above</a:t>
            </a:r>
          </a:p>
          <a:p>
            <a:pPr marL="0" indent="0">
              <a:buNone/>
            </a:pPr>
            <a:r>
              <a:rPr lang="en-US" sz="2800" dirty="0"/>
              <a:t>	</a:t>
            </a:r>
            <a:r>
              <a:rPr lang="en-US" sz="2800" dirty="0" smtClean="0"/>
              <a:t>		</a:t>
            </a:r>
            <a:endParaRPr lang="en-US" sz="2800" dirty="0"/>
          </a:p>
        </p:txBody>
      </p:sp>
      <p:sp>
        <p:nvSpPr>
          <p:cNvPr id="5" name="Slide Number Placeholder 4"/>
          <p:cNvSpPr>
            <a:spLocks noGrp="1"/>
          </p:cNvSpPr>
          <p:nvPr>
            <p:ph type="sldNum" sz="quarter" idx="11"/>
          </p:nvPr>
        </p:nvSpPr>
        <p:spPr/>
        <p:txBody>
          <a:bodyPr/>
          <a:lstStyle/>
          <a:p>
            <a:fld id="{6A63AC35-3821-42BC-BDAE-2B923C128E1A}" type="slidenum">
              <a:rPr lang="en-US" altLang="en-US" smtClean="0">
                <a:solidFill>
                  <a:srgbClr val="FFFFFF"/>
                </a:solidFill>
              </a:rPr>
              <a:pPr/>
              <a:t>81</a:t>
            </a:fld>
            <a:endParaRPr lang="en-US" altLang="en-US" dirty="0">
              <a:solidFill>
                <a:srgbClr val="FFFFFF"/>
              </a:solidFill>
            </a:endParaRPr>
          </a:p>
        </p:txBody>
      </p:sp>
      <p:pic>
        <p:nvPicPr>
          <p:cNvPr id="6"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200400"/>
            <a:ext cx="2771775" cy="152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057400" y="1555870"/>
            <a:ext cx="5105400" cy="461665"/>
          </a:xfrm>
          <a:prstGeom prst="rect">
            <a:avLst/>
          </a:prstGeom>
        </p:spPr>
        <p:txBody>
          <a:bodyPr wrap="square">
            <a:spAutoFit/>
          </a:bodyPr>
          <a:lstStyle/>
          <a:p>
            <a:pPr algn="ctr"/>
            <a:r>
              <a:rPr lang="en-US" sz="2400" dirty="0" smtClean="0"/>
              <a:t>Using your clickers please check: </a:t>
            </a:r>
            <a:endParaRPr lang="en-US" sz="2400" dirty="0"/>
          </a:p>
        </p:txBody>
      </p:sp>
    </p:spTree>
    <p:extLst>
      <p:ext uri="{BB962C8B-B14F-4D97-AF65-F5344CB8AC3E}">
        <p14:creationId xmlns:p14="http://schemas.microsoft.com/office/powerpoint/2010/main" val="34787224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452438" y="228600"/>
            <a:ext cx="8315325" cy="609600"/>
          </a:xfrm>
        </p:spPr>
        <p:txBody>
          <a:bodyPr>
            <a:normAutofit fontScale="90000"/>
          </a:bodyPr>
          <a:lstStyle/>
          <a:p>
            <a:pPr>
              <a:defRPr/>
            </a:pPr>
            <a:r>
              <a:rPr lang="en-US" dirty="0" smtClean="0">
                <a:effectLst/>
                <a:ea typeface="ＭＳ Ｐゴシック" charset="-128"/>
              </a:rPr>
              <a:t>U-visa Facts and Benefits</a:t>
            </a:r>
          </a:p>
        </p:txBody>
      </p:sp>
      <p:sp>
        <p:nvSpPr>
          <p:cNvPr id="26626" name="Rectangle 3"/>
          <p:cNvSpPr>
            <a:spLocks noGrp="1"/>
          </p:cNvSpPr>
          <p:nvPr>
            <p:ph idx="1"/>
          </p:nvPr>
        </p:nvSpPr>
        <p:spPr>
          <a:xfrm>
            <a:off x="441325" y="914400"/>
            <a:ext cx="8315325" cy="5184775"/>
          </a:xfrm>
        </p:spPr>
        <p:txBody>
          <a:bodyPr>
            <a:normAutofit/>
          </a:bodyPr>
          <a:lstStyle/>
          <a:p>
            <a:pPr>
              <a:lnSpc>
                <a:spcPct val="110000"/>
              </a:lnSpc>
              <a:spcBef>
                <a:spcPts val="0"/>
              </a:spcBef>
              <a:spcAft>
                <a:spcPts val="600"/>
              </a:spcAft>
              <a:defRPr/>
            </a:pPr>
            <a:r>
              <a:rPr lang="en-US" sz="2400" dirty="0">
                <a:latin typeface="Arial" panose="020B0604020202020204" pitchFamily="34" charset="0"/>
                <a:ea typeface="ＭＳ Ｐゴシック"/>
                <a:cs typeface="Arial" panose="020B0604020202020204" pitchFamily="34" charset="0"/>
              </a:rPr>
              <a:t>Only 10,000 U-visas can be granted </a:t>
            </a:r>
            <a:r>
              <a:rPr lang="en-US" sz="2400" dirty="0" smtClean="0">
                <a:latin typeface="Arial" panose="020B0604020202020204" pitchFamily="34" charset="0"/>
                <a:ea typeface="ＭＳ Ｐゴシック"/>
                <a:cs typeface="Arial" panose="020B0604020202020204" pitchFamily="34" charset="0"/>
              </a:rPr>
              <a:t>annually</a:t>
            </a:r>
          </a:p>
          <a:p>
            <a:pPr lvl="1">
              <a:lnSpc>
                <a:spcPct val="110000"/>
              </a:lnSpc>
              <a:spcBef>
                <a:spcPts val="0"/>
              </a:spcBef>
              <a:spcAft>
                <a:spcPts val="600"/>
              </a:spcAft>
              <a:defRPr/>
            </a:pPr>
            <a:r>
              <a:rPr lang="en-US" sz="2000" dirty="0" smtClean="0">
                <a:latin typeface="Arial" panose="020B0604020202020204" pitchFamily="34" charset="0"/>
                <a:ea typeface="ＭＳ Ｐゴシック"/>
                <a:cs typeface="Arial" panose="020B0604020202020204" pitchFamily="34" charset="0"/>
              </a:rPr>
              <a:t>Waitlist approval backlog 110,000 visas</a:t>
            </a:r>
            <a:endParaRPr lang="en-US" sz="2000" dirty="0">
              <a:latin typeface="Arial" panose="020B0604020202020204" pitchFamily="34" charset="0"/>
              <a:ea typeface="ＭＳ Ｐゴシック"/>
              <a:cs typeface="Arial" panose="020B0604020202020204" pitchFamily="34" charset="0"/>
            </a:endParaRPr>
          </a:p>
          <a:p>
            <a:pPr>
              <a:lnSpc>
                <a:spcPct val="110000"/>
              </a:lnSpc>
              <a:spcBef>
                <a:spcPts val="0"/>
              </a:spcBef>
              <a:spcAft>
                <a:spcPts val="600"/>
              </a:spcAft>
              <a:defRPr/>
            </a:pPr>
            <a:r>
              <a:rPr lang="en-US" sz="2400" dirty="0">
                <a:latin typeface="Arial" panose="020B0604020202020204" pitchFamily="34" charset="0"/>
                <a:ea typeface="ＭＳ Ｐゴシック"/>
                <a:cs typeface="Arial" panose="020B0604020202020204" pitchFamily="34" charset="0"/>
              </a:rPr>
              <a:t>The U-visa grants a temporary 4 year </a:t>
            </a:r>
            <a:r>
              <a:rPr lang="en-US" sz="2400" dirty="0" smtClean="0">
                <a:latin typeface="Arial" panose="020B0604020202020204" pitchFamily="34" charset="0"/>
                <a:ea typeface="ＭＳ Ｐゴシック"/>
                <a:cs typeface="Arial" panose="020B0604020202020204" pitchFamily="34" charset="0"/>
              </a:rPr>
              <a:t>stay</a:t>
            </a:r>
            <a:r>
              <a:rPr lang="en-US" sz="2400" dirty="0" smtClean="0">
                <a:latin typeface="Arial" panose="020B0604020202020204" pitchFamily="34" charset="0"/>
                <a:cs typeface="Arial" panose="020B0604020202020204" pitchFamily="34" charset="0"/>
              </a:rPr>
              <a:t> </a:t>
            </a:r>
          </a:p>
          <a:p>
            <a:pPr>
              <a:lnSpc>
                <a:spcPct val="110000"/>
              </a:lnSpc>
              <a:spcBef>
                <a:spcPts val="0"/>
              </a:spcBef>
              <a:spcAft>
                <a:spcPts val="600"/>
              </a:spcAft>
              <a:defRPr/>
            </a:pPr>
            <a:r>
              <a:rPr lang="en-US" sz="2400" dirty="0" smtClean="0">
                <a:latin typeface="Arial" panose="020B0604020202020204" pitchFamily="34" charset="0"/>
                <a:ea typeface="ＭＳ Ｐゴシック"/>
                <a:cs typeface="Arial" panose="020B0604020202020204" pitchFamily="34" charset="0"/>
              </a:rPr>
              <a:t>Work authorization </a:t>
            </a:r>
            <a:r>
              <a:rPr lang="en-US" sz="2400" dirty="0" smtClean="0">
                <a:latin typeface="Arial" panose="020B0604020202020204" pitchFamily="34" charset="0"/>
                <a:cs typeface="Arial" panose="020B0604020202020204" pitchFamily="34" charset="0"/>
              </a:rPr>
              <a:t>( ≈ 28-48 months)</a:t>
            </a:r>
            <a:endParaRPr lang="en-US" sz="2400" dirty="0" smtClean="0">
              <a:latin typeface="Arial" panose="020B0604020202020204" pitchFamily="34" charset="0"/>
              <a:ea typeface="ＭＳ Ｐゴシック"/>
              <a:cs typeface="Arial" panose="020B0604020202020204" pitchFamily="34" charset="0"/>
            </a:endParaRPr>
          </a:p>
          <a:p>
            <a:pPr>
              <a:lnSpc>
                <a:spcPct val="110000"/>
              </a:lnSpc>
              <a:spcBef>
                <a:spcPts val="0"/>
              </a:spcBef>
              <a:spcAft>
                <a:spcPts val="600"/>
              </a:spcAft>
              <a:defRPr/>
            </a:pPr>
            <a:r>
              <a:rPr lang="en-US" sz="2400" u="sng" dirty="0" smtClean="0">
                <a:latin typeface="Arial" panose="020B0604020202020204" pitchFamily="34" charset="0"/>
                <a:ea typeface="ＭＳ Ｐゴシック"/>
                <a:cs typeface="Arial" panose="020B0604020202020204" pitchFamily="34" charset="0"/>
              </a:rPr>
              <a:t>Limited state benefits </a:t>
            </a:r>
            <a:endParaRPr lang="en-US" dirty="0">
              <a:latin typeface="Arial" panose="020B0604020202020204" pitchFamily="34" charset="0"/>
              <a:ea typeface="ＭＳ Ｐゴシック"/>
              <a:cs typeface="Arial" panose="020B0604020202020204" pitchFamily="34" charset="0"/>
            </a:endParaRPr>
          </a:p>
          <a:p>
            <a:pPr>
              <a:lnSpc>
                <a:spcPct val="110000"/>
              </a:lnSpc>
              <a:spcBef>
                <a:spcPts val="0"/>
              </a:spcBef>
              <a:spcAft>
                <a:spcPts val="600"/>
              </a:spcAft>
              <a:defRPr/>
            </a:pPr>
            <a:r>
              <a:rPr lang="en-US" sz="2400" u="sng" dirty="0">
                <a:latin typeface="Arial" panose="020B0604020202020204" pitchFamily="34" charset="0"/>
                <a:ea typeface="ＭＳ Ｐゴシック"/>
                <a:cs typeface="Arial" panose="020B0604020202020204" pitchFamily="34" charset="0"/>
              </a:rPr>
              <a:t>L</a:t>
            </a:r>
            <a:r>
              <a:rPr lang="en-US" sz="2400" u="sng" dirty="0" smtClean="0">
                <a:latin typeface="Arial" panose="020B0604020202020204" pitchFamily="34" charset="0"/>
                <a:ea typeface="ＭＳ Ｐゴシック"/>
                <a:cs typeface="Arial" panose="020B0604020202020204" pitchFamily="34" charset="0"/>
              </a:rPr>
              <a:t>awful </a:t>
            </a:r>
            <a:r>
              <a:rPr lang="en-US" sz="2400" u="sng" dirty="0">
                <a:latin typeface="Arial" panose="020B0604020202020204" pitchFamily="34" charset="0"/>
                <a:ea typeface="ＭＳ Ｐゴシック"/>
                <a:cs typeface="Arial" panose="020B0604020202020204" pitchFamily="34" charset="0"/>
              </a:rPr>
              <a:t>permanent </a:t>
            </a:r>
            <a:r>
              <a:rPr lang="en-US" sz="2400" u="sng" dirty="0" smtClean="0">
                <a:latin typeface="Arial" panose="020B0604020202020204" pitchFamily="34" charset="0"/>
                <a:ea typeface="ＭＳ Ｐゴシック"/>
                <a:cs typeface="Arial" panose="020B0604020202020204" pitchFamily="34" charset="0"/>
              </a:rPr>
              <a:t>residency</a:t>
            </a:r>
            <a:r>
              <a:rPr lang="en-US" sz="2400" dirty="0" smtClean="0">
                <a:latin typeface="Arial" panose="020B0604020202020204" pitchFamily="34" charset="0"/>
                <a:ea typeface="ＭＳ Ｐゴシック"/>
                <a:cs typeface="Arial" panose="020B0604020202020204" pitchFamily="34" charset="0"/>
              </a:rPr>
              <a:t> after 3 years if</a:t>
            </a:r>
          </a:p>
          <a:p>
            <a:pPr lvl="1">
              <a:lnSpc>
                <a:spcPct val="110000"/>
              </a:lnSpc>
              <a:spcBef>
                <a:spcPts val="0"/>
              </a:spcBef>
              <a:spcAft>
                <a:spcPts val="600"/>
              </a:spcAft>
              <a:defRPr/>
            </a:pPr>
            <a:r>
              <a:rPr lang="en-US" sz="2000" dirty="0" smtClean="0">
                <a:latin typeface="Arial" panose="020B0604020202020204" pitchFamily="34" charset="0"/>
                <a:ea typeface="ＭＳ Ｐゴシック"/>
                <a:cs typeface="Arial" panose="020B0604020202020204" pitchFamily="34" charset="0"/>
              </a:rPr>
              <a:t>Cooperation or not unreasonably refuse to cooperate</a:t>
            </a:r>
          </a:p>
          <a:p>
            <a:pPr lvl="1">
              <a:lnSpc>
                <a:spcPct val="110000"/>
              </a:lnSpc>
              <a:spcBef>
                <a:spcPts val="0"/>
              </a:spcBef>
              <a:spcAft>
                <a:spcPts val="600"/>
              </a:spcAft>
              <a:defRPr/>
            </a:pPr>
            <a:r>
              <a:rPr lang="en-US" sz="2000" dirty="0" smtClean="0">
                <a:latin typeface="Arial" panose="020B0604020202020204" pitchFamily="34" charset="0"/>
                <a:ea typeface="ＭＳ Ｐゴシック"/>
                <a:cs typeface="Arial" panose="020B0604020202020204" pitchFamily="34" charset="0"/>
              </a:rPr>
              <a:t>+ humanitarian need, family unity or public interest</a:t>
            </a:r>
          </a:p>
          <a:p>
            <a:pPr>
              <a:lnSpc>
                <a:spcPct val="110000"/>
              </a:lnSpc>
              <a:spcBef>
                <a:spcPts val="0"/>
              </a:spcBef>
              <a:spcAft>
                <a:spcPts val="600"/>
              </a:spcAft>
              <a:defRPr/>
            </a:pPr>
            <a:r>
              <a:rPr lang="en-US" sz="2400" u="sng" dirty="0" smtClean="0">
                <a:latin typeface="Arial" panose="020B0604020202020204" pitchFamily="34" charset="0"/>
                <a:ea typeface="ＭＳ Ｐゴシック"/>
                <a:cs typeface="Arial" panose="020B0604020202020204" pitchFamily="34" charset="0"/>
              </a:rPr>
              <a:t>U.S</a:t>
            </a:r>
            <a:r>
              <a:rPr lang="en-US" sz="2400" u="sng" dirty="0">
                <a:latin typeface="Arial" panose="020B0604020202020204" pitchFamily="34" charset="0"/>
                <a:ea typeface="ＭＳ Ｐゴシック"/>
                <a:cs typeface="Arial" panose="020B0604020202020204" pitchFamily="34" charset="0"/>
              </a:rPr>
              <a:t>. citizenship</a:t>
            </a:r>
            <a:r>
              <a:rPr lang="en-US" sz="2400" dirty="0">
                <a:latin typeface="Arial" panose="020B0604020202020204" pitchFamily="34" charset="0"/>
                <a:ea typeface="ＭＳ Ｐゴシック"/>
                <a:cs typeface="Arial" panose="020B0604020202020204" pitchFamily="34" charset="0"/>
              </a:rPr>
              <a:t> </a:t>
            </a:r>
            <a:r>
              <a:rPr lang="en-US" sz="2400" dirty="0" smtClean="0">
                <a:latin typeface="Arial" panose="020B0604020202020204" pitchFamily="34" charset="0"/>
                <a:ea typeface="ＭＳ Ｐゴシック"/>
                <a:cs typeface="Arial" panose="020B0604020202020204" pitchFamily="34" charset="0"/>
              </a:rPr>
              <a:t>after 5 </a:t>
            </a:r>
            <a:r>
              <a:rPr lang="en-US" sz="2400" dirty="0">
                <a:latin typeface="Arial" panose="020B0604020202020204" pitchFamily="34" charset="0"/>
                <a:ea typeface="ＭＳ Ｐゴシック"/>
                <a:cs typeface="Arial" panose="020B0604020202020204" pitchFamily="34" charset="0"/>
              </a:rPr>
              <a:t>years </a:t>
            </a:r>
            <a:r>
              <a:rPr lang="en-US" sz="2400" dirty="0" smtClean="0">
                <a:latin typeface="Arial" panose="020B0604020202020204" pitchFamily="34" charset="0"/>
                <a:ea typeface="ＭＳ Ｐゴシック"/>
                <a:cs typeface="Arial" panose="020B0604020202020204" pitchFamily="34" charset="0"/>
              </a:rPr>
              <a:t>of lawful permanent residency + </a:t>
            </a:r>
            <a:r>
              <a:rPr lang="en-US" sz="2400" dirty="0">
                <a:latin typeface="Arial" panose="020B0604020202020204" pitchFamily="34" charset="0"/>
                <a:ea typeface="ＭＳ Ｐゴシック"/>
                <a:cs typeface="Arial" panose="020B0604020202020204" pitchFamily="34" charset="0"/>
              </a:rPr>
              <a:t>proof of good moral character</a:t>
            </a:r>
          </a:p>
        </p:txBody>
      </p:sp>
      <p:sp>
        <p:nvSpPr>
          <p:cNvPr id="7" name="Footer Placeholder 3"/>
          <p:cNvSpPr>
            <a:spLocks noGrp="1"/>
          </p:cNvSpPr>
          <p:nvPr>
            <p:ph type="ftr" sz="quarter" idx="10"/>
          </p:nvPr>
        </p:nvSpPr>
        <p:spPr>
          <a:xfrm>
            <a:off x="2590800" y="6356350"/>
            <a:ext cx="3962400" cy="365125"/>
          </a:xfrm>
        </p:spPr>
        <p:txBody>
          <a:bodyPr/>
          <a:lstStyle/>
          <a:p>
            <a:pPr>
              <a:defRPr/>
            </a:pPr>
            <a:r>
              <a:rPr lang="en-US" smtClean="0"/>
              <a:t>Judicial Training Network</a:t>
            </a:r>
            <a:endParaRPr lang="en-US" dirty="0"/>
          </a:p>
        </p:txBody>
      </p:sp>
      <p:sp>
        <p:nvSpPr>
          <p:cNvPr id="8" name="Slide Number Placeholder 4"/>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mbria" pitchFamily="18" charset="0"/>
              </a:defRPr>
            </a:lvl1pPr>
            <a:lvl2pPr marL="742950" indent="-285750">
              <a:spcBef>
                <a:spcPct val="20000"/>
              </a:spcBef>
              <a:buFont typeface="Arial" pitchFamily="34" charset="0"/>
              <a:buChar char="–"/>
              <a:defRPr sz="2800">
                <a:solidFill>
                  <a:schemeClr val="tx1"/>
                </a:solidFill>
                <a:latin typeface="Cambria" pitchFamily="18" charset="0"/>
              </a:defRPr>
            </a:lvl2pPr>
            <a:lvl3pPr marL="1143000" indent="-228600">
              <a:spcBef>
                <a:spcPct val="20000"/>
              </a:spcBef>
              <a:buFont typeface="Arial" pitchFamily="34" charset="0"/>
              <a:buChar char="•"/>
              <a:defRPr sz="2400">
                <a:solidFill>
                  <a:schemeClr val="tx1"/>
                </a:solidFill>
                <a:latin typeface="Cambria" pitchFamily="18" charset="0"/>
              </a:defRPr>
            </a:lvl3pPr>
            <a:lvl4pPr marL="1600200" indent="-228600">
              <a:spcBef>
                <a:spcPct val="20000"/>
              </a:spcBef>
              <a:buFont typeface="Arial" pitchFamily="34" charset="0"/>
              <a:buChar char="–"/>
              <a:defRPr sz="2000">
                <a:solidFill>
                  <a:schemeClr val="tx1"/>
                </a:solidFill>
                <a:latin typeface="Cambria" pitchFamily="18" charset="0"/>
              </a:defRPr>
            </a:lvl4pPr>
            <a:lvl5pPr marL="2057400" indent="-228600">
              <a:spcBef>
                <a:spcPct val="20000"/>
              </a:spcBef>
              <a:buFont typeface="Arial" pitchFamily="34" charset="0"/>
              <a:buChar char="»"/>
              <a:defRPr sz="2000">
                <a:solidFill>
                  <a:schemeClr val="tx1"/>
                </a:solidFill>
                <a:latin typeface="Cambria"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mbria"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mbria"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mbria"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mbria" pitchFamily="18" charset="0"/>
              </a:defRPr>
            </a:lvl9pPr>
          </a:lstStyle>
          <a:p>
            <a:pPr>
              <a:spcBef>
                <a:spcPct val="0"/>
              </a:spcBef>
              <a:buFontTx/>
              <a:buNone/>
            </a:pPr>
            <a:fld id="{2D9D337F-48AB-44AB-A873-4E18C75436FA}" type="slidenum">
              <a:rPr lang="en-US" altLang="en-US" sz="1200">
                <a:solidFill>
                  <a:schemeClr val="bg1"/>
                </a:solidFill>
              </a:rPr>
              <a:pPr>
                <a:spcBef>
                  <a:spcPct val="0"/>
                </a:spcBef>
                <a:buFontTx/>
                <a:buNone/>
              </a:pPr>
              <a:t>82</a:t>
            </a:fld>
            <a:endParaRPr lang="en-US" altLang="en-US" sz="1200">
              <a:solidFill>
                <a:schemeClr val="bg1"/>
              </a:solidFill>
            </a:endParaRPr>
          </a:p>
        </p:txBody>
      </p:sp>
    </p:spTree>
    <p:extLst>
      <p:ext uri="{BB962C8B-B14F-4D97-AF65-F5344CB8AC3E}">
        <p14:creationId xmlns:p14="http://schemas.microsoft.com/office/powerpoint/2010/main" val="1076590538"/>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28600"/>
            <a:ext cx="9144000" cy="381000"/>
          </a:xfrm>
        </p:spPr>
        <p:txBody>
          <a:bodyPr>
            <a:normAutofit fontScale="90000"/>
          </a:bodyPr>
          <a:lstStyle/>
          <a:p>
            <a:r>
              <a:rPr lang="en-US" sz="3600" dirty="0" smtClean="0">
                <a:effectLst/>
              </a:rPr>
              <a:t>Special Immigrant </a:t>
            </a:r>
            <a:r>
              <a:rPr lang="en-US" sz="3200" dirty="0" smtClean="0">
                <a:effectLst/>
              </a:rPr>
              <a:t>Juvenile</a:t>
            </a:r>
            <a:r>
              <a:rPr lang="en-US" sz="3600" dirty="0" smtClean="0">
                <a:effectLst/>
              </a:rPr>
              <a:t> Status (SIJS)  </a:t>
            </a:r>
            <a:endParaRPr lang="en-US" sz="3600" dirty="0">
              <a:effectLst/>
            </a:endParaRPr>
          </a:p>
        </p:txBody>
      </p:sp>
      <p:sp>
        <p:nvSpPr>
          <p:cNvPr id="7" name="Content Placeholder 6"/>
          <p:cNvSpPr>
            <a:spLocks noGrp="1"/>
          </p:cNvSpPr>
          <p:nvPr>
            <p:ph idx="1"/>
          </p:nvPr>
        </p:nvSpPr>
        <p:spPr>
          <a:xfrm>
            <a:off x="304800" y="990600"/>
            <a:ext cx="8610600" cy="5365750"/>
          </a:xfrm>
        </p:spPr>
        <p:txBody>
          <a:bodyPr/>
          <a:lstStyle/>
          <a:p>
            <a:r>
              <a:rPr lang="en-US" sz="2800" dirty="0" smtClean="0"/>
              <a:t>Humanitarian immigration relief for unmarried children who cannot be reunified with one or both parents who </a:t>
            </a:r>
          </a:p>
          <a:p>
            <a:pPr lvl="1"/>
            <a:r>
              <a:rPr lang="en-US" sz="2400" dirty="0" smtClean="0"/>
              <a:t>abused, abandoned or neglected the child</a:t>
            </a:r>
            <a:endParaRPr lang="en-US" dirty="0" smtClean="0"/>
          </a:p>
          <a:p>
            <a:r>
              <a:rPr lang="en-US" sz="2800" dirty="0" smtClean="0"/>
              <a:t>State court findings are required as evidence</a:t>
            </a:r>
          </a:p>
          <a:p>
            <a:pPr lvl="1"/>
            <a:r>
              <a:rPr lang="en-US" sz="2400" dirty="0" smtClean="0"/>
              <a:t>The court using state best interests laws makes as child custody or placement decision and includes SIJS findings</a:t>
            </a:r>
          </a:p>
          <a:p>
            <a:pPr lvl="1"/>
            <a:r>
              <a:rPr lang="en-US" sz="2400" dirty="0" smtClean="0"/>
              <a:t>The </a:t>
            </a:r>
            <a:r>
              <a:rPr lang="en-US" sz="2400" dirty="0"/>
              <a:t>state court order does </a:t>
            </a:r>
            <a:r>
              <a:rPr lang="en-US" sz="2400" b="1" dirty="0"/>
              <a:t>not </a:t>
            </a:r>
            <a:r>
              <a:rPr lang="en-US" sz="2400" dirty="0" smtClean="0"/>
              <a:t>provide immigration status</a:t>
            </a:r>
          </a:p>
          <a:p>
            <a:pPr lvl="1"/>
            <a:r>
              <a:rPr lang="en-US" sz="2400" dirty="0" smtClean="0"/>
              <a:t>The order is one required piece of evidence in a federal adjudication process</a:t>
            </a:r>
            <a:endParaRPr lang="en-US" sz="3200" b="1" dirty="0"/>
          </a:p>
          <a:p>
            <a:pPr marL="0" indent="0">
              <a:buNone/>
            </a:pPr>
            <a:r>
              <a:rPr lang="en-US" sz="2000" dirty="0"/>
              <a:t>	</a:t>
            </a:r>
            <a:r>
              <a:rPr lang="en-US" sz="2000" dirty="0" smtClean="0"/>
              <a:t>	</a:t>
            </a:r>
            <a:endParaRPr lang="en-US" sz="2400" dirty="0"/>
          </a:p>
          <a:p>
            <a:pPr marL="0" indent="0">
              <a:buNone/>
            </a:pPr>
            <a:endParaRPr lang="en-US" sz="2400" dirty="0"/>
          </a:p>
        </p:txBody>
      </p:sp>
      <p:sp>
        <p:nvSpPr>
          <p:cNvPr id="3" name="Slide Number Placeholder 2"/>
          <p:cNvSpPr>
            <a:spLocks noGrp="1"/>
          </p:cNvSpPr>
          <p:nvPr>
            <p:ph type="sldNum" sz="quarter" idx="11"/>
          </p:nvPr>
        </p:nvSpPr>
        <p:spPr/>
        <p:txBody>
          <a:bodyPr/>
          <a:lstStyle/>
          <a:p>
            <a:fld id="{6A63AC35-3821-42BC-BDAE-2B923C128E1A}" type="slidenum">
              <a:rPr lang="en-US" altLang="en-US" smtClean="0"/>
              <a:pPr/>
              <a:t>83</a:t>
            </a:fld>
            <a:endParaRPr lang="en-US" altLang="en-US" dirty="0"/>
          </a:p>
        </p:txBody>
      </p:sp>
    </p:spTree>
    <p:extLst>
      <p:ext uri="{BB962C8B-B14F-4D97-AF65-F5344CB8AC3E}">
        <p14:creationId xmlns:p14="http://schemas.microsoft.com/office/powerpoint/2010/main" val="209231851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pPr>
              <a:defRPr/>
            </a:pPr>
            <a:r>
              <a:rPr lang="en-US" sz="3600" dirty="0" smtClean="0"/>
              <a:t>Why Congress Wanted Input From </a:t>
            </a:r>
            <a:br>
              <a:rPr lang="en-US" sz="3600" dirty="0" smtClean="0"/>
            </a:br>
            <a:r>
              <a:rPr lang="en-US" sz="3600" dirty="0" smtClean="0"/>
              <a:t>State Court Judges</a:t>
            </a:r>
            <a:endParaRPr lang="en-US" sz="3600" dirty="0"/>
          </a:p>
        </p:txBody>
      </p:sp>
      <p:sp>
        <p:nvSpPr>
          <p:cNvPr id="32771" name="Content Placeholder 2"/>
          <p:cNvSpPr>
            <a:spLocks noGrp="1"/>
          </p:cNvSpPr>
          <p:nvPr>
            <p:ph idx="1"/>
          </p:nvPr>
        </p:nvSpPr>
        <p:spPr>
          <a:xfrm>
            <a:off x="152400" y="1066800"/>
            <a:ext cx="8610600" cy="4724400"/>
          </a:xfrm>
        </p:spPr>
        <p:txBody>
          <a:bodyPr/>
          <a:lstStyle/>
          <a:p>
            <a:pPr>
              <a:buFont typeface="Arial" charset="0"/>
              <a:buChar char="•"/>
              <a:defRPr/>
            </a:pPr>
            <a:r>
              <a:rPr lang="en-US" altLang="en-US" dirty="0" smtClean="0"/>
              <a:t>Included a role for state court judges as experts in child best interests, custody, and child welfare matters. </a:t>
            </a:r>
          </a:p>
          <a:p>
            <a:pPr>
              <a:buFont typeface="Arial" charset="0"/>
              <a:buChar char="•"/>
              <a:defRPr/>
            </a:pPr>
            <a:r>
              <a:rPr lang="en-US" altLang="en-US" dirty="0" smtClean="0"/>
              <a:t>State court expertise that are an inherent part of court’s decision-making when courts: </a:t>
            </a:r>
          </a:p>
          <a:p>
            <a:pPr lvl="1">
              <a:buFont typeface="Arial" charset="0"/>
              <a:buChar char="–"/>
              <a:defRPr/>
            </a:pPr>
            <a:r>
              <a:rPr lang="en-US" altLang="en-US" dirty="0" smtClean="0"/>
              <a:t>Adjudicate facts of child abuse, neglect and abandonment</a:t>
            </a:r>
          </a:p>
          <a:p>
            <a:pPr lvl="1">
              <a:buFont typeface="Arial" charset="0"/>
              <a:buChar char="–"/>
              <a:defRPr/>
            </a:pPr>
            <a:r>
              <a:rPr lang="en-US" altLang="en-US" dirty="0" smtClean="0"/>
              <a:t>Issue orders regarding child care, custody, and placement that further the best interests of children</a:t>
            </a:r>
          </a:p>
          <a:p>
            <a:pPr marL="457200" lvl="1" indent="0">
              <a:buFont typeface="Arial" charset="0"/>
              <a:buNone/>
              <a:defRPr/>
            </a:pPr>
            <a:endParaRPr lang="en-US" altLang="en-US" sz="2400" dirty="0" smtClean="0"/>
          </a:p>
        </p:txBody>
      </p:sp>
      <p:sp>
        <p:nvSpPr>
          <p:cNvPr id="2867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a:spcBef>
                <a:spcPct val="0"/>
              </a:spcBef>
              <a:buFontTx/>
              <a:buNone/>
            </a:pPr>
            <a:endParaRPr lang="en-US" altLang="en-US" sz="1200">
              <a:solidFill>
                <a:srgbClr val="FFFFFF"/>
              </a:solidFill>
            </a:endParaRPr>
          </a:p>
          <a:p>
            <a:pPr>
              <a:spcBef>
                <a:spcPct val="0"/>
              </a:spcBef>
              <a:buFontTx/>
              <a:buNone/>
            </a:pPr>
            <a:fld id="{F406B2B7-C2B3-4765-B626-5BDCE3A2D1E6}" type="slidenum">
              <a:rPr lang="en-US" altLang="en-US" sz="1200">
                <a:solidFill>
                  <a:srgbClr val="FFFFFF"/>
                </a:solidFill>
              </a:rPr>
              <a:pPr>
                <a:spcBef>
                  <a:spcPct val="0"/>
                </a:spcBef>
                <a:buFontTx/>
                <a:buNone/>
              </a:pPr>
              <a:t>84</a:t>
            </a:fld>
            <a:endParaRPr lang="en-US" altLang="en-US" sz="1200">
              <a:solidFill>
                <a:srgbClr val="FFFFFF"/>
              </a:solidFill>
            </a:endParaRPr>
          </a:p>
        </p:txBody>
      </p:sp>
    </p:spTree>
    <p:extLst>
      <p:ext uri="{BB962C8B-B14F-4D97-AF65-F5344CB8AC3E}">
        <p14:creationId xmlns:p14="http://schemas.microsoft.com/office/powerpoint/2010/main" val="3838882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dirty="0" smtClean="0">
                <a:effectLst>
                  <a:outerShdw blurRad="38100" dist="38100" dir="2700000" algn="tl">
                    <a:srgbClr val="000000">
                      <a:alpha val="43137"/>
                    </a:srgbClr>
                  </a:outerShdw>
                </a:effectLst>
              </a:rPr>
              <a:t>State </a:t>
            </a:r>
            <a:r>
              <a:rPr lang="en-US" sz="2800" dirty="0">
                <a:effectLst>
                  <a:outerShdw blurRad="38100" dist="38100" dir="2700000" algn="tl">
                    <a:srgbClr val="000000">
                      <a:alpha val="43137"/>
                    </a:srgbClr>
                  </a:outerShdw>
                </a:effectLst>
              </a:rPr>
              <a:t>Court Findings Needed for </a:t>
            </a:r>
            <a:r>
              <a:rPr lang="en-US" sz="2800" dirty="0" smtClean="0">
                <a:effectLst>
                  <a:outerShdw blurRad="38100" dist="38100" dir="2700000" algn="tl">
                    <a:srgbClr val="000000">
                      <a:alpha val="43137"/>
                    </a:srgbClr>
                  </a:outerShdw>
                </a:effectLst>
              </a:rPr>
              <a:t>SIJS</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*State Law Applies To Each* </a:t>
            </a:r>
            <a:endParaRPr lang="en-US" sz="2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914400"/>
            <a:ext cx="8915400" cy="4953000"/>
          </a:xfrm>
        </p:spPr>
        <p:txBody>
          <a:bodyPr/>
          <a:lstStyle/>
          <a:p>
            <a:pPr>
              <a:defRPr/>
            </a:pPr>
            <a:r>
              <a:rPr lang="en-US" sz="2400" dirty="0">
                <a:solidFill>
                  <a:srgbClr val="292934"/>
                </a:solidFill>
              </a:rPr>
              <a:t>The </a:t>
            </a:r>
            <a:r>
              <a:rPr lang="en-US" sz="2400" dirty="0" smtClean="0">
                <a:solidFill>
                  <a:srgbClr val="292934"/>
                </a:solidFill>
              </a:rPr>
              <a:t>court has jurisdiction to issue orders regarding the care, custody, or placement of an immigrant child (under age of majority and unmarried) with</a:t>
            </a:r>
            <a:endParaRPr lang="en-US" sz="2400" dirty="0">
              <a:solidFill>
                <a:srgbClr val="292934"/>
              </a:solidFill>
            </a:endParaRPr>
          </a:p>
          <a:p>
            <a:pPr lvl="1">
              <a:defRPr/>
            </a:pPr>
            <a:r>
              <a:rPr lang="en-US" sz="2400" dirty="0">
                <a:solidFill>
                  <a:srgbClr val="292934"/>
                </a:solidFill>
              </a:rPr>
              <a:t>An individual (e.g. non-abusive parent, grandparent, kinship care, guardian, next </a:t>
            </a:r>
            <a:r>
              <a:rPr lang="en-US" sz="2400" dirty="0" smtClean="0">
                <a:solidFill>
                  <a:srgbClr val="292934"/>
                </a:solidFill>
              </a:rPr>
              <a:t>friend, adopting parent) </a:t>
            </a:r>
            <a:r>
              <a:rPr lang="en-US" sz="2400" i="1" u="sng" dirty="0">
                <a:solidFill>
                  <a:srgbClr val="292934"/>
                </a:solidFill>
              </a:rPr>
              <a:t>OR</a:t>
            </a:r>
          </a:p>
          <a:p>
            <a:pPr lvl="1">
              <a:defRPr/>
            </a:pPr>
            <a:r>
              <a:rPr lang="en-US" sz="2400" dirty="0">
                <a:solidFill>
                  <a:srgbClr val="292934"/>
                </a:solidFill>
              </a:rPr>
              <a:t>State agency, private agency, including foster care </a:t>
            </a:r>
            <a:r>
              <a:rPr lang="en-US" sz="2400" dirty="0" smtClean="0">
                <a:solidFill>
                  <a:srgbClr val="292934"/>
                </a:solidFill>
              </a:rPr>
              <a:t>system</a:t>
            </a:r>
          </a:p>
          <a:p>
            <a:pPr>
              <a:defRPr/>
            </a:pPr>
            <a:r>
              <a:rPr lang="en-US" sz="2400" dirty="0" smtClean="0">
                <a:solidFill>
                  <a:srgbClr val="292934"/>
                </a:solidFill>
              </a:rPr>
              <a:t>It </a:t>
            </a:r>
            <a:r>
              <a:rPr lang="en-US" sz="2400" dirty="0">
                <a:solidFill>
                  <a:srgbClr val="292934"/>
                </a:solidFill>
              </a:rPr>
              <a:t>is not in the child’s best interest to return to their home </a:t>
            </a:r>
            <a:r>
              <a:rPr lang="en-US" sz="2400" dirty="0" smtClean="0">
                <a:solidFill>
                  <a:srgbClr val="292934"/>
                </a:solidFill>
              </a:rPr>
              <a:t>country</a:t>
            </a:r>
          </a:p>
          <a:p>
            <a:pPr lvl="1">
              <a:defRPr/>
            </a:pPr>
            <a:r>
              <a:rPr lang="en-US" sz="2400" dirty="0" smtClean="0">
                <a:solidFill>
                  <a:srgbClr val="292934"/>
                </a:solidFill>
              </a:rPr>
              <a:t>Best caregiver identification/often not necessary to compare countries</a:t>
            </a:r>
          </a:p>
          <a:p>
            <a:pPr>
              <a:defRPr/>
            </a:pPr>
            <a:r>
              <a:rPr lang="en-US" sz="2400" dirty="0">
                <a:solidFill>
                  <a:srgbClr val="292934"/>
                </a:solidFill>
              </a:rPr>
              <a:t>Reunification of the child is not viable with a parent due to </a:t>
            </a:r>
            <a:r>
              <a:rPr lang="en-US" sz="2400" dirty="0" smtClean="0">
                <a:solidFill>
                  <a:srgbClr val="292934"/>
                </a:solidFill>
              </a:rPr>
              <a:t>at least ONE PARENT’S </a:t>
            </a:r>
            <a:r>
              <a:rPr lang="en-US" sz="2400" dirty="0">
                <a:solidFill>
                  <a:srgbClr val="292934"/>
                </a:solidFill>
              </a:rPr>
              <a:t>abuse, abandonment, or neglect </a:t>
            </a:r>
          </a:p>
          <a:p>
            <a:pPr>
              <a:defRPr/>
            </a:pPr>
            <a:endParaRPr lang="en-US" sz="2600" dirty="0">
              <a:solidFill>
                <a:srgbClr val="292934"/>
              </a:solidFill>
            </a:endParaRPr>
          </a:p>
          <a:p>
            <a:pPr marL="400050" lvl="1" indent="0">
              <a:buNone/>
              <a:defRPr/>
            </a:pPr>
            <a:endParaRPr lang="en-US" sz="2000" dirty="0">
              <a:solidFill>
                <a:srgbClr val="292934"/>
              </a:solidFill>
            </a:endParaRPr>
          </a:p>
          <a:p>
            <a:pPr marL="0" indent="0">
              <a:buNone/>
              <a:defRPr/>
            </a:pPr>
            <a:endParaRPr lang="en-US" sz="2400" dirty="0">
              <a:solidFill>
                <a:srgbClr val="292934"/>
              </a:solidFill>
            </a:endParaRPr>
          </a:p>
        </p:txBody>
      </p:sp>
      <p:sp>
        <p:nvSpPr>
          <p:cNvPr id="5" name="Slide Number Placeholder 4"/>
          <p:cNvSpPr>
            <a:spLocks noGrp="1"/>
          </p:cNvSpPr>
          <p:nvPr>
            <p:ph type="sldNum" sz="quarter" idx="11"/>
          </p:nvPr>
        </p:nvSpPr>
        <p:spPr/>
        <p:txBody>
          <a:bodyPr/>
          <a:lstStyle/>
          <a:p>
            <a:fld id="{6A63AC35-3821-42BC-BDAE-2B923C128E1A}" type="slidenum">
              <a:rPr lang="en-US" altLang="en-US" smtClean="0"/>
              <a:pPr/>
              <a:t>85</a:t>
            </a:fld>
            <a:endParaRPr lang="en-US" altLang="en-US" dirty="0"/>
          </a:p>
        </p:txBody>
      </p:sp>
    </p:spTree>
    <p:extLst>
      <p:ext uri="{BB962C8B-B14F-4D97-AF65-F5344CB8AC3E}">
        <p14:creationId xmlns:p14="http://schemas.microsoft.com/office/powerpoint/2010/main" val="115132628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685800"/>
          </a:xfrm>
        </p:spPr>
        <p:txBody>
          <a:bodyPr>
            <a:noAutofit/>
          </a:bodyPr>
          <a:lstStyle/>
          <a:p>
            <a:pPr>
              <a:defRPr/>
            </a:pPr>
            <a:r>
              <a:rPr lang="en-US" sz="3600" dirty="0" smtClean="0"/>
              <a:t>State Courts Regularly Make </a:t>
            </a:r>
            <a:br>
              <a:rPr lang="en-US" sz="3600" dirty="0" smtClean="0"/>
            </a:br>
            <a:r>
              <a:rPr lang="en-US" sz="3600" dirty="0" smtClean="0"/>
              <a:t>Custody &amp; Placement  Determinations</a:t>
            </a:r>
            <a:endParaRPr lang="en-US" sz="3600" dirty="0"/>
          </a:p>
        </p:txBody>
      </p:sp>
      <p:sp>
        <p:nvSpPr>
          <p:cNvPr id="34819" name="Content Placeholder 2"/>
          <p:cNvSpPr>
            <a:spLocks noGrp="1"/>
          </p:cNvSpPr>
          <p:nvPr>
            <p:ph idx="1"/>
          </p:nvPr>
        </p:nvSpPr>
        <p:spPr>
          <a:xfrm>
            <a:off x="304800" y="1219200"/>
            <a:ext cx="8610600" cy="4648200"/>
          </a:xfrm>
        </p:spPr>
        <p:txBody>
          <a:bodyPr/>
          <a:lstStyle/>
          <a:p>
            <a:r>
              <a:rPr lang="en-US" altLang="en-US" sz="3600" dirty="0" smtClean="0"/>
              <a:t>Who will be the custodian/guardian of the minor</a:t>
            </a:r>
          </a:p>
          <a:p>
            <a:r>
              <a:rPr lang="en-US" altLang="en-US" sz="3600" dirty="0" smtClean="0"/>
              <a:t>With whom will the child live</a:t>
            </a:r>
          </a:p>
          <a:p>
            <a:r>
              <a:rPr lang="en-US" altLang="en-US" sz="3600" dirty="0" smtClean="0"/>
              <a:t>Whether the minor will be committed to the custody of the state or private agency for care, treatment, or rehabilitation</a:t>
            </a:r>
          </a:p>
          <a:p>
            <a:endParaRPr lang="en-US" altLang="en-US" sz="2800" dirty="0" smtClean="0"/>
          </a:p>
          <a:p>
            <a:endParaRPr lang="en-US" altLang="en-US" sz="2800" dirty="0" smtClean="0"/>
          </a:p>
        </p:txBody>
      </p:sp>
      <p:sp>
        <p:nvSpPr>
          <p:cNvPr id="34820"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a:spcBef>
                <a:spcPct val="0"/>
              </a:spcBef>
              <a:buFontTx/>
              <a:buNone/>
            </a:pPr>
            <a:r>
              <a:rPr lang="en-US" altLang="en-US" sz="1200">
                <a:solidFill>
                  <a:srgbClr val="FFFFFF"/>
                </a:solidFill>
              </a:rPr>
              <a:t> </a:t>
            </a:r>
            <a:fld id="{BD5B3115-57AC-40B6-87C0-956BC1D03A28}" type="slidenum">
              <a:rPr lang="en-US" altLang="en-US" sz="1200">
                <a:solidFill>
                  <a:srgbClr val="FFFFFF"/>
                </a:solidFill>
              </a:rPr>
              <a:pPr>
                <a:spcBef>
                  <a:spcPct val="0"/>
                </a:spcBef>
                <a:buFontTx/>
                <a:buNone/>
              </a:pPr>
              <a:t>86</a:t>
            </a:fld>
            <a:endParaRPr lang="en-US" altLang="en-US" sz="1200">
              <a:solidFill>
                <a:srgbClr val="FFFFFF"/>
              </a:solidFill>
            </a:endParaRPr>
          </a:p>
        </p:txBody>
      </p:sp>
    </p:spTree>
    <p:extLst>
      <p:ext uri="{BB962C8B-B14F-4D97-AF65-F5344CB8AC3E}">
        <p14:creationId xmlns:p14="http://schemas.microsoft.com/office/powerpoint/2010/main" val="1580393125"/>
      </p:ext>
    </p:extLst>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Department of Homeland Security Confirms </a:t>
            </a:r>
            <a:endParaRPr lang="en-US" dirty="0"/>
          </a:p>
        </p:txBody>
      </p:sp>
      <p:sp>
        <p:nvSpPr>
          <p:cNvPr id="3" name="Content Placeholder 2"/>
          <p:cNvSpPr>
            <a:spLocks noGrp="1"/>
          </p:cNvSpPr>
          <p:nvPr>
            <p:ph idx="1"/>
          </p:nvPr>
        </p:nvSpPr>
        <p:spPr>
          <a:xfrm>
            <a:off x="76200" y="1143000"/>
            <a:ext cx="8915400" cy="4876800"/>
          </a:xfrm>
        </p:spPr>
        <p:txBody>
          <a:bodyPr/>
          <a:lstStyle/>
          <a:p>
            <a:r>
              <a:rPr lang="en-US" dirty="0"/>
              <a:t>A</a:t>
            </a:r>
            <a:r>
              <a:rPr lang="en-US" dirty="0" smtClean="0"/>
              <a:t> juvenile court according to DHS </a:t>
            </a:r>
          </a:p>
          <a:p>
            <a:pPr lvl="1"/>
            <a:r>
              <a:rPr lang="en-US" sz="3200" dirty="0" smtClean="0"/>
              <a:t>The </a:t>
            </a:r>
            <a:r>
              <a:rPr lang="en-US" sz="3200" dirty="0"/>
              <a:t>“title and the type of court that may meet the definition of a juvenile court will vary from state to state. Examples of state courts that may meet this definition include: juvenile, family, dependency, orphans, guardianship, probate, and delinquency courts</a:t>
            </a:r>
            <a:r>
              <a:rPr lang="en-US" sz="3200" dirty="0" smtClean="0"/>
              <a:t>.”</a:t>
            </a:r>
          </a:p>
          <a:p>
            <a:pPr lvl="1"/>
            <a:r>
              <a:rPr lang="en-US" sz="3200" dirty="0"/>
              <a:t>“Juveniles” = all children</a:t>
            </a:r>
          </a:p>
          <a:p>
            <a:pPr lvl="1"/>
            <a:endParaRPr lang="en-US" sz="3200" dirty="0" smtClean="0"/>
          </a:p>
          <a:p>
            <a:pPr lvl="1"/>
            <a:endParaRPr lang="en-US" dirty="0"/>
          </a:p>
        </p:txBody>
      </p:sp>
      <p:sp>
        <p:nvSpPr>
          <p:cNvPr id="4" name="Footer Placeholder 3"/>
          <p:cNvSpPr>
            <a:spLocks noGrp="1"/>
          </p:cNvSpPr>
          <p:nvPr>
            <p:ph type="ftr" sz="quarter" idx="10"/>
          </p:nvPr>
        </p:nvSpPr>
        <p:spPr/>
        <p:txBody>
          <a:bodyPr/>
          <a:lstStyle/>
          <a:p>
            <a:pPr>
              <a:defRPr/>
            </a:pPr>
            <a:r>
              <a:rPr lang="en-US" smtClean="0"/>
              <a:t>Judicial Training Network</a:t>
            </a:r>
            <a:endParaRPr lang="en-US"/>
          </a:p>
        </p:txBody>
      </p:sp>
      <p:sp>
        <p:nvSpPr>
          <p:cNvPr id="5" name="Slide Number Placeholder 4"/>
          <p:cNvSpPr>
            <a:spLocks noGrp="1"/>
          </p:cNvSpPr>
          <p:nvPr>
            <p:ph type="sldNum" sz="quarter" idx="11"/>
          </p:nvPr>
        </p:nvSpPr>
        <p:spPr/>
        <p:txBody>
          <a:bodyPr/>
          <a:lstStyle/>
          <a:p>
            <a:fld id="{6A63AC35-3821-42BC-BDAE-2B923C128E1A}" type="slidenum">
              <a:rPr lang="en-US" altLang="en-US" smtClean="0"/>
              <a:pPr/>
              <a:t>87</a:t>
            </a:fld>
            <a:endParaRPr lang="en-US" altLang="en-US" dirty="0"/>
          </a:p>
        </p:txBody>
      </p:sp>
    </p:spTree>
    <p:extLst>
      <p:ext uri="{BB962C8B-B14F-4D97-AF65-F5344CB8AC3E}">
        <p14:creationId xmlns:p14="http://schemas.microsoft.com/office/powerpoint/2010/main" val="355283966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effectLst/>
              </a:rPr>
              <a:t>Decisions about care and custody of children arise in family court proceedings</a:t>
            </a:r>
            <a:endParaRPr lang="en-US" sz="3200" dirty="0">
              <a:effectLst/>
            </a:endParaRPr>
          </a:p>
        </p:txBody>
      </p:sp>
      <p:sp>
        <p:nvSpPr>
          <p:cNvPr id="3" name="Content Placeholder 2"/>
          <p:cNvSpPr>
            <a:spLocks noGrp="1"/>
          </p:cNvSpPr>
          <p:nvPr>
            <p:ph idx="1"/>
          </p:nvPr>
        </p:nvSpPr>
        <p:spPr/>
        <p:txBody>
          <a:bodyPr/>
          <a:lstStyle/>
          <a:p>
            <a:r>
              <a:rPr lang="en-US" dirty="0" smtClean="0"/>
              <a:t>Civil protection order cases</a:t>
            </a:r>
          </a:p>
          <a:p>
            <a:r>
              <a:rPr lang="en-US" dirty="0" smtClean="0"/>
              <a:t>Custody cases</a:t>
            </a:r>
          </a:p>
          <a:p>
            <a:r>
              <a:rPr lang="en-US" dirty="0" smtClean="0"/>
              <a:t>Divorce cases</a:t>
            </a:r>
          </a:p>
          <a:p>
            <a:r>
              <a:rPr lang="en-US" dirty="0" smtClean="0"/>
              <a:t>Paternity and child support cases</a:t>
            </a:r>
          </a:p>
          <a:p>
            <a:r>
              <a:rPr lang="en-US" dirty="0" smtClean="0"/>
              <a:t>Adoption cases</a:t>
            </a:r>
          </a:p>
          <a:p>
            <a:r>
              <a:rPr lang="en-US" dirty="0" smtClean="0"/>
              <a:t>Motions for declaratory judgements</a:t>
            </a:r>
          </a:p>
          <a:p>
            <a:r>
              <a:rPr lang="en-US" dirty="0" smtClean="0"/>
              <a:t>Bench Book chapters on each case type</a:t>
            </a:r>
          </a:p>
        </p:txBody>
      </p:sp>
      <p:sp>
        <p:nvSpPr>
          <p:cNvPr id="7" name="Slide Number Placeholder 6"/>
          <p:cNvSpPr>
            <a:spLocks noGrp="1"/>
          </p:cNvSpPr>
          <p:nvPr>
            <p:ph type="sldNum" sz="quarter" idx="11"/>
          </p:nvPr>
        </p:nvSpPr>
        <p:spPr/>
        <p:txBody>
          <a:bodyPr/>
          <a:lstStyle/>
          <a:p>
            <a:fld id="{6A63AC35-3821-42BC-BDAE-2B923C128E1A}" type="slidenum">
              <a:rPr lang="en-US" altLang="en-US" smtClean="0"/>
              <a:pPr/>
              <a:t>88</a:t>
            </a:fld>
            <a:endParaRPr lang="en-US" altLang="en-US" dirty="0"/>
          </a:p>
        </p:txBody>
      </p:sp>
    </p:spTree>
    <p:extLst>
      <p:ext uri="{BB962C8B-B14F-4D97-AF65-F5344CB8AC3E}">
        <p14:creationId xmlns:p14="http://schemas.microsoft.com/office/powerpoint/2010/main" val="393677424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8012"/>
          </a:xfrm>
        </p:spPr>
        <p:txBody>
          <a:bodyPr>
            <a:noAutofit/>
          </a:bodyPr>
          <a:lstStyle/>
          <a:p>
            <a:r>
              <a:rPr lang="en-US" sz="3200" dirty="0" smtClean="0"/>
              <a:t>Home country not in child’s best interests</a:t>
            </a:r>
            <a:endParaRPr lang="en-US" sz="3200" dirty="0"/>
          </a:p>
        </p:txBody>
      </p:sp>
      <p:sp>
        <p:nvSpPr>
          <p:cNvPr id="3" name="Content Placeholder 2"/>
          <p:cNvSpPr>
            <a:spLocks noGrp="1"/>
          </p:cNvSpPr>
          <p:nvPr>
            <p:ph idx="1"/>
          </p:nvPr>
        </p:nvSpPr>
        <p:spPr>
          <a:xfrm>
            <a:off x="76200" y="685800"/>
            <a:ext cx="8610600" cy="4908550"/>
          </a:xfrm>
        </p:spPr>
        <p:txBody>
          <a:bodyPr/>
          <a:lstStyle/>
          <a:p>
            <a:r>
              <a:rPr lang="en-US" sz="2800" dirty="0" smtClean="0"/>
              <a:t>Identify each potential custodian in U.S. and home country</a:t>
            </a:r>
          </a:p>
          <a:p>
            <a:r>
              <a:rPr lang="en-US" sz="2800" dirty="0" smtClean="0"/>
              <a:t>Apply state best interests factors to each placement</a:t>
            </a:r>
          </a:p>
          <a:p>
            <a:r>
              <a:rPr lang="en-US" sz="2800" dirty="0" smtClean="0"/>
              <a:t>States in court order the factual findings that support chosen placement</a:t>
            </a:r>
          </a:p>
          <a:p>
            <a:r>
              <a:rPr lang="en-US" sz="2800" dirty="0" smtClean="0"/>
              <a:t>Make findings that illustrate why under state best interest factors court is not choosing placements in child’s home country</a:t>
            </a:r>
          </a:p>
          <a:p>
            <a:r>
              <a:rPr lang="en-US" sz="2800" dirty="0" smtClean="0"/>
              <a:t>Compare the supports, help, services child needs U.S vs. home country </a:t>
            </a:r>
          </a:p>
          <a:p>
            <a:pPr lvl="1"/>
            <a:r>
              <a:rPr lang="en-US" sz="2400" dirty="0" smtClean="0"/>
              <a:t>Example of factors VAWA Extreme hardship</a:t>
            </a:r>
            <a:endParaRPr lang="en-US" sz="2400" dirty="0"/>
          </a:p>
        </p:txBody>
      </p:sp>
      <p:sp>
        <p:nvSpPr>
          <p:cNvPr id="5" name="Slide Number Placeholder 4"/>
          <p:cNvSpPr>
            <a:spLocks noGrp="1"/>
          </p:cNvSpPr>
          <p:nvPr>
            <p:ph type="sldNum" sz="quarter" idx="11"/>
          </p:nvPr>
        </p:nvSpPr>
        <p:spPr/>
        <p:txBody>
          <a:bodyPr/>
          <a:lstStyle/>
          <a:p>
            <a:fld id="{6A63AC35-3821-42BC-BDAE-2B923C128E1A}" type="slidenum">
              <a:rPr lang="en-US" altLang="en-US" smtClean="0"/>
              <a:pPr/>
              <a:t>89</a:t>
            </a:fld>
            <a:endParaRPr lang="en-US" altLang="en-US" dirty="0"/>
          </a:p>
        </p:txBody>
      </p:sp>
    </p:spTree>
    <p:extLst>
      <p:ext uri="{BB962C8B-B14F-4D97-AF65-F5344CB8AC3E}">
        <p14:creationId xmlns:p14="http://schemas.microsoft.com/office/powerpoint/2010/main" val="2965013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2"/>
          <p:cNvSpPr>
            <a:spLocks noGrp="1"/>
          </p:cNvSpPr>
          <p:nvPr>
            <p:ph type="title"/>
          </p:nvPr>
        </p:nvSpPr>
        <p:spPr>
          <a:xfrm>
            <a:off x="578224" y="367413"/>
            <a:ext cx="7987553" cy="473028"/>
          </a:xfrm>
        </p:spPr>
        <p:txBody>
          <a:bodyPr>
            <a:noAutofit/>
          </a:bodyPr>
          <a:lstStyle/>
          <a:p>
            <a:pPr>
              <a:defRPr/>
            </a:pPr>
            <a:r>
              <a:rPr lang="en-US" sz="3106" b="1" dirty="0">
                <a:effectLst/>
              </a:rPr>
              <a:t>Coercive Control Over Immigration Status</a:t>
            </a:r>
          </a:p>
        </p:txBody>
      </p:sp>
      <p:sp>
        <p:nvSpPr>
          <p:cNvPr id="717827" name="Rectangle 3"/>
          <p:cNvSpPr>
            <a:spLocks noGrp="1"/>
          </p:cNvSpPr>
          <p:nvPr>
            <p:ph idx="1"/>
          </p:nvPr>
        </p:nvSpPr>
        <p:spPr>
          <a:xfrm>
            <a:off x="578224" y="914400"/>
            <a:ext cx="7987553" cy="5029200"/>
          </a:xfrm>
        </p:spPr>
        <p:txBody>
          <a:bodyPr/>
          <a:lstStyle/>
          <a:p>
            <a:pPr>
              <a:buFont typeface="Arial" charset="0"/>
              <a:buChar char="•"/>
              <a:defRPr/>
            </a:pPr>
            <a:r>
              <a:rPr lang="en-US" sz="2718" dirty="0">
                <a:cs typeface="Arial" panose="020B0604020202020204" pitchFamily="34" charset="0"/>
              </a:rPr>
              <a:t>Among abusive spouses who could have filed legal immigration papers for survivors:</a:t>
            </a:r>
          </a:p>
          <a:p>
            <a:pPr lvl="1">
              <a:buFont typeface="Arial" charset="0"/>
              <a:buChar char="–"/>
              <a:defRPr/>
            </a:pPr>
            <a:r>
              <a:rPr lang="en-US" sz="2524" dirty="0">
                <a:cs typeface="Arial" panose="020B0604020202020204" pitchFamily="34" charset="0"/>
              </a:rPr>
              <a:t>72.3% never file immigration papers</a:t>
            </a:r>
          </a:p>
          <a:p>
            <a:pPr lvl="1">
              <a:buFont typeface="Arial" charset="0"/>
              <a:buChar char="–"/>
              <a:defRPr/>
            </a:pPr>
            <a:r>
              <a:rPr lang="en-US" sz="2524" dirty="0">
                <a:cs typeface="Arial" panose="020B0604020202020204" pitchFamily="34" charset="0"/>
              </a:rPr>
              <a:t>The 27.7% who did file had a mean delay of </a:t>
            </a:r>
            <a:r>
              <a:rPr lang="en-US" sz="2524" b="1" dirty="0">
                <a:cs typeface="Arial" panose="020B0604020202020204" pitchFamily="34" charset="0"/>
              </a:rPr>
              <a:t>3.97 years</a:t>
            </a:r>
            <a:r>
              <a:rPr lang="en-US" sz="2524" dirty="0">
                <a:cs typeface="Arial" panose="020B0604020202020204" pitchFamily="34" charset="0"/>
              </a:rPr>
              <a:t>.</a:t>
            </a:r>
          </a:p>
          <a:p>
            <a:pPr marL="388305" lvl="1" indent="0">
              <a:buNone/>
              <a:defRPr/>
            </a:pPr>
            <a:r>
              <a:rPr lang="en-US" sz="1747" dirty="0">
                <a:cs typeface="Arial" panose="020B0604020202020204" pitchFamily="34" charset="0"/>
              </a:rPr>
              <a:t>Hass, Dutton and </a:t>
            </a:r>
            <a:r>
              <a:rPr lang="en-US" sz="1747" dirty="0" err="1">
                <a:cs typeface="Arial" panose="020B0604020202020204" pitchFamily="34" charset="0"/>
              </a:rPr>
              <a:t>Orloff</a:t>
            </a:r>
            <a:r>
              <a:rPr lang="en-US" sz="1747" dirty="0">
                <a:cs typeface="Arial" panose="020B0604020202020204" pitchFamily="34" charset="0"/>
              </a:rPr>
              <a:t> (2000). "Lifetime prevalence of violence against Latina immigrants: Legal and Policy Implications." International Review of Victimology 7 93113</a:t>
            </a:r>
          </a:p>
          <a:p>
            <a:pPr>
              <a:buFont typeface="Arial" charset="0"/>
              <a:buChar char="•"/>
              <a:defRPr/>
            </a:pPr>
            <a:r>
              <a:rPr lang="en-US" sz="2718" dirty="0">
                <a:cs typeface="Arial" panose="020B0604020202020204" pitchFamily="34" charset="0"/>
              </a:rPr>
              <a:t>65% of immigrant survivors report some form of immigration related abuse (NIJ, 2003)</a:t>
            </a:r>
          </a:p>
          <a:p>
            <a:pPr marL="0" indent="0">
              <a:buNone/>
              <a:defRPr/>
            </a:pPr>
            <a:endParaRPr lang="en-US" dirty="0" smtClean="0"/>
          </a:p>
          <a:p>
            <a:pPr>
              <a:buFont typeface="Arial" charset="0"/>
              <a:buChar char="•"/>
              <a:defRPr/>
            </a:pPr>
            <a:endParaRPr lang="en-US" dirty="0" smtClean="0"/>
          </a:p>
          <a:p>
            <a:pPr>
              <a:buFont typeface="Arial" charset="0"/>
              <a:buChar char="•"/>
              <a:defRPr/>
            </a:pPr>
            <a:endParaRPr lang="en-US" dirty="0" smtClean="0"/>
          </a:p>
          <a:p>
            <a:pPr>
              <a:buFont typeface="Arial" charset="0"/>
              <a:buChar char="•"/>
              <a:defRPr/>
            </a:pPr>
            <a:endParaRPr lang="en-US" dirty="0"/>
          </a:p>
        </p:txBody>
      </p:sp>
      <p:sp>
        <p:nvSpPr>
          <p:cNvPr id="25605"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106">
                <a:solidFill>
                  <a:schemeClr val="tx1"/>
                </a:solidFill>
                <a:latin typeface="Cambria" pitchFamily="18" charset="0"/>
              </a:defRPr>
            </a:lvl1pPr>
            <a:lvl2pPr marL="721137" indent="-277360">
              <a:spcBef>
                <a:spcPct val="20000"/>
              </a:spcBef>
              <a:buFont typeface="Arial" pitchFamily="34" charset="0"/>
              <a:buChar char="–"/>
              <a:defRPr sz="2718">
                <a:solidFill>
                  <a:schemeClr val="tx1"/>
                </a:solidFill>
                <a:latin typeface="Cambria" pitchFamily="18" charset="0"/>
              </a:defRPr>
            </a:lvl2pPr>
            <a:lvl3pPr marL="1109442" indent="-221888">
              <a:spcBef>
                <a:spcPct val="20000"/>
              </a:spcBef>
              <a:buFont typeface="Arial" pitchFamily="34" charset="0"/>
              <a:buChar char="•"/>
              <a:defRPr sz="2330">
                <a:solidFill>
                  <a:schemeClr val="tx1"/>
                </a:solidFill>
                <a:latin typeface="Cambria" pitchFamily="18" charset="0"/>
              </a:defRPr>
            </a:lvl3pPr>
            <a:lvl4pPr marL="1553218" indent="-221888">
              <a:spcBef>
                <a:spcPct val="20000"/>
              </a:spcBef>
              <a:buFont typeface="Arial" pitchFamily="34" charset="0"/>
              <a:buChar char="–"/>
              <a:defRPr sz="1941">
                <a:solidFill>
                  <a:schemeClr val="tx1"/>
                </a:solidFill>
                <a:latin typeface="Cambria" pitchFamily="18" charset="0"/>
              </a:defRPr>
            </a:lvl4pPr>
            <a:lvl5pPr marL="1996995" indent="-221888">
              <a:spcBef>
                <a:spcPct val="20000"/>
              </a:spcBef>
              <a:buFont typeface="Arial" pitchFamily="34" charset="0"/>
              <a:buChar char="»"/>
              <a:defRPr sz="1941">
                <a:solidFill>
                  <a:schemeClr val="tx1"/>
                </a:solidFill>
                <a:latin typeface="Cambria" pitchFamily="18" charset="0"/>
              </a:defRPr>
            </a:lvl5pPr>
            <a:lvl6pPr marL="2440771" indent="-221888" eaLnBrk="0" fontAlgn="base" hangingPunct="0">
              <a:spcBef>
                <a:spcPct val="20000"/>
              </a:spcBef>
              <a:spcAft>
                <a:spcPct val="0"/>
              </a:spcAft>
              <a:buFont typeface="Arial" pitchFamily="34" charset="0"/>
              <a:buChar char="»"/>
              <a:defRPr sz="1941">
                <a:solidFill>
                  <a:schemeClr val="tx1"/>
                </a:solidFill>
                <a:latin typeface="Cambria" pitchFamily="18" charset="0"/>
              </a:defRPr>
            </a:lvl6pPr>
            <a:lvl7pPr marL="2884548" indent="-221888" eaLnBrk="0" fontAlgn="base" hangingPunct="0">
              <a:spcBef>
                <a:spcPct val="20000"/>
              </a:spcBef>
              <a:spcAft>
                <a:spcPct val="0"/>
              </a:spcAft>
              <a:buFont typeface="Arial" pitchFamily="34" charset="0"/>
              <a:buChar char="»"/>
              <a:defRPr sz="1941">
                <a:solidFill>
                  <a:schemeClr val="tx1"/>
                </a:solidFill>
                <a:latin typeface="Cambria" pitchFamily="18" charset="0"/>
              </a:defRPr>
            </a:lvl7pPr>
            <a:lvl8pPr marL="3328325" indent="-221888" eaLnBrk="0" fontAlgn="base" hangingPunct="0">
              <a:spcBef>
                <a:spcPct val="20000"/>
              </a:spcBef>
              <a:spcAft>
                <a:spcPct val="0"/>
              </a:spcAft>
              <a:buFont typeface="Arial" pitchFamily="34" charset="0"/>
              <a:buChar char="»"/>
              <a:defRPr sz="1941">
                <a:solidFill>
                  <a:schemeClr val="tx1"/>
                </a:solidFill>
                <a:latin typeface="Cambria" pitchFamily="18" charset="0"/>
              </a:defRPr>
            </a:lvl8pPr>
            <a:lvl9pPr marL="3772101" indent="-221888" eaLnBrk="0" fontAlgn="base" hangingPunct="0">
              <a:spcBef>
                <a:spcPct val="20000"/>
              </a:spcBef>
              <a:spcAft>
                <a:spcPct val="0"/>
              </a:spcAft>
              <a:buFont typeface="Arial" pitchFamily="34" charset="0"/>
              <a:buChar char="»"/>
              <a:defRPr sz="1941">
                <a:solidFill>
                  <a:schemeClr val="tx1"/>
                </a:solidFill>
                <a:latin typeface="Cambria" pitchFamily="18" charset="0"/>
              </a:defRPr>
            </a:lvl9pPr>
          </a:lstStyle>
          <a:p>
            <a:pPr>
              <a:spcBef>
                <a:spcPct val="0"/>
              </a:spcBef>
              <a:buFontTx/>
              <a:buNone/>
            </a:pPr>
            <a:fld id="{8482794F-0EA7-47AD-B229-C2C4F783C9A6}" type="slidenum">
              <a:rPr lang="en-US" altLang="en-US" sz="1165">
                <a:solidFill>
                  <a:srgbClr val="FFFFFF"/>
                </a:solidFill>
              </a:rPr>
              <a:pPr>
                <a:spcBef>
                  <a:spcPct val="0"/>
                </a:spcBef>
                <a:buFontTx/>
                <a:buNone/>
              </a:pPr>
              <a:t>9</a:t>
            </a:fld>
            <a:endParaRPr lang="en-US" altLang="en-US" sz="1165">
              <a:solidFill>
                <a:srgbClr val="FFFFFF"/>
              </a:solidFill>
            </a:endParaRPr>
          </a:p>
        </p:txBody>
      </p:sp>
      <p:sp>
        <p:nvSpPr>
          <p:cNvPr id="25606" name="TextBox 2"/>
          <p:cNvSpPr txBox="1">
            <a:spLocks noChangeArrowheads="1"/>
          </p:cNvSpPr>
          <p:nvPr/>
        </p:nvSpPr>
        <p:spPr bwMode="auto">
          <a:xfrm>
            <a:off x="689163" y="4982136"/>
            <a:ext cx="7876615" cy="63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mbria" pitchFamily="18" charset="0"/>
              </a:defRPr>
            </a:lvl1pPr>
            <a:lvl2pPr marL="742950" indent="-285750">
              <a:spcBef>
                <a:spcPct val="20000"/>
              </a:spcBef>
              <a:buFont typeface="Arial" pitchFamily="34" charset="0"/>
              <a:buChar char="–"/>
              <a:defRPr sz="2800">
                <a:solidFill>
                  <a:schemeClr val="tx1"/>
                </a:solidFill>
                <a:latin typeface="Cambria" pitchFamily="18" charset="0"/>
              </a:defRPr>
            </a:lvl2pPr>
            <a:lvl3pPr marL="1143000" indent="-228600">
              <a:spcBef>
                <a:spcPct val="20000"/>
              </a:spcBef>
              <a:buFont typeface="Arial" pitchFamily="34" charset="0"/>
              <a:buChar char="•"/>
              <a:defRPr sz="2400">
                <a:solidFill>
                  <a:schemeClr val="tx1"/>
                </a:solidFill>
                <a:latin typeface="Cambria" pitchFamily="18" charset="0"/>
              </a:defRPr>
            </a:lvl3pPr>
            <a:lvl4pPr marL="1600200" indent="-228600">
              <a:spcBef>
                <a:spcPct val="20000"/>
              </a:spcBef>
              <a:buFont typeface="Arial" pitchFamily="34" charset="0"/>
              <a:buChar char="–"/>
              <a:defRPr sz="2000">
                <a:solidFill>
                  <a:schemeClr val="tx1"/>
                </a:solidFill>
                <a:latin typeface="Cambria" pitchFamily="18" charset="0"/>
              </a:defRPr>
            </a:lvl4pPr>
            <a:lvl5pPr marL="2057400" indent="-228600">
              <a:spcBef>
                <a:spcPct val="20000"/>
              </a:spcBef>
              <a:buFont typeface="Arial" pitchFamily="34" charset="0"/>
              <a:buChar char="»"/>
              <a:defRPr sz="2000">
                <a:solidFill>
                  <a:schemeClr val="tx1"/>
                </a:solidFill>
                <a:latin typeface="Cambria"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mbria"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mbria"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mbria"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mbria" pitchFamily="18" charset="0"/>
              </a:defRPr>
            </a:lvl9pPr>
          </a:lstStyle>
          <a:p>
            <a:pPr>
              <a:spcBef>
                <a:spcPct val="0"/>
              </a:spcBef>
              <a:buFontTx/>
              <a:buNone/>
            </a:pPr>
            <a:r>
              <a:rPr lang="en-US" altLang="en-US" sz="1747" dirty="0"/>
              <a:t>*</a:t>
            </a:r>
            <a:r>
              <a:rPr lang="nn-NO" altLang="en-US" sz="1747" dirty="0"/>
              <a:t>Edna Erez and Nawal Ammar, </a:t>
            </a:r>
            <a:r>
              <a:rPr lang="en-US" altLang="en-US" sz="1747" dirty="0"/>
              <a:t>Violence Against Immigrant Women and Systemic Responses: An Exploratory Study (2003)</a:t>
            </a:r>
          </a:p>
        </p:txBody>
      </p:sp>
    </p:spTree>
    <p:extLst>
      <p:ext uri="{BB962C8B-B14F-4D97-AF65-F5344CB8AC3E}">
        <p14:creationId xmlns:p14="http://schemas.microsoft.com/office/powerpoint/2010/main" val="190471292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11250"/>
          </a:xfrm>
        </p:spPr>
        <p:txBody>
          <a:bodyPr>
            <a:normAutofit fontScale="90000"/>
          </a:bodyPr>
          <a:lstStyle/>
          <a:p>
            <a:pPr>
              <a:defRPr/>
            </a:pPr>
            <a:r>
              <a:rPr lang="en-US" dirty="0" smtClean="0"/>
              <a:t>Reunification Not Viable and Best Interests</a:t>
            </a:r>
            <a:endParaRPr lang="en-US" dirty="0"/>
          </a:p>
        </p:txBody>
      </p:sp>
      <p:sp>
        <p:nvSpPr>
          <p:cNvPr id="37891" name="Content Placeholder 2"/>
          <p:cNvSpPr>
            <a:spLocks noGrp="1"/>
          </p:cNvSpPr>
          <p:nvPr>
            <p:ph idx="1"/>
          </p:nvPr>
        </p:nvSpPr>
        <p:spPr>
          <a:xfrm>
            <a:off x="228600" y="1600200"/>
            <a:ext cx="8763000" cy="4419600"/>
          </a:xfrm>
        </p:spPr>
        <p:txBody>
          <a:bodyPr/>
          <a:lstStyle/>
          <a:p>
            <a:r>
              <a:rPr lang="en-US" altLang="en-US" dirty="0" smtClean="0"/>
              <a:t>Order must include the finding that reunification with the parent is not viable</a:t>
            </a:r>
          </a:p>
          <a:p>
            <a:r>
              <a:rPr lang="en-US" altLang="en-US" dirty="0" smtClean="0"/>
              <a:t>Using state best interests law </a:t>
            </a:r>
          </a:p>
          <a:p>
            <a:pPr lvl="1"/>
            <a:r>
              <a:rPr lang="en-US" altLang="en-US" dirty="0" smtClean="0"/>
              <a:t>Identify factual reasons why reunification is not viable</a:t>
            </a:r>
          </a:p>
          <a:p>
            <a:pPr lvl="1"/>
            <a:r>
              <a:rPr lang="en-US" altLang="en-US" dirty="0" smtClean="0"/>
              <a:t>Will include explaining why the abusive parent is not being granted physical custody of the child</a:t>
            </a:r>
          </a:p>
        </p:txBody>
      </p:sp>
      <p:sp>
        <p:nvSpPr>
          <p:cNvPr id="3789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a:spcBef>
                <a:spcPct val="0"/>
              </a:spcBef>
              <a:buFontTx/>
              <a:buNone/>
            </a:pPr>
            <a:endParaRPr lang="en-US" altLang="en-US" sz="1200" dirty="0">
              <a:solidFill>
                <a:srgbClr val="FFFFFF"/>
              </a:solidFill>
            </a:endParaRPr>
          </a:p>
          <a:p>
            <a:pPr>
              <a:spcBef>
                <a:spcPct val="0"/>
              </a:spcBef>
              <a:buFontTx/>
              <a:buNone/>
            </a:pPr>
            <a:fld id="{5750C858-A0BC-46C2-97FD-3C5A958ABFDF}" type="slidenum">
              <a:rPr lang="en-US" altLang="en-US" sz="1200">
                <a:solidFill>
                  <a:srgbClr val="FFFFFF"/>
                </a:solidFill>
              </a:rPr>
              <a:pPr>
                <a:spcBef>
                  <a:spcPct val="0"/>
                </a:spcBef>
                <a:buFontTx/>
                <a:buNone/>
              </a:pPr>
              <a:t>90</a:t>
            </a:fld>
            <a:endParaRPr lang="en-US" altLang="en-US" sz="1200" dirty="0">
              <a:solidFill>
                <a:srgbClr val="FFFFFF"/>
              </a:solidFill>
            </a:endParaRPr>
          </a:p>
        </p:txBody>
      </p:sp>
    </p:spTree>
    <p:extLst>
      <p:ext uri="{BB962C8B-B14F-4D97-AF65-F5344CB8AC3E}">
        <p14:creationId xmlns:p14="http://schemas.microsoft.com/office/powerpoint/2010/main" val="458367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pPr>
              <a:defRPr/>
            </a:pPr>
            <a:r>
              <a:rPr lang="en-US" dirty="0" smtClean="0"/>
              <a:t>Finding: Reunification Not Viable</a:t>
            </a:r>
            <a:endParaRPr lang="en-US" dirty="0"/>
          </a:p>
        </p:txBody>
      </p:sp>
      <p:sp>
        <p:nvSpPr>
          <p:cNvPr id="37891" name="Content Placeholder 2"/>
          <p:cNvSpPr>
            <a:spLocks noGrp="1"/>
          </p:cNvSpPr>
          <p:nvPr>
            <p:ph idx="1"/>
          </p:nvPr>
        </p:nvSpPr>
        <p:spPr>
          <a:xfrm>
            <a:off x="228600" y="914400"/>
            <a:ext cx="8763000" cy="5105400"/>
          </a:xfrm>
        </p:spPr>
        <p:txBody>
          <a:bodyPr/>
          <a:lstStyle/>
          <a:p>
            <a:r>
              <a:rPr lang="en-US" altLang="en-US" dirty="0" smtClean="0"/>
              <a:t>Does not require termination of parental rights </a:t>
            </a:r>
          </a:p>
          <a:p>
            <a:r>
              <a:rPr lang="en-US" altLang="en-US" dirty="0" smtClean="0"/>
              <a:t>Viability of reunification does not necessitate no </a:t>
            </a:r>
            <a:r>
              <a:rPr lang="en-US" altLang="en-US" u="sng" dirty="0" smtClean="0"/>
              <a:t>contact</a:t>
            </a:r>
            <a:r>
              <a:rPr lang="en-US" altLang="en-US" dirty="0" smtClean="0"/>
              <a:t> with parent – Visitation can occur</a:t>
            </a:r>
          </a:p>
          <a:p>
            <a:r>
              <a:rPr lang="en-US" altLang="en-US" dirty="0" smtClean="0"/>
              <a:t>Means granting the abusive parent custody is not envisioned by the court as a viable option</a:t>
            </a:r>
          </a:p>
          <a:p>
            <a:r>
              <a:rPr lang="en-US" altLang="en-US" dirty="0" smtClean="0"/>
              <a:t>Changes in circumstances can occur</a:t>
            </a:r>
          </a:p>
          <a:p>
            <a:pPr lvl="1"/>
            <a:r>
              <a:rPr lang="en-US" altLang="en-US" dirty="0" smtClean="0"/>
              <a:t>But not granting full legal/physical custody to abusive parent</a:t>
            </a:r>
          </a:p>
        </p:txBody>
      </p:sp>
      <p:sp>
        <p:nvSpPr>
          <p:cNvPr id="4" name="Footer Placeholder 3"/>
          <p:cNvSpPr>
            <a:spLocks noGrp="1"/>
          </p:cNvSpPr>
          <p:nvPr>
            <p:ph type="ftr" sz="quarter" idx="10"/>
          </p:nvPr>
        </p:nvSpPr>
        <p:spPr/>
        <p:txBody>
          <a:bodyPr/>
          <a:lstStyle/>
          <a:p>
            <a:pPr>
              <a:defRPr/>
            </a:pPr>
            <a:r>
              <a:rPr lang="en-US" smtClean="0"/>
              <a:t>Judicial Training Network</a:t>
            </a:r>
            <a:endParaRPr lang="en-US" dirty="0"/>
          </a:p>
        </p:txBody>
      </p:sp>
      <p:sp>
        <p:nvSpPr>
          <p:cNvPr id="3789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a:spcBef>
                <a:spcPct val="0"/>
              </a:spcBef>
              <a:buFontTx/>
              <a:buNone/>
            </a:pPr>
            <a:endParaRPr lang="en-US" altLang="en-US" sz="1200">
              <a:solidFill>
                <a:srgbClr val="FFFFFF"/>
              </a:solidFill>
            </a:endParaRPr>
          </a:p>
          <a:p>
            <a:pPr>
              <a:spcBef>
                <a:spcPct val="0"/>
              </a:spcBef>
              <a:buFontTx/>
              <a:buNone/>
            </a:pPr>
            <a:fld id="{5750C858-A0BC-46C2-97FD-3C5A958ABFDF}" type="slidenum">
              <a:rPr lang="en-US" altLang="en-US" sz="1200">
                <a:solidFill>
                  <a:srgbClr val="FFFFFF"/>
                </a:solidFill>
              </a:rPr>
              <a:pPr>
                <a:spcBef>
                  <a:spcPct val="0"/>
                </a:spcBef>
                <a:buFontTx/>
                <a:buNone/>
              </a:pPr>
              <a:t>91</a:t>
            </a:fld>
            <a:endParaRPr lang="en-US" altLang="en-US" sz="1200">
              <a:solidFill>
                <a:srgbClr val="FFFFFF"/>
              </a:solidFill>
            </a:endParaRPr>
          </a:p>
        </p:txBody>
      </p:sp>
    </p:spTree>
    <p:extLst>
      <p:ext uri="{BB962C8B-B14F-4D97-AF65-F5344CB8AC3E}">
        <p14:creationId xmlns:p14="http://schemas.microsoft.com/office/powerpoint/2010/main" val="2250829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Apply Same Jurisdiction and Procedural Rules as All Other Cases</a:t>
            </a:r>
            <a:endParaRPr lang="en-US" b="1" dirty="0"/>
          </a:p>
        </p:txBody>
      </p:sp>
      <p:sp>
        <p:nvSpPr>
          <p:cNvPr id="3" name="Content Placeholder 2"/>
          <p:cNvSpPr>
            <a:spLocks noGrp="1"/>
          </p:cNvSpPr>
          <p:nvPr>
            <p:ph idx="1"/>
          </p:nvPr>
        </p:nvSpPr>
        <p:spPr/>
        <p:txBody>
          <a:bodyPr/>
          <a:lstStyle/>
          <a:p>
            <a:r>
              <a:rPr lang="en-US" dirty="0"/>
              <a:t>Include a statement of the court’s jurisdiction citing the state statute, court rule, or other authority under which the court is exercising jurisdiction.</a:t>
            </a:r>
          </a:p>
          <a:p>
            <a:r>
              <a:rPr lang="en-US" dirty="0"/>
              <a:t>Follow your state court procedures and note that you do so to de</a:t>
            </a:r>
            <a:r>
              <a:rPr lang="en-US" altLang="en-US" dirty="0"/>
              <a:t>monstrate that the court made an informed </a:t>
            </a:r>
            <a:r>
              <a:rPr lang="en-US" altLang="en-US" dirty="0" smtClean="0"/>
              <a:t>decision. </a:t>
            </a:r>
            <a:endParaRPr lang="en-US" altLang="en-US" dirty="0"/>
          </a:p>
          <a:p>
            <a:pPr marL="0" indent="0">
              <a:buNone/>
            </a:pPr>
            <a:endParaRPr lang="en-US" dirty="0"/>
          </a:p>
        </p:txBody>
      </p:sp>
      <p:sp>
        <p:nvSpPr>
          <p:cNvPr id="5" name="Slide Number Placeholder 4"/>
          <p:cNvSpPr>
            <a:spLocks noGrp="1"/>
          </p:cNvSpPr>
          <p:nvPr>
            <p:ph type="sldNum" sz="quarter" idx="11"/>
          </p:nvPr>
        </p:nvSpPr>
        <p:spPr/>
        <p:txBody>
          <a:bodyPr/>
          <a:lstStyle/>
          <a:p>
            <a:fld id="{6A63AC35-3821-42BC-BDAE-2B923C128E1A}" type="slidenum">
              <a:rPr lang="en-US" altLang="en-US" smtClean="0"/>
              <a:pPr/>
              <a:t>92</a:t>
            </a:fld>
            <a:endParaRPr lang="en-US" altLang="en-US" dirty="0"/>
          </a:p>
        </p:txBody>
      </p:sp>
    </p:spTree>
    <p:extLst>
      <p:ext uri="{BB962C8B-B14F-4D97-AF65-F5344CB8AC3E}">
        <p14:creationId xmlns:p14="http://schemas.microsoft.com/office/powerpoint/2010/main" val="396435763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769"/>
            <a:ext cx="8229600" cy="1322363"/>
          </a:xfrm>
        </p:spPr>
        <p:txBody>
          <a:bodyPr>
            <a:normAutofit fontScale="90000"/>
          </a:bodyPr>
          <a:lstStyle/>
          <a:p>
            <a:r>
              <a:rPr lang="en-US" sz="3200" dirty="0" smtClean="0"/>
              <a:t>In the Clara and Eduardo Scenario in which of the following cases could the court </a:t>
            </a:r>
            <a:r>
              <a:rPr lang="en-US" sz="4000" u="sng" dirty="0" smtClean="0"/>
              <a:t>NOT</a:t>
            </a:r>
            <a:r>
              <a:rPr lang="en-US" sz="3200" dirty="0" smtClean="0"/>
              <a:t> issue SIJS findings for Lupe as part of the court’s order?</a:t>
            </a:r>
            <a:endParaRPr lang="en-US" sz="3200" b="1" dirty="0"/>
          </a:p>
        </p:txBody>
      </p:sp>
      <p:sp>
        <p:nvSpPr>
          <p:cNvPr id="3" name="Content Placeholder 2"/>
          <p:cNvSpPr>
            <a:spLocks noGrp="1"/>
          </p:cNvSpPr>
          <p:nvPr>
            <p:ph idx="1"/>
          </p:nvPr>
        </p:nvSpPr>
        <p:spPr>
          <a:xfrm>
            <a:off x="1981200" y="1752600"/>
            <a:ext cx="7162800" cy="3962400"/>
          </a:xfrm>
        </p:spPr>
        <p:txBody>
          <a:bodyPr/>
          <a:lstStyle/>
          <a:p>
            <a:pPr marL="0" indent="0">
              <a:buNone/>
            </a:pPr>
            <a:endParaRPr lang="en-US" dirty="0" smtClean="0"/>
          </a:p>
          <a:p>
            <a:pPr marL="1771650" lvl="3" indent="-514350">
              <a:buFont typeface="+mj-lt"/>
              <a:buAutoNum type="alphaUcPeriod"/>
            </a:pPr>
            <a:r>
              <a:rPr lang="en-US" sz="2400" dirty="0" smtClean="0">
                <a:effectLst>
                  <a:outerShdw blurRad="38100" dist="38100" dir="2700000" algn="tl">
                    <a:srgbClr val="000000">
                      <a:alpha val="43137"/>
                    </a:srgbClr>
                  </a:outerShdw>
                </a:effectLst>
              </a:rPr>
              <a:t>A protection order case in which the order grants Clara custody</a:t>
            </a:r>
            <a:endParaRPr lang="en-US" sz="2400" dirty="0">
              <a:effectLst>
                <a:outerShdw blurRad="38100" dist="38100" dir="2700000" algn="tl">
                  <a:srgbClr val="000000">
                    <a:alpha val="43137"/>
                  </a:srgbClr>
                </a:outerShdw>
              </a:effectLst>
            </a:endParaRPr>
          </a:p>
          <a:p>
            <a:pPr marL="1771650" lvl="3" indent="-514350">
              <a:buFont typeface="+mj-lt"/>
              <a:buAutoNum type="alphaUcPeriod"/>
            </a:pPr>
            <a:r>
              <a:rPr lang="en-US" sz="2400" dirty="0" smtClean="0">
                <a:effectLst>
                  <a:outerShdw blurRad="38100" dist="38100" dir="2700000" algn="tl">
                    <a:srgbClr val="000000">
                      <a:alpha val="43137"/>
                    </a:srgbClr>
                  </a:outerShdw>
                </a:effectLst>
              </a:rPr>
              <a:t>A custody case brought by Clara</a:t>
            </a:r>
          </a:p>
          <a:p>
            <a:pPr marL="1771650" lvl="3" indent="-514350">
              <a:buFont typeface="+mj-lt"/>
              <a:buAutoNum type="alphaUcPeriod"/>
            </a:pPr>
            <a:r>
              <a:rPr lang="en-US" sz="2400" dirty="0" smtClean="0">
                <a:effectLst>
                  <a:outerShdw blurRad="38100" dist="38100" dir="2700000" algn="tl">
                    <a:srgbClr val="000000">
                      <a:alpha val="43137"/>
                    </a:srgbClr>
                  </a:outerShdw>
                </a:effectLst>
              </a:rPr>
              <a:t>The criminal prosecution of Eduardo</a:t>
            </a:r>
            <a:endParaRPr lang="en-US" sz="2400" dirty="0">
              <a:effectLst>
                <a:outerShdw blurRad="38100" dist="38100" dir="2700000" algn="tl">
                  <a:srgbClr val="000000">
                    <a:alpha val="43137"/>
                  </a:srgbClr>
                </a:outerShdw>
              </a:effectLst>
            </a:endParaRPr>
          </a:p>
          <a:p>
            <a:pPr marL="1771650" lvl="3" indent="-514350">
              <a:buFont typeface="+mj-lt"/>
              <a:buAutoNum type="alphaUcPeriod"/>
            </a:pPr>
            <a:r>
              <a:rPr lang="en-US" sz="2400" dirty="0" smtClean="0">
                <a:effectLst>
                  <a:outerShdw blurRad="38100" dist="38100" dir="2700000" algn="tl">
                    <a:srgbClr val="000000">
                      <a:alpha val="43137"/>
                    </a:srgbClr>
                  </a:outerShdw>
                </a:effectLst>
              </a:rPr>
              <a:t>A child welfare case in which the court made findings of Eduardo’s abuse and placed the children with Clara</a:t>
            </a:r>
          </a:p>
          <a:p>
            <a:pPr marL="0" indent="0">
              <a:buNone/>
            </a:pPr>
            <a:r>
              <a:rPr lang="en-US" sz="2800" dirty="0"/>
              <a:t>	</a:t>
            </a:r>
            <a:r>
              <a:rPr lang="en-US" sz="2800" dirty="0" smtClean="0"/>
              <a:t>		</a:t>
            </a:r>
            <a:endParaRPr lang="en-US" sz="2800" dirty="0"/>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A63AC35-3821-42BC-BDAE-2B923C128E1A}" type="slidenum">
              <a:rPr kumimoji="0" lang="en-US" altLang="en-US" sz="1200" b="0" i="0" u="none" strike="noStrike" kern="1200" cap="none" spc="0" normalizeH="0" baseline="0" noProof="0" smtClean="0">
                <a:ln>
                  <a:noFill/>
                </a:ln>
                <a:solidFill>
                  <a:srgbClr val="FFFFFF"/>
                </a:solidFill>
                <a:effectLst/>
                <a:uLnTx/>
                <a:uFillTx/>
                <a:latin typeface="Cambria" panose="020405030504060302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dirty="0">
              <a:ln>
                <a:noFill/>
              </a:ln>
              <a:solidFill>
                <a:srgbClr val="FFFFFF"/>
              </a:solidFill>
              <a:effectLst/>
              <a:uLnTx/>
              <a:uFillTx/>
              <a:latin typeface="Cambria" panose="02040503050406030204" pitchFamily="18" charset="0"/>
              <a:ea typeface="+mn-ea"/>
              <a:cs typeface="Arial" panose="020B0604020202020204" pitchFamily="34" charset="0"/>
            </a:endParaRPr>
          </a:p>
        </p:txBody>
      </p:sp>
      <p:pic>
        <p:nvPicPr>
          <p:cNvPr id="6"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200400"/>
            <a:ext cx="2771775" cy="152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057400" y="1555870"/>
            <a:ext cx="5105400"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292934"/>
                </a:solidFill>
                <a:effectLst/>
                <a:uLnTx/>
                <a:uFillTx/>
                <a:latin typeface="Arial" panose="020B0604020202020204" pitchFamily="34" charset="0"/>
                <a:ea typeface="+mn-ea"/>
                <a:cs typeface="Arial" panose="020B0604020202020204" pitchFamily="34" charset="0"/>
              </a:rPr>
              <a:t>Using your clickers please check: </a:t>
            </a:r>
            <a:endParaRPr kumimoji="0" lang="en-US" sz="2400" b="0" i="0" u="none" strike="noStrike" kern="1200" cap="none" spc="0" normalizeH="0" baseline="0" noProof="0" dirty="0">
              <a:ln>
                <a:noFill/>
              </a:ln>
              <a:solidFill>
                <a:srgbClr val="29293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7401833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pPr>
              <a:defRPr/>
            </a:pPr>
            <a:r>
              <a:rPr lang="en-US" sz="3600" b="1" dirty="0" smtClean="0">
                <a:effectLst/>
              </a:rPr>
              <a:t>SJI Funded Resources: Menu of Topics</a:t>
            </a:r>
            <a:endParaRPr lang="en-US" sz="3600" b="1" dirty="0">
              <a:effectLst/>
            </a:endParaRPr>
          </a:p>
        </p:txBody>
      </p:sp>
      <p:sp>
        <p:nvSpPr>
          <p:cNvPr id="81923" name="Content Placeholder 2"/>
          <p:cNvSpPr>
            <a:spLocks noGrp="1"/>
          </p:cNvSpPr>
          <p:nvPr>
            <p:ph idx="1"/>
          </p:nvPr>
        </p:nvSpPr>
        <p:spPr>
          <a:xfrm>
            <a:off x="76200" y="533400"/>
            <a:ext cx="8915400" cy="5181600"/>
          </a:xfrm>
        </p:spPr>
        <p:txBody>
          <a:bodyPr/>
          <a:lstStyle/>
          <a:p>
            <a:r>
              <a:rPr lang="en-US" altLang="en-US" sz="2500" dirty="0" smtClean="0">
                <a:cs typeface="Arial" panose="020B0604020202020204" pitchFamily="34" charset="0"/>
              </a:rPr>
              <a:t>Victim protection based forms of immigration relief: (VAWA</a:t>
            </a:r>
            <a:r>
              <a:rPr lang="en-US" altLang="en-US" sz="2500" dirty="0">
                <a:cs typeface="Arial" panose="020B0604020202020204" pitchFamily="34" charset="0"/>
              </a:rPr>
              <a:t>, </a:t>
            </a:r>
            <a:r>
              <a:rPr lang="en-US" altLang="en-US" sz="2500" dirty="0" smtClean="0">
                <a:cs typeface="Arial" panose="020B0604020202020204" pitchFamily="34" charset="0"/>
              </a:rPr>
              <a:t>U and T Visas, SIJS)</a:t>
            </a:r>
          </a:p>
          <a:p>
            <a:r>
              <a:rPr lang="en-US" altLang="en-US" sz="2500" dirty="0">
                <a:cs typeface="Arial" panose="020B0604020202020204" pitchFamily="34" charset="0"/>
              </a:rPr>
              <a:t>VAWA </a:t>
            </a:r>
            <a:r>
              <a:rPr lang="en-US" altLang="en-US" sz="2500" dirty="0" smtClean="0">
                <a:cs typeface="Arial" panose="020B0604020202020204" pitchFamily="34" charset="0"/>
              </a:rPr>
              <a:t>confidentiality limitations on courthouse immigration enforcement and state court discovery (family, civil, criminal)</a:t>
            </a:r>
          </a:p>
          <a:p>
            <a:r>
              <a:rPr lang="en-US" altLang="en-US" sz="2500" dirty="0" smtClean="0">
                <a:cs typeface="Arial" panose="020B0604020202020204" pitchFamily="34" charset="0"/>
              </a:rPr>
              <a:t>Using legally correct information to address immigration allegations in custody, divorce, protection order, child/spousal support  &amp; child welfare cases</a:t>
            </a:r>
            <a:endParaRPr lang="en-US" altLang="en-US" sz="2500" dirty="0">
              <a:cs typeface="Arial" panose="020B0604020202020204" pitchFamily="34" charset="0"/>
            </a:endParaRPr>
          </a:p>
          <a:p>
            <a:r>
              <a:rPr lang="en-US" altLang="en-US" sz="2500" dirty="0">
                <a:cs typeface="Arial" panose="020B0604020202020204" pitchFamily="34" charset="0"/>
              </a:rPr>
              <a:t>U </a:t>
            </a:r>
            <a:r>
              <a:rPr lang="en-US" altLang="en-US" sz="2500" dirty="0" smtClean="0">
                <a:cs typeface="Arial" panose="020B0604020202020204" pitchFamily="34" charset="0"/>
              </a:rPr>
              <a:t>and T Visa certification by state court judges </a:t>
            </a:r>
          </a:p>
          <a:p>
            <a:r>
              <a:rPr lang="en-US" altLang="en-US" sz="2500" dirty="0" smtClean="0">
                <a:cs typeface="Arial" panose="020B0604020202020204" pitchFamily="34" charset="0"/>
              </a:rPr>
              <a:t>Special Immigrant Juvenile Status findings best practices</a:t>
            </a:r>
          </a:p>
          <a:p>
            <a:r>
              <a:rPr lang="en-US" altLang="en-US" sz="2500" dirty="0" smtClean="0">
                <a:cs typeface="Arial" panose="020B0604020202020204" pitchFamily="34" charset="0"/>
              </a:rPr>
              <a:t>Public </a:t>
            </a:r>
            <a:r>
              <a:rPr lang="en-US" altLang="en-US" sz="2500" dirty="0">
                <a:cs typeface="Arial" panose="020B0604020202020204" pitchFamily="34" charset="0"/>
              </a:rPr>
              <a:t>benefits access for immigrant </a:t>
            </a:r>
            <a:r>
              <a:rPr lang="en-US" altLang="en-US" sz="2500" dirty="0" smtClean="0">
                <a:cs typeface="Arial" panose="020B0604020202020204" pitchFamily="34" charset="0"/>
              </a:rPr>
              <a:t>victims</a:t>
            </a:r>
          </a:p>
          <a:p>
            <a:pPr lvl="1"/>
            <a:r>
              <a:rPr lang="en-US" altLang="en-US" sz="2200" dirty="0" smtClean="0">
                <a:cs typeface="Arial" panose="020B0604020202020204" pitchFamily="34" charset="0"/>
              </a:rPr>
              <a:t>Health care, housing, TANF, SNAP, Education and more</a:t>
            </a:r>
          </a:p>
          <a:p>
            <a:r>
              <a:rPr lang="en-US" altLang="en-US" sz="2500" dirty="0" smtClean="0">
                <a:cs typeface="Arial" panose="020B0604020202020204" pitchFamily="34" charset="0"/>
              </a:rPr>
              <a:t>Improving access to justice for immigrant and LEP persons</a:t>
            </a:r>
          </a:p>
        </p:txBody>
      </p:sp>
      <p:sp>
        <p:nvSpPr>
          <p:cNvPr id="6" name="Footer Placeholder 3"/>
          <p:cNvSpPr>
            <a:spLocks noGrp="1"/>
          </p:cNvSpPr>
          <p:nvPr>
            <p:ph type="ftr" sz="quarter" idx="10"/>
          </p:nvPr>
        </p:nvSpPr>
        <p:spPr>
          <a:xfrm>
            <a:off x="2590800" y="6356350"/>
            <a:ext cx="3962400" cy="365125"/>
          </a:xfrm>
        </p:spPr>
        <p:txBody>
          <a:bodyPr/>
          <a:lstStyle/>
          <a:p>
            <a:pPr>
              <a:defRPr/>
            </a:pPr>
            <a:r>
              <a:rPr lang="en-US" smtClean="0"/>
              <a:t>Judicial Training Network</a:t>
            </a:r>
            <a:endParaRPr lang="en-US" dirty="0"/>
          </a:p>
        </p:txBody>
      </p:sp>
      <p:sp>
        <p:nvSpPr>
          <p:cNvPr id="7" name="Slide Number Placeholder 4"/>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mbria" pitchFamily="18" charset="0"/>
              </a:defRPr>
            </a:lvl1pPr>
            <a:lvl2pPr marL="742950" indent="-285750">
              <a:spcBef>
                <a:spcPct val="20000"/>
              </a:spcBef>
              <a:buFont typeface="Arial" pitchFamily="34" charset="0"/>
              <a:buChar char="–"/>
              <a:defRPr sz="2800">
                <a:solidFill>
                  <a:schemeClr val="tx1"/>
                </a:solidFill>
                <a:latin typeface="Cambria" pitchFamily="18" charset="0"/>
              </a:defRPr>
            </a:lvl2pPr>
            <a:lvl3pPr marL="1143000" indent="-228600">
              <a:spcBef>
                <a:spcPct val="20000"/>
              </a:spcBef>
              <a:buFont typeface="Arial" pitchFamily="34" charset="0"/>
              <a:buChar char="•"/>
              <a:defRPr sz="2400">
                <a:solidFill>
                  <a:schemeClr val="tx1"/>
                </a:solidFill>
                <a:latin typeface="Cambria" pitchFamily="18" charset="0"/>
              </a:defRPr>
            </a:lvl3pPr>
            <a:lvl4pPr marL="1600200" indent="-228600">
              <a:spcBef>
                <a:spcPct val="20000"/>
              </a:spcBef>
              <a:buFont typeface="Arial" pitchFamily="34" charset="0"/>
              <a:buChar char="–"/>
              <a:defRPr sz="2000">
                <a:solidFill>
                  <a:schemeClr val="tx1"/>
                </a:solidFill>
                <a:latin typeface="Cambria" pitchFamily="18" charset="0"/>
              </a:defRPr>
            </a:lvl4pPr>
            <a:lvl5pPr marL="2057400" indent="-228600">
              <a:spcBef>
                <a:spcPct val="20000"/>
              </a:spcBef>
              <a:buFont typeface="Arial" pitchFamily="34" charset="0"/>
              <a:buChar char="»"/>
              <a:defRPr sz="2000">
                <a:solidFill>
                  <a:schemeClr val="tx1"/>
                </a:solidFill>
                <a:latin typeface="Cambria"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mbria"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mbria"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mbria"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mbria" pitchFamily="18" charset="0"/>
              </a:defRPr>
            </a:lvl9pPr>
          </a:lstStyle>
          <a:p>
            <a:pPr>
              <a:spcBef>
                <a:spcPct val="0"/>
              </a:spcBef>
              <a:buFontTx/>
              <a:buNone/>
            </a:pPr>
            <a:fld id="{2D9D337F-48AB-44AB-A873-4E18C75436FA}" type="slidenum">
              <a:rPr lang="en-US" altLang="en-US" sz="1200">
                <a:solidFill>
                  <a:schemeClr val="bg1"/>
                </a:solidFill>
              </a:rPr>
              <a:pPr>
                <a:spcBef>
                  <a:spcPct val="0"/>
                </a:spcBef>
                <a:buFontTx/>
                <a:buNone/>
              </a:pPr>
              <a:t>94</a:t>
            </a:fld>
            <a:endParaRPr lang="en-US" altLang="en-US" sz="1200">
              <a:solidFill>
                <a:schemeClr val="bg1"/>
              </a:solidFill>
            </a:endParaRPr>
          </a:p>
        </p:txBody>
      </p:sp>
    </p:spTree>
    <p:extLst>
      <p:ext uri="{BB962C8B-B14F-4D97-AF65-F5344CB8AC3E}">
        <p14:creationId xmlns:p14="http://schemas.microsoft.com/office/powerpoint/2010/main" val="199139923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sz="4000" dirty="0" smtClean="0">
                <a:effectLst>
                  <a:outerShdw blurRad="38100" dist="38100" dir="2700000" algn="tl">
                    <a:srgbClr val="000000">
                      <a:alpha val="43137"/>
                    </a:srgbClr>
                  </a:outerShdw>
                </a:effectLst>
              </a:rPr>
              <a:t>Technical Assistance and Materials</a:t>
            </a:r>
            <a:endParaRPr lang="en-US" sz="4000" dirty="0">
              <a:effectLst>
                <a:outerShdw blurRad="38100" dist="38100" dir="2700000" algn="tl">
                  <a:srgbClr val="000000">
                    <a:alpha val="43137"/>
                  </a:srgbClr>
                </a:outerShdw>
              </a:effectLst>
            </a:endParaRPr>
          </a:p>
        </p:txBody>
      </p:sp>
      <p:sp>
        <p:nvSpPr>
          <p:cNvPr id="3" name="Subtitle 2"/>
          <p:cNvSpPr>
            <a:spLocks noGrp="1"/>
          </p:cNvSpPr>
          <p:nvPr>
            <p:ph idx="1"/>
          </p:nvPr>
        </p:nvSpPr>
        <p:spPr>
          <a:xfrm>
            <a:off x="457200" y="1417638"/>
            <a:ext cx="8229600" cy="4602162"/>
          </a:xfrm>
        </p:spPr>
        <p:txBody>
          <a:bodyPr rtlCol="0">
            <a:normAutofit fontScale="92500" lnSpcReduction="20000"/>
          </a:bodyPr>
          <a:lstStyle/>
          <a:p>
            <a:pPr fontAlgn="auto">
              <a:spcAft>
                <a:spcPts val="0"/>
              </a:spcAft>
              <a:defRPr/>
            </a:pPr>
            <a:r>
              <a:rPr lang="en-US" sz="2800" dirty="0"/>
              <a:t>Power Point presentations and materials for this conference </a:t>
            </a:r>
            <a:r>
              <a:rPr lang="en-US" sz="2800" dirty="0" smtClean="0"/>
              <a:t>at </a:t>
            </a:r>
            <a:r>
              <a:rPr lang="en-US" u="sng" dirty="0">
                <a:hlinkClick r:id="rId3"/>
              </a:rPr>
              <a:t>http://</a:t>
            </a:r>
            <a:r>
              <a:rPr lang="en-US" u="sng" dirty="0" smtClean="0">
                <a:hlinkClick r:id="rId3"/>
              </a:rPr>
              <a:t>niwaplibrary.wcl.american.edu/FLFCC-2019/</a:t>
            </a:r>
            <a:endParaRPr lang="en-US" u="sng" dirty="0" smtClean="0"/>
          </a:p>
          <a:p>
            <a:pPr fontAlgn="auto">
              <a:spcAft>
                <a:spcPts val="0"/>
              </a:spcAft>
              <a:defRPr/>
            </a:pPr>
            <a:r>
              <a:rPr lang="en-US" sz="2800" dirty="0" smtClean="0"/>
              <a:t> Judicial Training Manual </a:t>
            </a:r>
            <a:r>
              <a:rPr lang="en-US" sz="2800" smtClean="0"/>
              <a:t>at </a:t>
            </a:r>
            <a:r>
              <a:rPr lang="en-US" u="sng">
                <a:hlinkClick r:id="rId4"/>
              </a:rPr>
              <a:t>http://niwaplibrary.wcl.american.edu/sji-jtn-materials/</a:t>
            </a:r>
            <a:r>
              <a:rPr lang="en-US" u="sng">
                <a:hlinkClick r:id="rId4"/>
              </a:rPr>
              <a:t> </a:t>
            </a:r>
            <a:r>
              <a:rPr lang="en-US" sz="2800" smtClean="0"/>
              <a:t> </a:t>
            </a:r>
            <a:endParaRPr lang="en-US" sz="2800" dirty="0" smtClean="0"/>
          </a:p>
          <a:p>
            <a:pPr lvl="1" fontAlgn="auto">
              <a:spcAft>
                <a:spcPts val="0"/>
              </a:spcAft>
              <a:defRPr/>
            </a:pPr>
            <a:r>
              <a:rPr lang="en-US" sz="2800" b="1" dirty="0" smtClean="0"/>
              <a:t>NIWAP Technical Assistance</a:t>
            </a:r>
          </a:p>
          <a:p>
            <a:pPr lvl="1" fontAlgn="auto">
              <a:spcAft>
                <a:spcPts val="0"/>
              </a:spcAft>
              <a:defRPr/>
            </a:pPr>
            <a:r>
              <a:rPr lang="en-US" dirty="0" smtClean="0"/>
              <a:t>Call </a:t>
            </a:r>
            <a:r>
              <a:rPr lang="en-US" dirty="0"/>
              <a:t>(202) 274-4457 </a:t>
            </a:r>
            <a:r>
              <a:rPr lang="en-US" dirty="0" smtClean="0"/>
              <a:t> </a:t>
            </a:r>
          </a:p>
          <a:p>
            <a:pPr lvl="1" fontAlgn="auto">
              <a:spcAft>
                <a:spcPts val="0"/>
              </a:spcAft>
              <a:defRPr/>
            </a:pPr>
            <a:r>
              <a:rPr lang="en-US" dirty="0" smtClean="0"/>
              <a:t>E-mail </a:t>
            </a:r>
            <a:r>
              <a:rPr lang="en-US" u="sng" dirty="0" smtClean="0">
                <a:hlinkClick r:id="rId5"/>
              </a:rPr>
              <a:t>info@niwap.org</a:t>
            </a:r>
            <a:r>
              <a:rPr lang="en-US" u="sng" dirty="0" smtClean="0"/>
              <a:t> </a:t>
            </a:r>
          </a:p>
          <a:p>
            <a:pPr fontAlgn="auto">
              <a:spcAft>
                <a:spcPts val="0"/>
              </a:spcAft>
              <a:defRPr/>
            </a:pPr>
            <a:r>
              <a:rPr lang="en-US" sz="2800" dirty="0" smtClean="0"/>
              <a:t>Web Library: </a:t>
            </a:r>
            <a:r>
              <a:rPr lang="en-US" sz="2800" dirty="0" smtClean="0">
                <a:hlinkClick r:id="rId6"/>
              </a:rPr>
              <a:t>www.niwaplibrary.wcl.american.edu</a:t>
            </a:r>
            <a:r>
              <a:rPr lang="en-US" sz="2800" dirty="0" smtClean="0"/>
              <a:t> </a:t>
            </a:r>
            <a:endParaRPr lang="en-US" sz="2800" dirty="0"/>
          </a:p>
          <a:p>
            <a:pPr marL="0" indent="0" fontAlgn="auto">
              <a:spcAft>
                <a:spcPts val="0"/>
              </a:spcAft>
              <a:buFont typeface="Arial" panose="020B0604020202020204" pitchFamily="34" charset="0"/>
              <a:buNone/>
              <a:defRPr/>
            </a:pPr>
            <a:endParaRPr lang="en-US" sz="3600" dirty="0"/>
          </a:p>
        </p:txBody>
      </p:sp>
      <p:sp>
        <p:nvSpPr>
          <p:cNvPr id="161795" name="Slide Number Placeholder 4"/>
          <p:cNvSpPr>
            <a:spLocks noGrp="1"/>
          </p:cNvSpPr>
          <p:nvPr>
            <p:ph type="sldNum" sz="quarter" idx="11"/>
          </p:nvPr>
        </p:nvSpPr>
        <p:spPr bwMode="auto">
          <a:xfrm>
            <a:off x="67818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fld id="{04969A0A-6788-4533-B3D5-4AB673AB9511}" type="slidenum">
              <a:rPr lang="en-US" altLang="en-US" smtClean="0">
                <a:solidFill>
                  <a:schemeClr val="bg1"/>
                </a:solidFill>
                <a:latin typeface="Cambria" panose="02040503050406030204" pitchFamily="18" charset="0"/>
              </a:rPr>
              <a:pPr/>
              <a:t>95</a:t>
            </a:fld>
            <a:endParaRPr lang="en-US" altLang="en-US" dirty="0">
              <a:solidFill>
                <a:schemeClr val="bg1"/>
              </a:solidFill>
              <a:latin typeface="Cambria" panose="02040503050406030204" pitchFamily="18" charset="0"/>
            </a:endParaRPr>
          </a:p>
        </p:txBody>
      </p:sp>
      <p:sp>
        <p:nvSpPr>
          <p:cNvPr id="161796" name="Footer Placeholder 3"/>
          <p:cNvSpPr>
            <a:spLocks noGrp="1"/>
          </p:cNvSpPr>
          <p:nvPr>
            <p:ph type="ftr" sz="quarter" idx="10"/>
          </p:nvPr>
        </p:nvSpPr>
        <p:spPr bwMode="auto">
          <a:xfrm>
            <a:off x="2590800" y="6356350"/>
            <a:ext cx="3962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fontAlgn="base">
              <a:spcBef>
                <a:spcPct val="0"/>
              </a:spcBef>
              <a:spcAft>
                <a:spcPct val="0"/>
              </a:spcAft>
            </a:pPr>
            <a:r>
              <a:rPr lang="en-US" altLang="en-US" smtClean="0">
                <a:solidFill>
                  <a:schemeClr val="bg1"/>
                </a:solidFill>
                <a:latin typeface="Cambria" panose="02040503050406030204" pitchFamily="18" charset="0"/>
              </a:rPr>
              <a:t>Judicial Training Network</a:t>
            </a:r>
            <a:endParaRPr lang="en-US" altLang="en-US">
              <a:solidFill>
                <a:schemeClr val="bg1"/>
              </a:solidFill>
              <a:latin typeface="Cambria" panose="02040503050406030204" pitchFamily="18" charset="0"/>
            </a:endParaRPr>
          </a:p>
        </p:txBody>
      </p:sp>
    </p:spTree>
    <p:extLst>
      <p:ext uri="{BB962C8B-B14F-4D97-AF65-F5344CB8AC3E}">
        <p14:creationId xmlns:p14="http://schemas.microsoft.com/office/powerpoint/2010/main" val="4008161383"/>
      </p:ext>
    </p:extLst>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JI Immigration issues in state courts Wisconsin 11.8.13 (10.24.13)">
  <a:themeElements>
    <a:clrScheme name="1007_CPPS_PPT_Template_v02 14">
      <a:dk1>
        <a:srgbClr val="000000"/>
      </a:dk1>
      <a:lt1>
        <a:srgbClr val="FFFFFF"/>
      </a:lt1>
      <a:dk2>
        <a:srgbClr val="333399"/>
      </a:dk2>
      <a:lt2>
        <a:srgbClr val="808080"/>
      </a:lt2>
      <a:accent1>
        <a:srgbClr val="DACAEC"/>
      </a:accent1>
      <a:accent2>
        <a:srgbClr val="333399"/>
      </a:accent2>
      <a:accent3>
        <a:srgbClr val="FFFFFF"/>
      </a:accent3>
      <a:accent4>
        <a:srgbClr val="000000"/>
      </a:accent4>
      <a:accent5>
        <a:srgbClr val="EAE1F4"/>
      </a:accent5>
      <a:accent6>
        <a:srgbClr val="2D2D8A"/>
      </a:accent6>
      <a:hlink>
        <a:srgbClr val="1F60A9"/>
      </a:hlink>
      <a:folHlink>
        <a:srgbClr val="777777"/>
      </a:folHlink>
    </a:clrScheme>
    <a:fontScheme name="1007_CPPS_PPT_Template_v0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D469C"/>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100" b="0" i="0" u="none" strike="noStrike" cap="none" normalizeH="0" baseline="0">
            <a:ln>
              <a:noFill/>
            </a:ln>
            <a:solidFill>
              <a:schemeClr val="bg1"/>
            </a:solidFill>
            <a:effectLst/>
            <a:latin typeface="Arial Black" charset="0"/>
          </a:defRPr>
        </a:defPPr>
      </a:lstStyle>
    </a:spDef>
    <a:lnDef>
      <a:spPr bwMode="auto">
        <a:xfrm>
          <a:off x="0" y="0"/>
          <a:ext cx="1" cy="1"/>
        </a:xfrm>
        <a:custGeom>
          <a:avLst/>
          <a:gdLst/>
          <a:ahLst/>
          <a:cxnLst/>
          <a:rect l="0" t="0" r="0" b="0"/>
          <a:pathLst/>
        </a:custGeom>
        <a:solidFill>
          <a:srgbClr val="5D469C"/>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100" b="0" i="0" u="none" strike="noStrike" cap="none" normalizeH="0" baseline="0">
            <a:ln>
              <a:noFill/>
            </a:ln>
            <a:solidFill>
              <a:schemeClr val="bg1"/>
            </a:solidFill>
            <a:effectLst/>
            <a:latin typeface="Arial Black"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91440" tIns="45720" rIns="91440" bIns="45720" numCol="1" anchor="t" anchorCtr="0" compatLnSpc="1">
        <a:prstTxWarp prst="textNoShape">
          <a:avLst/>
        </a:prstTxWarp>
      </a:bodyPr>
      <a:lstStyle>
        <a:defPPr>
          <a:defRPr dirty="0" smtClean="0"/>
        </a:defPPr>
      </a:lstStyle>
    </a:txDef>
  </a:objectDefaults>
  <a:extraClrSchemeLst>
    <a:extraClrScheme>
      <a:clrScheme name="1007_CPPS_PPT_Template_v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07_CPPS_PPT_Template_v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07_CPPS_PPT_Template_v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07_CPPS_PPT_Template_v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07_CPPS_PPT_Template_v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07_CPPS_PPT_Template_v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07_CPPS_PPT_Template_v0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07_CPPS_PPT_Template_v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07_CPPS_PPT_Template_v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07_CPPS_PPT_Template_v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07_CPPS_PPT_Template_v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07_CPPS_PPT_Template_v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007_CPPS_PPT_Template_v02 13">
        <a:dk1>
          <a:srgbClr val="000000"/>
        </a:dk1>
        <a:lt1>
          <a:srgbClr val="FFFFFF"/>
        </a:lt1>
        <a:dk2>
          <a:srgbClr val="333399"/>
        </a:dk2>
        <a:lt2>
          <a:srgbClr val="808080"/>
        </a:lt2>
        <a:accent1>
          <a:srgbClr val="DACAEC"/>
        </a:accent1>
        <a:accent2>
          <a:srgbClr val="E87B00"/>
        </a:accent2>
        <a:accent3>
          <a:srgbClr val="FFFFFF"/>
        </a:accent3>
        <a:accent4>
          <a:srgbClr val="000000"/>
        </a:accent4>
        <a:accent5>
          <a:srgbClr val="EAE1F4"/>
        </a:accent5>
        <a:accent6>
          <a:srgbClr val="D26F00"/>
        </a:accent6>
        <a:hlink>
          <a:srgbClr val="1F60A9"/>
        </a:hlink>
        <a:folHlink>
          <a:srgbClr val="777777"/>
        </a:folHlink>
      </a:clrScheme>
      <a:clrMap bg1="lt1" tx1="dk1" bg2="lt2" tx2="dk2" accent1="accent1" accent2="accent2" accent3="accent3" accent4="accent4" accent5="accent5" accent6="accent6" hlink="hlink" folHlink="folHlink"/>
    </a:extraClrScheme>
    <a:extraClrScheme>
      <a:clrScheme name="1007_CPPS_PPT_Template_v02 14">
        <a:dk1>
          <a:srgbClr val="000000"/>
        </a:dk1>
        <a:lt1>
          <a:srgbClr val="FFFFFF"/>
        </a:lt1>
        <a:dk2>
          <a:srgbClr val="333399"/>
        </a:dk2>
        <a:lt2>
          <a:srgbClr val="808080"/>
        </a:lt2>
        <a:accent1>
          <a:srgbClr val="DACAEC"/>
        </a:accent1>
        <a:accent2>
          <a:srgbClr val="333399"/>
        </a:accent2>
        <a:accent3>
          <a:srgbClr val="FFFFFF"/>
        </a:accent3>
        <a:accent4>
          <a:srgbClr val="000000"/>
        </a:accent4>
        <a:accent5>
          <a:srgbClr val="EAE1F4"/>
        </a:accent5>
        <a:accent6>
          <a:srgbClr val="2D2D8A"/>
        </a:accent6>
        <a:hlink>
          <a:srgbClr val="1F60A9"/>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15848</TotalTime>
  <Words>6892</Words>
  <Application>Microsoft Office PowerPoint</Application>
  <PresentationFormat>On-screen Show (4:3)</PresentationFormat>
  <Paragraphs>1102</Paragraphs>
  <Slides>95</Slides>
  <Notes>60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95</vt:i4>
      </vt:variant>
    </vt:vector>
  </HeadingPairs>
  <TitlesOfParts>
    <vt:vector size="110" baseType="lpstr">
      <vt:lpstr>MS PGothic</vt:lpstr>
      <vt:lpstr>MS PGothic</vt:lpstr>
      <vt:lpstr>Arial</vt:lpstr>
      <vt:lpstr>Arial Black</vt:lpstr>
      <vt:lpstr>Arial Narrow</vt:lpstr>
      <vt:lpstr>Calibri</vt:lpstr>
      <vt:lpstr>Cambria</vt:lpstr>
      <vt:lpstr>Courier New</vt:lpstr>
      <vt:lpstr>Georgia</vt:lpstr>
      <vt:lpstr>ＭＳ 明朝</vt:lpstr>
      <vt:lpstr>Times New Roman</vt:lpstr>
      <vt:lpstr>Wingdings</vt:lpstr>
      <vt:lpstr>Wingdings 3</vt:lpstr>
      <vt:lpstr>Office Theme</vt:lpstr>
      <vt:lpstr>SJI Immigration issues in state courts Wisconsin 11.8.13 (10.24.13)</vt:lpstr>
      <vt:lpstr>Immigrant Crime Victims and Immigrant Children</vt:lpstr>
      <vt:lpstr>Introductions</vt:lpstr>
      <vt:lpstr>Learning Objectives By the end of this training you will be better able to: </vt:lpstr>
      <vt:lpstr>What countries do the immigrants you see in your courts come from?</vt:lpstr>
      <vt:lpstr>Florida Demographics (2017)*</vt:lpstr>
      <vt:lpstr>Florida– Countries/Regions of Origin and Limited English Proficiency (2017)*</vt:lpstr>
      <vt:lpstr>DYNAMICS OF DOMESTIC VIOLENCE EXPERIENCED BY  BATTERED IMMIGRANTS</vt:lpstr>
      <vt:lpstr>Department of Homeland Security  </vt:lpstr>
      <vt:lpstr>Coercive Control Over Immigration Status</vt:lpstr>
      <vt:lpstr>Connection Between Abuse and Control Over Immigration Status</vt:lpstr>
      <vt:lpstr>Sexual Assault Rates Among  Immigrant Women</vt:lpstr>
      <vt:lpstr>Immigration Related Abuse</vt:lpstr>
      <vt:lpstr>When Victims are Subject to Immigration Enforcement the Cause is… (2013 and 2017)</vt:lpstr>
      <vt:lpstr>Congress enacted VAWA self-petitioning (1994), the U  and T visas (2000) &amp; Special Immigrant Juvenile Status  (SIJS) (1990,2008) to:</vt:lpstr>
      <vt:lpstr>Immigration Relief Available for Immigrant Victims of ---</vt:lpstr>
      <vt:lpstr>PROTECTIONS FOR IMMIGRANT VICTIMS</vt:lpstr>
      <vt:lpstr>Legal Immigration Status Options for Non-citizen Crime Victims and Children</vt:lpstr>
      <vt:lpstr>Benefits for Survivors</vt:lpstr>
      <vt:lpstr>Story: How Immigration Relief for Victims Improves Community Safety</vt:lpstr>
      <vt:lpstr>Battered Spouse Waivers</vt:lpstr>
      <vt:lpstr>VAWA Self-Petitioning Requirements</vt:lpstr>
      <vt:lpstr>Special Immigrant Juvenile Status (SIJS)  </vt:lpstr>
      <vt:lpstr>U Visa Requirements</vt:lpstr>
      <vt:lpstr>T Visa for Trafficking Victims</vt:lpstr>
      <vt:lpstr>Protections for Abused Children and Family Members</vt:lpstr>
      <vt:lpstr>Immigrant Adult and Child Victims Who File for Immigration Relief Receive</vt:lpstr>
      <vt:lpstr>Case Scenario (Handout)</vt:lpstr>
      <vt:lpstr>What forms of immigration relief would Clara qualify for:</vt:lpstr>
      <vt:lpstr>What forms of immigration relief would Lupe and Miguel qualify for:</vt:lpstr>
      <vt:lpstr>Judicial Role</vt:lpstr>
      <vt:lpstr>VAWA Confidentiality in  State Court Proceedings</vt:lpstr>
      <vt:lpstr>VAWA Confidentiality Prongs</vt:lpstr>
      <vt:lpstr>DHS VAWA Confidentiality Computer System</vt:lpstr>
      <vt:lpstr>VAWA Confidentiality Violations</vt:lpstr>
      <vt:lpstr>Why is VAWA Confidentiality Important for State Courts?</vt:lpstr>
      <vt:lpstr>VAWA Confidentiality Statues and DHS Policies and Regulations</vt:lpstr>
      <vt:lpstr>Hawke v. Dep’t of Homeland Security (N.D. CA, 2008) – VAWA Self-Petition Case (Judicial review exception)</vt:lpstr>
      <vt:lpstr>State v. Marroquin-Aldana –  Criminal Case  2014 ME 47, ¶ 20, 89 A.3d 519, 525</vt:lpstr>
      <vt:lpstr>Gomez v. State District Court of Appeals of Florida, Fourth Circuit</vt:lpstr>
      <vt:lpstr>People v. Alvarez Alvarez- Criminal Case No. G047701, 2014 WL 1813302, at *5 (Cal. Ct. App. May 7, 2014), review denied (July 16, 2014) </vt:lpstr>
      <vt:lpstr>VAWA Sensitive Location Prohibitions</vt:lpstr>
      <vt:lpstr>Sensitive Locations</vt:lpstr>
      <vt:lpstr>January 2018 ICE Courthouse Enforcement Policy: Targeted Immigrant Limitation</vt:lpstr>
      <vt:lpstr>Steps Courts Are Taking</vt:lpstr>
      <vt:lpstr>When judges know which immigrant victims, children or family members can access which benefits, how might this impact state court orders?</vt:lpstr>
      <vt:lpstr>Both documented and undocumented immigrants can access:</vt:lpstr>
      <vt:lpstr>When children qualify and their parents do not:</vt:lpstr>
      <vt:lpstr>Qualified Immigrant Children and Crime Victims -Examples</vt:lpstr>
      <vt:lpstr>Partial List of Federal Public Benefits/Community Programs Open to All “Qualified Immigrants”</vt:lpstr>
      <vt:lpstr>What state or federally funded benefits or programs are courts most likely to order that families before the court seek? </vt:lpstr>
      <vt:lpstr>NIWAP’s Public Benefits Map and Public Benefits Charts</vt:lpstr>
      <vt:lpstr>Maps by Benefit</vt:lpstr>
      <vt:lpstr>PowerPoint Presentation</vt:lpstr>
      <vt:lpstr>PowerPoint Presentation</vt:lpstr>
      <vt:lpstr>Immigrant Victims and Family Court Cases  </vt:lpstr>
      <vt:lpstr>Protecting Immigrant Mothers Protects Children</vt:lpstr>
      <vt:lpstr>Is Immigration Status Relevant to Custody?</vt:lpstr>
      <vt:lpstr>Myth vs. Fact:  Parents without Legal Immigration Status </vt:lpstr>
      <vt:lpstr>Immigrant victims involved in custody cases will qualify for one or more of the following:  </vt:lpstr>
      <vt:lpstr>ICE Removal Data</vt:lpstr>
      <vt:lpstr>Victim Witness DHS Memo 2011 Continuing Effect Confirmed 4/19</vt:lpstr>
      <vt:lpstr>Protection Orders </vt:lpstr>
      <vt:lpstr>Use Creative Remedies to…</vt:lpstr>
      <vt:lpstr>Immigrant Parents and Child Custody  In re Interest of Angelica L., 277 Neb. 984 (2009)</vt:lpstr>
      <vt:lpstr>Detained Parent Directive Aug. 2017</vt:lpstr>
      <vt:lpstr>Impact of Divorce</vt:lpstr>
      <vt:lpstr>PowerPoint Presentation</vt:lpstr>
      <vt:lpstr>Immigration and Family Courts Other Issues</vt:lpstr>
      <vt:lpstr>U Visa Certification By Judges</vt:lpstr>
      <vt:lpstr>U Visa for Immigrant Victims</vt:lpstr>
      <vt:lpstr>U Visa Qualifying Criminal Activity</vt:lpstr>
      <vt:lpstr>U Visa Statistics 11/2011</vt:lpstr>
      <vt:lpstr>U/T Visa Certification: Who Can Certify?</vt:lpstr>
      <vt:lpstr>Why would victims seek U visa certification from state courts?</vt:lpstr>
      <vt:lpstr>U Visa Regulations Definitions Although terms are used interchangeably </vt:lpstr>
      <vt:lpstr>What Evidence of “Criminal Activities” and “Helpfulness” Could be Present in These Cases?</vt:lpstr>
      <vt:lpstr>Criminal Case Examples:  Evidence of Helpfulness</vt:lpstr>
      <vt:lpstr>Family/Civil Case Examples:  Evidence of Helpfulness  </vt:lpstr>
      <vt:lpstr>According to DHS, a U/T Visa Certification Tells USCIS Only 3 Things: </vt:lpstr>
      <vt:lpstr>PowerPoint Presentation</vt:lpstr>
      <vt:lpstr>What evidence of helpfulness might you include on the U visa certification form?</vt:lpstr>
      <vt:lpstr>U-visa Facts and Benefits</vt:lpstr>
      <vt:lpstr>Special Immigrant Juvenile Status (SIJS)  </vt:lpstr>
      <vt:lpstr>Why Congress Wanted Input From  State Court Judges</vt:lpstr>
      <vt:lpstr>State Court Findings Needed for SIJS *State Law Applies To Each* </vt:lpstr>
      <vt:lpstr>State Courts Regularly Make  Custody &amp; Placement  Determinations</vt:lpstr>
      <vt:lpstr>Department of Homeland Security Confirms </vt:lpstr>
      <vt:lpstr>Decisions about care and custody of children arise in family court proceedings</vt:lpstr>
      <vt:lpstr>Home country not in child’s best interests</vt:lpstr>
      <vt:lpstr>Reunification Not Viable and Best Interests</vt:lpstr>
      <vt:lpstr>Finding: Reunification Not Viable</vt:lpstr>
      <vt:lpstr>Apply Same Jurisdiction and Procedural Rules as All Other Cases</vt:lpstr>
      <vt:lpstr>In the Clara and Eduardo Scenario in which of the following cases could the court NOT issue SIJS findings for Lupe as part of the court’s order?</vt:lpstr>
      <vt:lpstr>SJI Funded Resources: Menu of Topics</vt:lpstr>
      <vt:lpstr>Technical Assistance and Materials</vt:lpstr>
    </vt:vector>
  </TitlesOfParts>
  <Company>American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WCL User</dc:creator>
  <cp:lastModifiedBy>Leslye Orloff</cp:lastModifiedBy>
  <cp:revision>705</cp:revision>
  <cp:lastPrinted>2018-09-27T21:03:03Z</cp:lastPrinted>
  <dcterms:created xsi:type="dcterms:W3CDTF">2014-04-05T19:10:05Z</dcterms:created>
  <dcterms:modified xsi:type="dcterms:W3CDTF">2019-08-14T16:05:26Z</dcterms:modified>
</cp:coreProperties>
</file>