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6.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804" r:id="rId1"/>
    <p:sldMasterId id="2147483891" r:id="rId2"/>
    <p:sldMasterId id="2147483901" r:id="rId3"/>
    <p:sldMasterId id="2147483928" r:id="rId4"/>
    <p:sldMasterId id="2147483975" r:id="rId5"/>
    <p:sldMasterId id="2147483996" r:id="rId6"/>
  </p:sldMasterIdLst>
  <p:notesMasterIdLst>
    <p:notesMasterId r:id="rId56"/>
  </p:notesMasterIdLst>
  <p:handoutMasterIdLst>
    <p:handoutMasterId r:id="rId57"/>
  </p:handoutMasterIdLst>
  <p:sldIdLst>
    <p:sldId id="2327" r:id="rId7"/>
    <p:sldId id="2453" r:id="rId8"/>
    <p:sldId id="2065" r:id="rId9"/>
    <p:sldId id="2358" r:id="rId10"/>
    <p:sldId id="1087" r:id="rId11"/>
    <p:sldId id="2360" r:id="rId12"/>
    <p:sldId id="1158" r:id="rId13"/>
    <p:sldId id="1766" r:id="rId14"/>
    <p:sldId id="1972" r:id="rId15"/>
    <p:sldId id="1770" r:id="rId16"/>
    <p:sldId id="2049" r:id="rId17"/>
    <p:sldId id="1128" r:id="rId18"/>
    <p:sldId id="1129" r:id="rId19"/>
    <p:sldId id="1661" r:id="rId20"/>
    <p:sldId id="1843" r:id="rId21"/>
    <p:sldId id="1663" r:id="rId22"/>
    <p:sldId id="1662" r:id="rId23"/>
    <p:sldId id="1731" r:id="rId24"/>
    <p:sldId id="2457" r:id="rId25"/>
    <p:sldId id="2454" r:id="rId26"/>
    <p:sldId id="2455" r:id="rId27"/>
    <p:sldId id="2456" r:id="rId28"/>
    <p:sldId id="1961" r:id="rId29"/>
    <p:sldId id="2875" r:id="rId30"/>
    <p:sldId id="3202" r:id="rId31"/>
    <p:sldId id="1799" r:id="rId32"/>
    <p:sldId id="2458" r:id="rId33"/>
    <p:sldId id="2041" r:id="rId34"/>
    <p:sldId id="2396" r:id="rId35"/>
    <p:sldId id="1943" r:id="rId36"/>
    <p:sldId id="2399" r:id="rId37"/>
    <p:sldId id="1944" r:id="rId38"/>
    <p:sldId id="1801" r:id="rId39"/>
    <p:sldId id="2408" r:id="rId40"/>
    <p:sldId id="1786" r:id="rId41"/>
    <p:sldId id="1788" r:id="rId42"/>
    <p:sldId id="1790" r:id="rId43"/>
    <p:sldId id="2402" r:id="rId44"/>
    <p:sldId id="2403" r:id="rId45"/>
    <p:sldId id="2405" r:id="rId46"/>
    <p:sldId id="1905" r:id="rId47"/>
    <p:sldId id="1928" r:id="rId48"/>
    <p:sldId id="1908" r:id="rId49"/>
    <p:sldId id="1909" r:id="rId50"/>
    <p:sldId id="1912" r:id="rId51"/>
    <p:sldId id="2413" r:id="rId52"/>
    <p:sldId id="2461" r:id="rId53"/>
    <p:sldId id="1840" r:id="rId54"/>
    <p:sldId id="1841" r:id="rId5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Intro" id="{79BF6621-6456-4AE8-9A4B-71671A14FC30}">
          <p14:sldIdLst>
            <p14:sldId id="2327"/>
            <p14:sldId id="2453"/>
            <p14:sldId id="2065"/>
            <p14:sldId id="2358"/>
            <p14:sldId id="1087"/>
            <p14:sldId id="2360"/>
            <p14:sldId id="1158"/>
          </p14:sldIdLst>
        </p14:section>
        <p14:section name="Immmigration relief overview" id="{F1F789BE-26F7-4B59-B15E-5D0C80AFAF59}">
          <p14:sldIdLst>
            <p14:sldId id="1766"/>
            <p14:sldId id="1972"/>
            <p14:sldId id="1770"/>
            <p14:sldId id="2049"/>
            <p14:sldId id="1128"/>
            <p14:sldId id="1129"/>
            <p14:sldId id="1661"/>
            <p14:sldId id="1843"/>
            <p14:sldId id="1663"/>
            <p14:sldId id="1662"/>
            <p14:sldId id="1731"/>
            <p14:sldId id="2457"/>
            <p14:sldId id="2454"/>
            <p14:sldId id="2455"/>
            <p14:sldId id="2456"/>
            <p14:sldId id="1961"/>
            <p14:sldId id="2875"/>
            <p14:sldId id="3202"/>
          </p14:sldIdLst>
        </p14:section>
        <p14:section name="Family Law Highlights" id="{8C85CCB7-D6D9-4D3A-A8D1-3BE0045DB402}">
          <p14:sldIdLst>
            <p14:sldId id="1799"/>
            <p14:sldId id="2458"/>
            <p14:sldId id="2041"/>
            <p14:sldId id="2396"/>
            <p14:sldId id="1943"/>
            <p14:sldId id="2399"/>
            <p14:sldId id="1944"/>
            <p14:sldId id="1801"/>
            <p14:sldId id="2408"/>
          </p14:sldIdLst>
        </p14:section>
        <p14:section name="Custody" id="{E9E66D87-5B30-4A45-8BF1-EDCBDD71916B}">
          <p14:sldIdLst>
            <p14:sldId id="1786"/>
            <p14:sldId id="1788"/>
            <p14:sldId id="1790"/>
            <p14:sldId id="2402"/>
            <p14:sldId id="2403"/>
            <p14:sldId id="2405"/>
            <p14:sldId id="1905"/>
          </p14:sldIdLst>
        </p14:section>
        <p14:section name="Divorce" id="{91D42D04-3787-4A4A-BB7A-F87DE32289F7}">
          <p14:sldIdLst>
            <p14:sldId id="1928"/>
            <p14:sldId id="1908"/>
            <p14:sldId id="1909"/>
            <p14:sldId id="1912"/>
            <p14:sldId id="2413"/>
          </p14:sldIdLst>
        </p14:section>
        <p14:section name="Questions and Answers and Resources" id="{F6B53B49-5819-43E3-9487-1D1C93F868D1}">
          <p14:sldIdLst>
            <p14:sldId id="2461"/>
            <p14:sldId id="1840"/>
            <p14:sldId id="184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slye Orloff" initials="LO" lastIdx="1" clrIdx="3"/>
  <p:cmAuthor id="1" name="WCL User" initials="" lastIdx="1" clrIdx="0"/>
  <p:cmAuthor id="2" name="Douglas" initials="" lastIdx="6" clrIdx="1"/>
  <p:cmAuthor id="3" name="Loretta Young" initials="LY" lastIdx="7" clrIdx="2">
    <p:extLst>
      <p:ext uri="{19B8F6BF-5375-455C-9EA6-DF929625EA0E}">
        <p15:presenceInfo xmlns:p15="http://schemas.microsoft.com/office/powerpoint/2012/main" userId="caba2691a78a06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21F28"/>
    <a:srgbClr val="4909AD"/>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4080" autoAdjust="0"/>
    <p:restoredTop sz="86376" autoAdjust="0"/>
  </p:normalViewPr>
  <p:slideViewPr>
    <p:cSldViewPr>
      <p:cViewPr>
        <p:scale>
          <a:sx n="102" d="100"/>
          <a:sy n="102" d="100"/>
        </p:scale>
        <p:origin x="1482" y="294"/>
      </p:cViewPr>
      <p:guideLst>
        <p:guide orient="horz" pos="2160"/>
        <p:guide pos="2880"/>
      </p:guideLst>
    </p:cSldViewPr>
  </p:slideViewPr>
  <p:outlineViewPr>
    <p:cViewPr>
      <p:scale>
        <a:sx n="33" d="100"/>
        <a:sy n="33" d="100"/>
      </p:scale>
      <p:origin x="0" y="-213264"/>
    </p:cViewPr>
  </p:outlineViewPr>
  <p:notesTextViewPr>
    <p:cViewPr>
      <p:scale>
        <a:sx n="3" d="2"/>
        <a:sy n="3" d="2"/>
      </p:scale>
      <p:origin x="0" y="0"/>
    </p:cViewPr>
  </p:notesTextViewPr>
  <p:sorterViewPr>
    <p:cViewPr varScale="1">
      <p:scale>
        <a:sx n="100" d="100"/>
        <a:sy n="100" d="100"/>
      </p:scale>
      <p:origin x="0" y="-8076"/>
    </p:cViewPr>
  </p:sorterViewPr>
  <p:notesViewPr>
    <p:cSldViewPr>
      <p:cViewPr varScale="1">
        <p:scale>
          <a:sx n="70" d="100"/>
          <a:sy n="70" d="100"/>
        </p:scale>
        <p:origin x="2945" y="2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ata2.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31191E-5007-854A-9549-D195F90BC246}" type="doc">
      <dgm:prSet loTypeId="urn:microsoft.com/office/officeart/2005/8/layout/radial2" loCatId="" qsTypeId="urn:microsoft.com/office/officeart/2005/8/quickstyle/3d3" qsCatId="3D" csTypeId="urn:microsoft.com/office/officeart/2005/8/colors/accent0_3" csCatId="mainScheme" phldr="1"/>
      <dgm:spPr/>
      <dgm:t>
        <a:bodyPr/>
        <a:lstStyle/>
        <a:p>
          <a:endParaRPr lang="en-US"/>
        </a:p>
      </dgm:t>
    </dgm:pt>
    <dgm:pt modelId="{3A6A72F4-A193-DC45-81C2-632120FA3E68}">
      <dgm:prSet phldrT="[Text]" custT="1"/>
      <dgm:spPr>
        <a:solidFill>
          <a:srgbClr val="009193"/>
        </a:solidFill>
      </dgm:spPr>
      <dgm:t>
        <a:bodyPr/>
        <a:lstStyle/>
        <a:p>
          <a:pPr algn="ctr"/>
          <a:r>
            <a:rPr lang="en-US" sz="2200" b="1" spc="120" dirty="0">
              <a:latin typeface="IBM Plex Serif" panose="02060503050406000203" pitchFamily="18" charset="77"/>
              <a:cs typeface="Bangla Sangam MN"/>
            </a:rPr>
            <a:t>INFORMED</a:t>
          </a:r>
        </a:p>
        <a:p>
          <a:pPr algn="ctr"/>
          <a:r>
            <a:rPr lang="en-US" sz="1300" b="1" i="0" dirty="0">
              <a:latin typeface="IBM Plex Sans" panose="020B0503050203000203" pitchFamily="34" charset="77"/>
              <a:cs typeface="Calibri"/>
            </a:rPr>
            <a:t>Training, resources, and assistance supported by research and experience</a:t>
          </a:r>
        </a:p>
      </dgm:t>
    </dgm:pt>
    <dgm:pt modelId="{4A5C4B52-5ABC-0043-94BF-61C128C48346}" type="parTrans" cxnId="{201BA276-5AFF-6346-988B-97FD2DE36C23}">
      <dgm:prSet/>
      <dgm:spPr/>
      <dgm:t>
        <a:bodyPr/>
        <a:lstStyle/>
        <a:p>
          <a:endParaRPr lang="en-US"/>
        </a:p>
      </dgm:t>
    </dgm:pt>
    <dgm:pt modelId="{54BDA5DD-D92E-B04C-8F90-EE467BCDD7CE}" type="sibTrans" cxnId="{201BA276-5AFF-6346-988B-97FD2DE36C23}">
      <dgm:prSet/>
      <dgm:spPr/>
      <dgm:t>
        <a:bodyPr/>
        <a:lstStyle/>
        <a:p>
          <a:endParaRPr lang="en-US"/>
        </a:p>
      </dgm:t>
    </dgm:pt>
    <dgm:pt modelId="{D5B317A5-3ABE-2E41-88D9-904DCB19D5A4}">
      <dgm:prSet phldrT="[Text]" custT="1"/>
      <dgm:spPr>
        <a:solidFill>
          <a:srgbClr val="AAAAAA"/>
        </a:solidFill>
      </dgm:spPr>
      <dgm:t>
        <a:bodyPr/>
        <a:lstStyle/>
        <a:p>
          <a:pPr algn="ctr"/>
          <a:r>
            <a:rPr lang="en-US" sz="2300" b="1" spc="50" dirty="0">
              <a:latin typeface="IBM Plex Serif" panose="02060503050406000203" pitchFamily="18" charset="77"/>
              <a:cs typeface="Bangla Sangam MN"/>
            </a:rPr>
            <a:t>PRACTICAL</a:t>
          </a:r>
        </a:p>
        <a:p>
          <a:pPr algn="ctr"/>
          <a:r>
            <a:rPr lang="en-US" sz="1350" b="1" i="0" dirty="0">
              <a:effectLst/>
              <a:latin typeface="IBM Plex Sans" panose="020B0503050203000203" pitchFamily="34" charset="77"/>
              <a:cs typeface="Arial"/>
            </a:rPr>
            <a:t>Customized strategies that are accessible, responsive, and easy to apply</a:t>
          </a:r>
          <a:endParaRPr lang="en-US" sz="1350" b="1" i="0" dirty="0">
            <a:effectLst/>
            <a:latin typeface="IBM Plex Sans" panose="020B0503050203000203" pitchFamily="34" charset="77"/>
            <a:cs typeface="Bangla Sangam MN"/>
          </a:endParaRPr>
        </a:p>
      </dgm:t>
    </dgm:pt>
    <dgm:pt modelId="{2170B888-133A-8242-92E5-F7DDE9F386D9}" type="parTrans" cxnId="{3B4FDAF8-CC5A-194D-911E-319237F11084}">
      <dgm:prSet/>
      <dgm:spPr/>
      <dgm:t>
        <a:bodyPr/>
        <a:lstStyle/>
        <a:p>
          <a:endParaRPr lang="en-US"/>
        </a:p>
      </dgm:t>
    </dgm:pt>
    <dgm:pt modelId="{D98704AD-C6BF-B647-9FE3-01D09C293841}" type="sibTrans" cxnId="{3B4FDAF8-CC5A-194D-911E-319237F11084}">
      <dgm:prSet/>
      <dgm:spPr/>
      <dgm:t>
        <a:bodyPr/>
        <a:lstStyle/>
        <a:p>
          <a:endParaRPr lang="en-US"/>
        </a:p>
      </dgm:t>
    </dgm:pt>
    <dgm:pt modelId="{544C0814-0455-7E4D-AC67-468EE7CC4A3C}">
      <dgm:prSet phldrT="[Text]" custT="1"/>
      <dgm:spPr>
        <a:solidFill>
          <a:srgbClr val="521B93"/>
        </a:solidFill>
      </dgm:spPr>
      <dgm:t>
        <a:bodyPr/>
        <a:lstStyle/>
        <a:p>
          <a:pPr algn="ctr"/>
          <a:r>
            <a:rPr lang="en-US" sz="2000" b="1" spc="80" dirty="0">
              <a:latin typeface="IBM Plex Serif" panose="02060503050406000203" pitchFamily="18" charset="77"/>
              <a:cs typeface="Bangla Sangam MN"/>
            </a:rPr>
            <a:t>INNOVATIVE</a:t>
          </a:r>
        </a:p>
        <a:p>
          <a:pPr algn="ctr"/>
          <a:r>
            <a:rPr lang="en-US" sz="1400" b="1" i="0" dirty="0">
              <a:latin typeface="IBM Plex Sans" panose="020B0503050203000203" pitchFamily="34" charset="77"/>
              <a:cs typeface="Bangla Sangam MN"/>
            </a:rPr>
            <a:t>Sustaining effective practices and promoting systemic change</a:t>
          </a:r>
          <a:endParaRPr lang="en-US" sz="1400" b="1" i="0" dirty="0">
            <a:latin typeface="IBM Plex Sans" panose="020B0503050203000203" pitchFamily="34" charset="77"/>
            <a:cs typeface="Arial"/>
          </a:endParaRPr>
        </a:p>
      </dgm:t>
    </dgm:pt>
    <dgm:pt modelId="{3D3CC131-A227-144A-A803-A12768F57D1E}" type="sibTrans" cxnId="{D76FA596-A378-3442-8ED9-0E73665A202B}">
      <dgm:prSet/>
      <dgm:spPr/>
      <dgm:t>
        <a:bodyPr/>
        <a:lstStyle/>
        <a:p>
          <a:endParaRPr lang="en-US"/>
        </a:p>
      </dgm:t>
    </dgm:pt>
    <dgm:pt modelId="{AB67C1F7-C1F5-CA47-B831-0C518869CCF4}" type="parTrans" cxnId="{D76FA596-A378-3442-8ED9-0E73665A202B}">
      <dgm:prSet/>
      <dgm:spPr/>
      <dgm:t>
        <a:bodyPr/>
        <a:lstStyle/>
        <a:p>
          <a:endParaRPr lang="en-US"/>
        </a:p>
      </dgm:t>
    </dgm:pt>
    <dgm:pt modelId="{BB49AD8E-F832-9847-BE51-C2A1C711CEA4}" type="pres">
      <dgm:prSet presAssocID="{FB31191E-5007-854A-9549-D195F90BC246}" presName="composite" presStyleCnt="0">
        <dgm:presLayoutVars>
          <dgm:chMax val="5"/>
          <dgm:dir/>
          <dgm:animLvl val="ctr"/>
          <dgm:resizeHandles val="exact"/>
        </dgm:presLayoutVars>
      </dgm:prSet>
      <dgm:spPr/>
    </dgm:pt>
    <dgm:pt modelId="{3510860E-92C3-5140-9C5E-C913D45F8872}" type="pres">
      <dgm:prSet presAssocID="{FB31191E-5007-854A-9549-D195F90BC246}" presName="cycle" presStyleCnt="0"/>
      <dgm:spPr/>
    </dgm:pt>
    <dgm:pt modelId="{284FBB1D-0B82-654B-A646-9B0AA71AE8AA}" type="pres">
      <dgm:prSet presAssocID="{FB31191E-5007-854A-9549-D195F90BC246}" presName="centerShape" presStyleCnt="0"/>
      <dgm:spPr/>
    </dgm:pt>
    <dgm:pt modelId="{2D4DEA7C-59CA-B140-B3B0-DE80FBADBDE1}" type="pres">
      <dgm:prSet presAssocID="{FB31191E-5007-854A-9549-D195F90BC246}" presName="connSite" presStyleLbl="node1" presStyleIdx="0" presStyleCnt="4"/>
      <dgm:spPr/>
    </dgm:pt>
    <dgm:pt modelId="{7A0D2FFE-47D6-FC4B-A7DB-A350E7C81F8F}" type="pres">
      <dgm:prSet presAssocID="{FB31191E-5007-854A-9549-D195F90BC246}" presName="visible" presStyleLbl="node1" presStyleIdx="0" presStyleCnt="4" custScaleX="165336" custScaleY="165336" custLinFactNeighborX="8562" custLinFactNeighborY="-5358"/>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8B9C7B09-02DC-C841-B924-DDF034015C16}" type="pres">
      <dgm:prSet presAssocID="{AB67C1F7-C1F5-CA47-B831-0C518869CCF4}" presName="Name25" presStyleLbl="parChTrans1D1" presStyleIdx="0" presStyleCnt="3"/>
      <dgm:spPr/>
    </dgm:pt>
    <dgm:pt modelId="{DE71E701-AC64-6348-8883-CDEF218C4217}" type="pres">
      <dgm:prSet presAssocID="{544C0814-0455-7E4D-AC67-468EE7CC4A3C}" presName="node" presStyleCnt="0"/>
      <dgm:spPr/>
    </dgm:pt>
    <dgm:pt modelId="{7CC5C260-9A7C-0E41-8E19-8700F810F15D}" type="pres">
      <dgm:prSet presAssocID="{544C0814-0455-7E4D-AC67-468EE7CC4A3C}" presName="parentNode" presStyleLbl="node1" presStyleIdx="1" presStyleCnt="4" custScaleX="149457" custScaleY="149457" custLinFactNeighborX="81613" custLinFactNeighborY="6888">
        <dgm:presLayoutVars>
          <dgm:chMax val="1"/>
          <dgm:bulletEnabled val="1"/>
        </dgm:presLayoutVars>
      </dgm:prSet>
      <dgm:spPr/>
    </dgm:pt>
    <dgm:pt modelId="{B9F35762-2DFF-6548-8968-C35C12FF0C2E}" type="pres">
      <dgm:prSet presAssocID="{544C0814-0455-7E4D-AC67-468EE7CC4A3C}" presName="childNode" presStyleLbl="revTx" presStyleIdx="0" presStyleCnt="0">
        <dgm:presLayoutVars>
          <dgm:bulletEnabled val="1"/>
        </dgm:presLayoutVars>
      </dgm:prSet>
      <dgm:spPr/>
    </dgm:pt>
    <dgm:pt modelId="{25F5E2BE-CFDF-914C-B60F-6C01409177E3}" type="pres">
      <dgm:prSet presAssocID="{4A5C4B52-5ABC-0043-94BF-61C128C48346}" presName="Name25" presStyleLbl="parChTrans1D1" presStyleIdx="1" presStyleCnt="3"/>
      <dgm:spPr/>
    </dgm:pt>
    <dgm:pt modelId="{F743C252-8291-1B4C-82CC-4294F630DE5B}" type="pres">
      <dgm:prSet presAssocID="{3A6A72F4-A193-DC45-81C2-632120FA3E68}" presName="node" presStyleCnt="0"/>
      <dgm:spPr/>
    </dgm:pt>
    <dgm:pt modelId="{2B7EB60D-00BD-0040-9104-6810D6CBC2D0}" type="pres">
      <dgm:prSet presAssocID="{3A6A72F4-A193-DC45-81C2-632120FA3E68}" presName="parentNode" presStyleLbl="node1" presStyleIdx="2" presStyleCnt="4" custScaleX="140116" custScaleY="140116" custLinFactX="100000" custLinFactNeighborX="101491" custLinFactNeighborY="-591">
        <dgm:presLayoutVars>
          <dgm:chMax val="1"/>
          <dgm:bulletEnabled val="1"/>
        </dgm:presLayoutVars>
      </dgm:prSet>
      <dgm:spPr/>
    </dgm:pt>
    <dgm:pt modelId="{0CA592A4-1072-0445-8333-C815A689B353}" type="pres">
      <dgm:prSet presAssocID="{3A6A72F4-A193-DC45-81C2-632120FA3E68}" presName="childNode" presStyleLbl="revTx" presStyleIdx="0" presStyleCnt="0">
        <dgm:presLayoutVars>
          <dgm:bulletEnabled val="1"/>
        </dgm:presLayoutVars>
      </dgm:prSet>
      <dgm:spPr/>
    </dgm:pt>
    <dgm:pt modelId="{098F8101-47A4-3841-BFEF-3E184168AE66}" type="pres">
      <dgm:prSet presAssocID="{2170B888-133A-8242-92E5-F7DDE9F386D9}" presName="Name25" presStyleLbl="parChTrans1D1" presStyleIdx="2" presStyleCnt="3"/>
      <dgm:spPr/>
    </dgm:pt>
    <dgm:pt modelId="{6B3524A5-2BDE-6C42-B057-09F9745C27B2}" type="pres">
      <dgm:prSet presAssocID="{D5B317A5-3ABE-2E41-88D9-904DCB19D5A4}" presName="node" presStyleCnt="0"/>
      <dgm:spPr/>
    </dgm:pt>
    <dgm:pt modelId="{B0E30EB6-AF06-A849-B693-CAE2E19BC1AB}" type="pres">
      <dgm:prSet presAssocID="{D5B317A5-3ABE-2E41-88D9-904DCB19D5A4}" presName="parentNode" presStyleLbl="node1" presStyleIdx="3" presStyleCnt="4" custScaleX="144786" custScaleY="144786" custLinFactNeighborX="75270" custLinFactNeighborY="-14272">
        <dgm:presLayoutVars>
          <dgm:chMax val="1"/>
          <dgm:bulletEnabled val="1"/>
        </dgm:presLayoutVars>
      </dgm:prSet>
      <dgm:spPr/>
    </dgm:pt>
    <dgm:pt modelId="{D1099907-9557-6A4A-B8B2-B9667513EFB8}" type="pres">
      <dgm:prSet presAssocID="{D5B317A5-3ABE-2E41-88D9-904DCB19D5A4}" presName="childNode" presStyleLbl="revTx" presStyleIdx="0" presStyleCnt="0">
        <dgm:presLayoutVars>
          <dgm:bulletEnabled val="1"/>
        </dgm:presLayoutVars>
      </dgm:prSet>
      <dgm:spPr/>
    </dgm:pt>
  </dgm:ptLst>
  <dgm:cxnLst>
    <dgm:cxn modelId="{7750E121-64D2-D541-A692-6F43AFEA697D}" type="presOf" srcId="{4A5C4B52-5ABC-0043-94BF-61C128C48346}" destId="{25F5E2BE-CFDF-914C-B60F-6C01409177E3}" srcOrd="0" destOrd="0" presId="urn:microsoft.com/office/officeart/2005/8/layout/radial2"/>
    <dgm:cxn modelId="{94C3D42F-BD50-8744-BE6A-5BA1789620B1}" type="presOf" srcId="{AB67C1F7-C1F5-CA47-B831-0C518869CCF4}" destId="{8B9C7B09-02DC-C841-B924-DDF034015C16}" srcOrd="0" destOrd="0" presId="urn:microsoft.com/office/officeart/2005/8/layout/radial2"/>
    <dgm:cxn modelId="{201BA276-5AFF-6346-988B-97FD2DE36C23}" srcId="{FB31191E-5007-854A-9549-D195F90BC246}" destId="{3A6A72F4-A193-DC45-81C2-632120FA3E68}" srcOrd="1" destOrd="0" parTransId="{4A5C4B52-5ABC-0043-94BF-61C128C48346}" sibTransId="{54BDA5DD-D92E-B04C-8F90-EE467BCDD7CE}"/>
    <dgm:cxn modelId="{5EC40A86-8477-6540-9C43-87A4F1E5408F}" type="presOf" srcId="{D5B317A5-3ABE-2E41-88D9-904DCB19D5A4}" destId="{B0E30EB6-AF06-A849-B693-CAE2E19BC1AB}" srcOrd="0" destOrd="0" presId="urn:microsoft.com/office/officeart/2005/8/layout/radial2"/>
    <dgm:cxn modelId="{6810CA8A-AE02-6A46-8565-6C599B17DDF7}" type="presOf" srcId="{2170B888-133A-8242-92E5-F7DDE9F386D9}" destId="{098F8101-47A4-3841-BFEF-3E184168AE66}" srcOrd="0" destOrd="0" presId="urn:microsoft.com/office/officeart/2005/8/layout/radial2"/>
    <dgm:cxn modelId="{D76FA596-A378-3442-8ED9-0E73665A202B}" srcId="{FB31191E-5007-854A-9549-D195F90BC246}" destId="{544C0814-0455-7E4D-AC67-468EE7CC4A3C}" srcOrd="0" destOrd="0" parTransId="{AB67C1F7-C1F5-CA47-B831-0C518869CCF4}" sibTransId="{3D3CC131-A227-144A-A803-A12768F57D1E}"/>
    <dgm:cxn modelId="{7179DACA-92F6-8A4D-A8C5-317C32F50AE6}" type="presOf" srcId="{544C0814-0455-7E4D-AC67-468EE7CC4A3C}" destId="{7CC5C260-9A7C-0E41-8E19-8700F810F15D}" srcOrd="0" destOrd="0" presId="urn:microsoft.com/office/officeart/2005/8/layout/radial2"/>
    <dgm:cxn modelId="{D4819FD8-D906-3C4E-9B2F-0AD78E4F8488}" type="presOf" srcId="{FB31191E-5007-854A-9549-D195F90BC246}" destId="{BB49AD8E-F832-9847-BE51-C2A1C711CEA4}" srcOrd="0" destOrd="0" presId="urn:microsoft.com/office/officeart/2005/8/layout/radial2"/>
    <dgm:cxn modelId="{9F324DF5-5024-0B4C-9702-026C7339EE1F}" type="presOf" srcId="{3A6A72F4-A193-DC45-81C2-632120FA3E68}" destId="{2B7EB60D-00BD-0040-9104-6810D6CBC2D0}" srcOrd="0" destOrd="0" presId="urn:microsoft.com/office/officeart/2005/8/layout/radial2"/>
    <dgm:cxn modelId="{3B4FDAF8-CC5A-194D-911E-319237F11084}" srcId="{FB31191E-5007-854A-9549-D195F90BC246}" destId="{D5B317A5-3ABE-2E41-88D9-904DCB19D5A4}" srcOrd="2" destOrd="0" parTransId="{2170B888-133A-8242-92E5-F7DDE9F386D9}" sibTransId="{D98704AD-C6BF-B647-9FE3-01D09C293841}"/>
    <dgm:cxn modelId="{FF01377F-3B2E-BA44-9A4A-8C855DE6EA76}" type="presParOf" srcId="{BB49AD8E-F832-9847-BE51-C2A1C711CEA4}" destId="{3510860E-92C3-5140-9C5E-C913D45F8872}" srcOrd="0" destOrd="0" presId="urn:microsoft.com/office/officeart/2005/8/layout/radial2"/>
    <dgm:cxn modelId="{5317C0E8-C103-8D4E-B0A0-A91134DFB3F5}" type="presParOf" srcId="{3510860E-92C3-5140-9C5E-C913D45F8872}" destId="{284FBB1D-0B82-654B-A646-9B0AA71AE8AA}" srcOrd="0" destOrd="0" presId="urn:microsoft.com/office/officeart/2005/8/layout/radial2"/>
    <dgm:cxn modelId="{0E1834A1-90B3-6A4A-B2DB-74437782D66C}" type="presParOf" srcId="{284FBB1D-0B82-654B-A646-9B0AA71AE8AA}" destId="{2D4DEA7C-59CA-B140-B3B0-DE80FBADBDE1}" srcOrd="0" destOrd="0" presId="urn:microsoft.com/office/officeart/2005/8/layout/radial2"/>
    <dgm:cxn modelId="{1CD6A23E-96F9-CB42-9384-F1B165D8ED54}" type="presParOf" srcId="{284FBB1D-0B82-654B-A646-9B0AA71AE8AA}" destId="{7A0D2FFE-47D6-FC4B-A7DB-A350E7C81F8F}" srcOrd="1" destOrd="0" presId="urn:microsoft.com/office/officeart/2005/8/layout/radial2"/>
    <dgm:cxn modelId="{45C4B8BB-848D-A54D-A542-DD7FEB92185F}" type="presParOf" srcId="{3510860E-92C3-5140-9C5E-C913D45F8872}" destId="{8B9C7B09-02DC-C841-B924-DDF034015C16}" srcOrd="1" destOrd="0" presId="urn:microsoft.com/office/officeart/2005/8/layout/radial2"/>
    <dgm:cxn modelId="{4FFC30FC-E73B-5F4D-9486-A37EE73FB6F5}" type="presParOf" srcId="{3510860E-92C3-5140-9C5E-C913D45F8872}" destId="{DE71E701-AC64-6348-8883-CDEF218C4217}" srcOrd="2" destOrd="0" presId="urn:microsoft.com/office/officeart/2005/8/layout/radial2"/>
    <dgm:cxn modelId="{04D88CC3-3A65-0447-8D5A-A3F24F251319}" type="presParOf" srcId="{DE71E701-AC64-6348-8883-CDEF218C4217}" destId="{7CC5C260-9A7C-0E41-8E19-8700F810F15D}" srcOrd="0" destOrd="0" presId="urn:microsoft.com/office/officeart/2005/8/layout/radial2"/>
    <dgm:cxn modelId="{53133433-636C-8748-B5A7-D58E2E74BBFE}" type="presParOf" srcId="{DE71E701-AC64-6348-8883-CDEF218C4217}" destId="{B9F35762-2DFF-6548-8968-C35C12FF0C2E}" srcOrd="1" destOrd="0" presId="urn:microsoft.com/office/officeart/2005/8/layout/radial2"/>
    <dgm:cxn modelId="{74A2BA98-EE9E-8346-BE16-FAE032ECB838}" type="presParOf" srcId="{3510860E-92C3-5140-9C5E-C913D45F8872}" destId="{25F5E2BE-CFDF-914C-B60F-6C01409177E3}" srcOrd="3" destOrd="0" presId="urn:microsoft.com/office/officeart/2005/8/layout/radial2"/>
    <dgm:cxn modelId="{AC8525A7-75FD-1E49-AA96-51034CA2D008}" type="presParOf" srcId="{3510860E-92C3-5140-9C5E-C913D45F8872}" destId="{F743C252-8291-1B4C-82CC-4294F630DE5B}" srcOrd="4" destOrd="0" presId="urn:microsoft.com/office/officeart/2005/8/layout/radial2"/>
    <dgm:cxn modelId="{CD5FF1C9-EBE7-C743-8562-9614D7C5F6DC}" type="presParOf" srcId="{F743C252-8291-1B4C-82CC-4294F630DE5B}" destId="{2B7EB60D-00BD-0040-9104-6810D6CBC2D0}" srcOrd="0" destOrd="0" presId="urn:microsoft.com/office/officeart/2005/8/layout/radial2"/>
    <dgm:cxn modelId="{8EBEDFDB-DB9B-EF4F-A1C2-05C737A0BB2C}" type="presParOf" srcId="{F743C252-8291-1B4C-82CC-4294F630DE5B}" destId="{0CA592A4-1072-0445-8333-C815A689B353}" srcOrd="1" destOrd="0" presId="urn:microsoft.com/office/officeart/2005/8/layout/radial2"/>
    <dgm:cxn modelId="{6953EED1-0E83-ED47-A8E5-8DF682154C13}" type="presParOf" srcId="{3510860E-92C3-5140-9C5E-C913D45F8872}" destId="{098F8101-47A4-3841-BFEF-3E184168AE66}" srcOrd="5" destOrd="0" presId="urn:microsoft.com/office/officeart/2005/8/layout/radial2"/>
    <dgm:cxn modelId="{147FF81A-37A3-0C4B-80EB-6415439CBE2C}" type="presParOf" srcId="{3510860E-92C3-5140-9C5E-C913D45F8872}" destId="{6B3524A5-2BDE-6C42-B057-09F9745C27B2}" srcOrd="6" destOrd="0" presId="urn:microsoft.com/office/officeart/2005/8/layout/radial2"/>
    <dgm:cxn modelId="{1B28A458-3D5C-FD4C-9F10-E1CCF4CCDF11}" type="presParOf" srcId="{6B3524A5-2BDE-6C42-B057-09F9745C27B2}" destId="{B0E30EB6-AF06-A849-B693-CAE2E19BC1AB}" srcOrd="0" destOrd="0" presId="urn:microsoft.com/office/officeart/2005/8/layout/radial2"/>
    <dgm:cxn modelId="{B6D79852-D612-D449-9228-EA09416B45E5}" type="presParOf" srcId="{6B3524A5-2BDE-6C42-B057-09F9745C27B2}" destId="{D1099907-9557-6A4A-B8B2-B9667513EFB8}" srcOrd="1" destOrd="0" presId="urn:microsoft.com/office/officeart/2005/8/layout/radial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31191E-5007-854A-9549-D195F90BC246}" type="doc">
      <dgm:prSet loTypeId="urn:microsoft.com/office/officeart/2005/8/layout/radial2" loCatId="" qsTypeId="urn:microsoft.com/office/officeart/2005/8/quickstyle/3d3" qsCatId="3D" csTypeId="urn:microsoft.com/office/officeart/2005/8/colors/accent0_3" csCatId="mainScheme" phldr="1"/>
      <dgm:spPr/>
      <dgm:t>
        <a:bodyPr/>
        <a:lstStyle/>
        <a:p>
          <a:endParaRPr lang="en-US"/>
        </a:p>
      </dgm:t>
    </dgm:pt>
    <dgm:pt modelId="{3A6A72F4-A193-DC45-81C2-632120FA3E68}">
      <dgm:prSet phldrT="[Text]" custT="1"/>
      <dgm:spPr>
        <a:solidFill>
          <a:srgbClr val="009193"/>
        </a:solidFill>
      </dgm:spPr>
      <dgm:t>
        <a:bodyPr/>
        <a:lstStyle/>
        <a:p>
          <a:pPr algn="ctr"/>
          <a:r>
            <a:rPr lang="en-US" sz="2200" b="1" spc="120" dirty="0">
              <a:latin typeface="IBM Plex Serif" panose="02060503050406000203" pitchFamily="18" charset="77"/>
              <a:cs typeface="Bangla Sangam MN"/>
            </a:rPr>
            <a:t>INFORMED</a:t>
          </a:r>
        </a:p>
        <a:p>
          <a:pPr algn="ctr"/>
          <a:r>
            <a:rPr lang="en-US" sz="1300" b="1" i="0" dirty="0">
              <a:latin typeface="IBM Plex Sans" panose="020B0503050203000203" pitchFamily="34" charset="77"/>
              <a:cs typeface="Calibri"/>
            </a:rPr>
            <a:t>Training, resources, and assistance supported by research and experience</a:t>
          </a:r>
        </a:p>
      </dgm:t>
    </dgm:pt>
    <dgm:pt modelId="{4A5C4B52-5ABC-0043-94BF-61C128C48346}" type="parTrans" cxnId="{201BA276-5AFF-6346-988B-97FD2DE36C23}">
      <dgm:prSet/>
      <dgm:spPr/>
      <dgm:t>
        <a:bodyPr/>
        <a:lstStyle/>
        <a:p>
          <a:endParaRPr lang="en-US"/>
        </a:p>
      </dgm:t>
    </dgm:pt>
    <dgm:pt modelId="{54BDA5DD-D92E-B04C-8F90-EE467BCDD7CE}" type="sibTrans" cxnId="{201BA276-5AFF-6346-988B-97FD2DE36C23}">
      <dgm:prSet/>
      <dgm:spPr/>
      <dgm:t>
        <a:bodyPr/>
        <a:lstStyle/>
        <a:p>
          <a:endParaRPr lang="en-US"/>
        </a:p>
      </dgm:t>
    </dgm:pt>
    <dgm:pt modelId="{D5B317A5-3ABE-2E41-88D9-904DCB19D5A4}">
      <dgm:prSet phldrT="[Text]" custT="1"/>
      <dgm:spPr>
        <a:solidFill>
          <a:srgbClr val="AAAAAA"/>
        </a:solidFill>
      </dgm:spPr>
      <dgm:t>
        <a:bodyPr/>
        <a:lstStyle/>
        <a:p>
          <a:pPr algn="ctr"/>
          <a:r>
            <a:rPr lang="en-US" sz="2300" b="1" spc="50" dirty="0">
              <a:latin typeface="IBM Plex Serif" panose="02060503050406000203" pitchFamily="18" charset="77"/>
              <a:cs typeface="Bangla Sangam MN"/>
            </a:rPr>
            <a:t>PRACTICAL</a:t>
          </a:r>
        </a:p>
        <a:p>
          <a:pPr algn="ctr"/>
          <a:r>
            <a:rPr lang="en-US" sz="1350" b="1" i="0" dirty="0">
              <a:effectLst/>
              <a:latin typeface="IBM Plex Sans" panose="020B0503050203000203" pitchFamily="34" charset="77"/>
              <a:cs typeface="Arial"/>
            </a:rPr>
            <a:t>Customized strategies that are accessible, responsive, and easy to apply</a:t>
          </a:r>
          <a:endParaRPr lang="en-US" sz="1350" b="1" i="0" dirty="0">
            <a:effectLst/>
            <a:latin typeface="IBM Plex Sans" panose="020B0503050203000203" pitchFamily="34" charset="77"/>
            <a:cs typeface="Bangla Sangam MN"/>
          </a:endParaRPr>
        </a:p>
      </dgm:t>
    </dgm:pt>
    <dgm:pt modelId="{2170B888-133A-8242-92E5-F7DDE9F386D9}" type="parTrans" cxnId="{3B4FDAF8-CC5A-194D-911E-319237F11084}">
      <dgm:prSet/>
      <dgm:spPr/>
      <dgm:t>
        <a:bodyPr/>
        <a:lstStyle/>
        <a:p>
          <a:endParaRPr lang="en-US"/>
        </a:p>
      </dgm:t>
    </dgm:pt>
    <dgm:pt modelId="{D98704AD-C6BF-B647-9FE3-01D09C293841}" type="sibTrans" cxnId="{3B4FDAF8-CC5A-194D-911E-319237F11084}">
      <dgm:prSet/>
      <dgm:spPr/>
      <dgm:t>
        <a:bodyPr/>
        <a:lstStyle/>
        <a:p>
          <a:endParaRPr lang="en-US"/>
        </a:p>
      </dgm:t>
    </dgm:pt>
    <dgm:pt modelId="{544C0814-0455-7E4D-AC67-468EE7CC4A3C}">
      <dgm:prSet phldrT="[Text]" custT="1"/>
      <dgm:spPr>
        <a:solidFill>
          <a:srgbClr val="521B93"/>
        </a:solidFill>
      </dgm:spPr>
      <dgm:t>
        <a:bodyPr/>
        <a:lstStyle/>
        <a:p>
          <a:pPr algn="ctr"/>
          <a:r>
            <a:rPr lang="en-US" sz="2000" b="1" spc="80" dirty="0">
              <a:latin typeface="IBM Plex Serif" panose="02060503050406000203" pitchFamily="18" charset="77"/>
              <a:cs typeface="Bangla Sangam MN"/>
            </a:rPr>
            <a:t>INNOVATIVE</a:t>
          </a:r>
        </a:p>
        <a:p>
          <a:pPr algn="ctr"/>
          <a:r>
            <a:rPr lang="en-US" sz="1400" b="1" i="0" dirty="0">
              <a:latin typeface="IBM Plex Sans" panose="020B0503050203000203" pitchFamily="34" charset="77"/>
              <a:cs typeface="Bangla Sangam MN"/>
            </a:rPr>
            <a:t>Sustaining effective practices and promoting systemic change</a:t>
          </a:r>
          <a:endParaRPr lang="en-US" sz="1400" b="1" i="0" dirty="0">
            <a:latin typeface="IBM Plex Sans" panose="020B0503050203000203" pitchFamily="34" charset="77"/>
            <a:cs typeface="Arial"/>
          </a:endParaRPr>
        </a:p>
      </dgm:t>
    </dgm:pt>
    <dgm:pt modelId="{3D3CC131-A227-144A-A803-A12768F57D1E}" type="sibTrans" cxnId="{D76FA596-A378-3442-8ED9-0E73665A202B}">
      <dgm:prSet/>
      <dgm:spPr/>
      <dgm:t>
        <a:bodyPr/>
        <a:lstStyle/>
        <a:p>
          <a:endParaRPr lang="en-US"/>
        </a:p>
      </dgm:t>
    </dgm:pt>
    <dgm:pt modelId="{AB67C1F7-C1F5-CA47-B831-0C518869CCF4}" type="parTrans" cxnId="{D76FA596-A378-3442-8ED9-0E73665A202B}">
      <dgm:prSet/>
      <dgm:spPr/>
      <dgm:t>
        <a:bodyPr/>
        <a:lstStyle/>
        <a:p>
          <a:endParaRPr lang="en-US"/>
        </a:p>
      </dgm:t>
    </dgm:pt>
    <dgm:pt modelId="{BB49AD8E-F832-9847-BE51-C2A1C711CEA4}" type="pres">
      <dgm:prSet presAssocID="{FB31191E-5007-854A-9549-D195F90BC246}" presName="composite" presStyleCnt="0">
        <dgm:presLayoutVars>
          <dgm:chMax val="5"/>
          <dgm:dir/>
          <dgm:animLvl val="ctr"/>
          <dgm:resizeHandles val="exact"/>
        </dgm:presLayoutVars>
      </dgm:prSet>
      <dgm:spPr/>
    </dgm:pt>
    <dgm:pt modelId="{3510860E-92C3-5140-9C5E-C913D45F8872}" type="pres">
      <dgm:prSet presAssocID="{FB31191E-5007-854A-9549-D195F90BC246}" presName="cycle" presStyleCnt="0"/>
      <dgm:spPr/>
    </dgm:pt>
    <dgm:pt modelId="{284FBB1D-0B82-654B-A646-9B0AA71AE8AA}" type="pres">
      <dgm:prSet presAssocID="{FB31191E-5007-854A-9549-D195F90BC246}" presName="centerShape" presStyleCnt="0"/>
      <dgm:spPr/>
    </dgm:pt>
    <dgm:pt modelId="{2D4DEA7C-59CA-B140-B3B0-DE80FBADBDE1}" type="pres">
      <dgm:prSet presAssocID="{FB31191E-5007-854A-9549-D195F90BC246}" presName="connSite" presStyleLbl="node1" presStyleIdx="0" presStyleCnt="4"/>
      <dgm:spPr/>
    </dgm:pt>
    <dgm:pt modelId="{7A0D2FFE-47D6-FC4B-A7DB-A350E7C81F8F}" type="pres">
      <dgm:prSet presAssocID="{FB31191E-5007-854A-9549-D195F90BC246}" presName="visible" presStyleLbl="node1" presStyleIdx="0" presStyleCnt="4" custScaleX="165336" custScaleY="165336" custLinFactNeighborX="8562" custLinFactNeighborY="-5358"/>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8B9C7B09-02DC-C841-B924-DDF034015C16}" type="pres">
      <dgm:prSet presAssocID="{AB67C1F7-C1F5-CA47-B831-0C518869CCF4}" presName="Name25" presStyleLbl="parChTrans1D1" presStyleIdx="0" presStyleCnt="3"/>
      <dgm:spPr/>
    </dgm:pt>
    <dgm:pt modelId="{DE71E701-AC64-6348-8883-CDEF218C4217}" type="pres">
      <dgm:prSet presAssocID="{544C0814-0455-7E4D-AC67-468EE7CC4A3C}" presName="node" presStyleCnt="0"/>
      <dgm:spPr/>
    </dgm:pt>
    <dgm:pt modelId="{7CC5C260-9A7C-0E41-8E19-8700F810F15D}" type="pres">
      <dgm:prSet presAssocID="{544C0814-0455-7E4D-AC67-468EE7CC4A3C}" presName="parentNode" presStyleLbl="node1" presStyleIdx="1" presStyleCnt="4" custScaleX="149457" custScaleY="149457" custLinFactNeighborX="81613" custLinFactNeighborY="6888">
        <dgm:presLayoutVars>
          <dgm:chMax val="1"/>
          <dgm:bulletEnabled val="1"/>
        </dgm:presLayoutVars>
      </dgm:prSet>
      <dgm:spPr/>
    </dgm:pt>
    <dgm:pt modelId="{B9F35762-2DFF-6548-8968-C35C12FF0C2E}" type="pres">
      <dgm:prSet presAssocID="{544C0814-0455-7E4D-AC67-468EE7CC4A3C}" presName="childNode" presStyleLbl="revTx" presStyleIdx="0" presStyleCnt="0">
        <dgm:presLayoutVars>
          <dgm:bulletEnabled val="1"/>
        </dgm:presLayoutVars>
      </dgm:prSet>
      <dgm:spPr/>
    </dgm:pt>
    <dgm:pt modelId="{25F5E2BE-CFDF-914C-B60F-6C01409177E3}" type="pres">
      <dgm:prSet presAssocID="{4A5C4B52-5ABC-0043-94BF-61C128C48346}" presName="Name25" presStyleLbl="parChTrans1D1" presStyleIdx="1" presStyleCnt="3"/>
      <dgm:spPr/>
    </dgm:pt>
    <dgm:pt modelId="{F743C252-8291-1B4C-82CC-4294F630DE5B}" type="pres">
      <dgm:prSet presAssocID="{3A6A72F4-A193-DC45-81C2-632120FA3E68}" presName="node" presStyleCnt="0"/>
      <dgm:spPr/>
    </dgm:pt>
    <dgm:pt modelId="{2B7EB60D-00BD-0040-9104-6810D6CBC2D0}" type="pres">
      <dgm:prSet presAssocID="{3A6A72F4-A193-DC45-81C2-632120FA3E68}" presName="parentNode" presStyleLbl="node1" presStyleIdx="2" presStyleCnt="4" custScaleX="140116" custScaleY="140116" custLinFactX="100000" custLinFactNeighborX="101491" custLinFactNeighborY="-591">
        <dgm:presLayoutVars>
          <dgm:chMax val="1"/>
          <dgm:bulletEnabled val="1"/>
        </dgm:presLayoutVars>
      </dgm:prSet>
      <dgm:spPr/>
    </dgm:pt>
    <dgm:pt modelId="{0CA592A4-1072-0445-8333-C815A689B353}" type="pres">
      <dgm:prSet presAssocID="{3A6A72F4-A193-DC45-81C2-632120FA3E68}" presName="childNode" presStyleLbl="revTx" presStyleIdx="0" presStyleCnt="0">
        <dgm:presLayoutVars>
          <dgm:bulletEnabled val="1"/>
        </dgm:presLayoutVars>
      </dgm:prSet>
      <dgm:spPr/>
    </dgm:pt>
    <dgm:pt modelId="{098F8101-47A4-3841-BFEF-3E184168AE66}" type="pres">
      <dgm:prSet presAssocID="{2170B888-133A-8242-92E5-F7DDE9F386D9}" presName="Name25" presStyleLbl="parChTrans1D1" presStyleIdx="2" presStyleCnt="3"/>
      <dgm:spPr/>
    </dgm:pt>
    <dgm:pt modelId="{6B3524A5-2BDE-6C42-B057-09F9745C27B2}" type="pres">
      <dgm:prSet presAssocID="{D5B317A5-3ABE-2E41-88D9-904DCB19D5A4}" presName="node" presStyleCnt="0"/>
      <dgm:spPr/>
    </dgm:pt>
    <dgm:pt modelId="{B0E30EB6-AF06-A849-B693-CAE2E19BC1AB}" type="pres">
      <dgm:prSet presAssocID="{D5B317A5-3ABE-2E41-88D9-904DCB19D5A4}" presName="parentNode" presStyleLbl="node1" presStyleIdx="3" presStyleCnt="4" custScaleX="144786" custScaleY="144786" custLinFactNeighborX="75270" custLinFactNeighborY="-14272">
        <dgm:presLayoutVars>
          <dgm:chMax val="1"/>
          <dgm:bulletEnabled val="1"/>
        </dgm:presLayoutVars>
      </dgm:prSet>
      <dgm:spPr/>
    </dgm:pt>
    <dgm:pt modelId="{D1099907-9557-6A4A-B8B2-B9667513EFB8}" type="pres">
      <dgm:prSet presAssocID="{D5B317A5-3ABE-2E41-88D9-904DCB19D5A4}" presName="childNode" presStyleLbl="revTx" presStyleIdx="0" presStyleCnt="0">
        <dgm:presLayoutVars>
          <dgm:bulletEnabled val="1"/>
        </dgm:presLayoutVars>
      </dgm:prSet>
      <dgm:spPr/>
    </dgm:pt>
  </dgm:ptLst>
  <dgm:cxnLst>
    <dgm:cxn modelId="{7750E121-64D2-D541-A692-6F43AFEA697D}" type="presOf" srcId="{4A5C4B52-5ABC-0043-94BF-61C128C48346}" destId="{25F5E2BE-CFDF-914C-B60F-6C01409177E3}" srcOrd="0" destOrd="0" presId="urn:microsoft.com/office/officeart/2005/8/layout/radial2"/>
    <dgm:cxn modelId="{94C3D42F-BD50-8744-BE6A-5BA1789620B1}" type="presOf" srcId="{AB67C1F7-C1F5-CA47-B831-0C518869CCF4}" destId="{8B9C7B09-02DC-C841-B924-DDF034015C16}" srcOrd="0" destOrd="0" presId="urn:microsoft.com/office/officeart/2005/8/layout/radial2"/>
    <dgm:cxn modelId="{201BA276-5AFF-6346-988B-97FD2DE36C23}" srcId="{FB31191E-5007-854A-9549-D195F90BC246}" destId="{3A6A72F4-A193-DC45-81C2-632120FA3E68}" srcOrd="1" destOrd="0" parTransId="{4A5C4B52-5ABC-0043-94BF-61C128C48346}" sibTransId="{54BDA5DD-D92E-B04C-8F90-EE467BCDD7CE}"/>
    <dgm:cxn modelId="{5EC40A86-8477-6540-9C43-87A4F1E5408F}" type="presOf" srcId="{D5B317A5-3ABE-2E41-88D9-904DCB19D5A4}" destId="{B0E30EB6-AF06-A849-B693-CAE2E19BC1AB}" srcOrd="0" destOrd="0" presId="urn:microsoft.com/office/officeart/2005/8/layout/radial2"/>
    <dgm:cxn modelId="{6810CA8A-AE02-6A46-8565-6C599B17DDF7}" type="presOf" srcId="{2170B888-133A-8242-92E5-F7DDE9F386D9}" destId="{098F8101-47A4-3841-BFEF-3E184168AE66}" srcOrd="0" destOrd="0" presId="urn:microsoft.com/office/officeart/2005/8/layout/radial2"/>
    <dgm:cxn modelId="{D76FA596-A378-3442-8ED9-0E73665A202B}" srcId="{FB31191E-5007-854A-9549-D195F90BC246}" destId="{544C0814-0455-7E4D-AC67-468EE7CC4A3C}" srcOrd="0" destOrd="0" parTransId="{AB67C1F7-C1F5-CA47-B831-0C518869CCF4}" sibTransId="{3D3CC131-A227-144A-A803-A12768F57D1E}"/>
    <dgm:cxn modelId="{7179DACA-92F6-8A4D-A8C5-317C32F50AE6}" type="presOf" srcId="{544C0814-0455-7E4D-AC67-468EE7CC4A3C}" destId="{7CC5C260-9A7C-0E41-8E19-8700F810F15D}" srcOrd="0" destOrd="0" presId="urn:microsoft.com/office/officeart/2005/8/layout/radial2"/>
    <dgm:cxn modelId="{D4819FD8-D906-3C4E-9B2F-0AD78E4F8488}" type="presOf" srcId="{FB31191E-5007-854A-9549-D195F90BC246}" destId="{BB49AD8E-F832-9847-BE51-C2A1C711CEA4}" srcOrd="0" destOrd="0" presId="urn:microsoft.com/office/officeart/2005/8/layout/radial2"/>
    <dgm:cxn modelId="{9F324DF5-5024-0B4C-9702-026C7339EE1F}" type="presOf" srcId="{3A6A72F4-A193-DC45-81C2-632120FA3E68}" destId="{2B7EB60D-00BD-0040-9104-6810D6CBC2D0}" srcOrd="0" destOrd="0" presId="urn:microsoft.com/office/officeart/2005/8/layout/radial2"/>
    <dgm:cxn modelId="{3B4FDAF8-CC5A-194D-911E-319237F11084}" srcId="{FB31191E-5007-854A-9549-D195F90BC246}" destId="{D5B317A5-3ABE-2E41-88D9-904DCB19D5A4}" srcOrd="2" destOrd="0" parTransId="{2170B888-133A-8242-92E5-F7DDE9F386D9}" sibTransId="{D98704AD-C6BF-B647-9FE3-01D09C293841}"/>
    <dgm:cxn modelId="{FF01377F-3B2E-BA44-9A4A-8C855DE6EA76}" type="presParOf" srcId="{BB49AD8E-F832-9847-BE51-C2A1C711CEA4}" destId="{3510860E-92C3-5140-9C5E-C913D45F8872}" srcOrd="0" destOrd="0" presId="urn:microsoft.com/office/officeart/2005/8/layout/radial2"/>
    <dgm:cxn modelId="{5317C0E8-C103-8D4E-B0A0-A91134DFB3F5}" type="presParOf" srcId="{3510860E-92C3-5140-9C5E-C913D45F8872}" destId="{284FBB1D-0B82-654B-A646-9B0AA71AE8AA}" srcOrd="0" destOrd="0" presId="urn:microsoft.com/office/officeart/2005/8/layout/radial2"/>
    <dgm:cxn modelId="{0E1834A1-90B3-6A4A-B2DB-74437782D66C}" type="presParOf" srcId="{284FBB1D-0B82-654B-A646-9B0AA71AE8AA}" destId="{2D4DEA7C-59CA-B140-B3B0-DE80FBADBDE1}" srcOrd="0" destOrd="0" presId="urn:microsoft.com/office/officeart/2005/8/layout/radial2"/>
    <dgm:cxn modelId="{1CD6A23E-96F9-CB42-9384-F1B165D8ED54}" type="presParOf" srcId="{284FBB1D-0B82-654B-A646-9B0AA71AE8AA}" destId="{7A0D2FFE-47D6-FC4B-A7DB-A350E7C81F8F}" srcOrd="1" destOrd="0" presId="urn:microsoft.com/office/officeart/2005/8/layout/radial2"/>
    <dgm:cxn modelId="{45C4B8BB-848D-A54D-A542-DD7FEB92185F}" type="presParOf" srcId="{3510860E-92C3-5140-9C5E-C913D45F8872}" destId="{8B9C7B09-02DC-C841-B924-DDF034015C16}" srcOrd="1" destOrd="0" presId="urn:microsoft.com/office/officeart/2005/8/layout/radial2"/>
    <dgm:cxn modelId="{4FFC30FC-E73B-5F4D-9486-A37EE73FB6F5}" type="presParOf" srcId="{3510860E-92C3-5140-9C5E-C913D45F8872}" destId="{DE71E701-AC64-6348-8883-CDEF218C4217}" srcOrd="2" destOrd="0" presId="urn:microsoft.com/office/officeart/2005/8/layout/radial2"/>
    <dgm:cxn modelId="{04D88CC3-3A65-0447-8D5A-A3F24F251319}" type="presParOf" srcId="{DE71E701-AC64-6348-8883-CDEF218C4217}" destId="{7CC5C260-9A7C-0E41-8E19-8700F810F15D}" srcOrd="0" destOrd="0" presId="urn:microsoft.com/office/officeart/2005/8/layout/radial2"/>
    <dgm:cxn modelId="{53133433-636C-8748-B5A7-D58E2E74BBFE}" type="presParOf" srcId="{DE71E701-AC64-6348-8883-CDEF218C4217}" destId="{B9F35762-2DFF-6548-8968-C35C12FF0C2E}" srcOrd="1" destOrd="0" presId="urn:microsoft.com/office/officeart/2005/8/layout/radial2"/>
    <dgm:cxn modelId="{74A2BA98-EE9E-8346-BE16-FAE032ECB838}" type="presParOf" srcId="{3510860E-92C3-5140-9C5E-C913D45F8872}" destId="{25F5E2BE-CFDF-914C-B60F-6C01409177E3}" srcOrd="3" destOrd="0" presId="urn:microsoft.com/office/officeart/2005/8/layout/radial2"/>
    <dgm:cxn modelId="{AC8525A7-75FD-1E49-AA96-51034CA2D008}" type="presParOf" srcId="{3510860E-92C3-5140-9C5E-C913D45F8872}" destId="{F743C252-8291-1B4C-82CC-4294F630DE5B}" srcOrd="4" destOrd="0" presId="urn:microsoft.com/office/officeart/2005/8/layout/radial2"/>
    <dgm:cxn modelId="{CD5FF1C9-EBE7-C743-8562-9614D7C5F6DC}" type="presParOf" srcId="{F743C252-8291-1B4C-82CC-4294F630DE5B}" destId="{2B7EB60D-00BD-0040-9104-6810D6CBC2D0}" srcOrd="0" destOrd="0" presId="urn:microsoft.com/office/officeart/2005/8/layout/radial2"/>
    <dgm:cxn modelId="{8EBEDFDB-DB9B-EF4F-A1C2-05C737A0BB2C}" type="presParOf" srcId="{F743C252-8291-1B4C-82CC-4294F630DE5B}" destId="{0CA592A4-1072-0445-8333-C815A689B353}" srcOrd="1" destOrd="0" presId="urn:microsoft.com/office/officeart/2005/8/layout/radial2"/>
    <dgm:cxn modelId="{6953EED1-0E83-ED47-A8E5-8DF682154C13}" type="presParOf" srcId="{3510860E-92C3-5140-9C5E-C913D45F8872}" destId="{098F8101-47A4-3841-BFEF-3E184168AE66}" srcOrd="5" destOrd="0" presId="urn:microsoft.com/office/officeart/2005/8/layout/radial2"/>
    <dgm:cxn modelId="{147FF81A-37A3-0C4B-80EB-6415439CBE2C}" type="presParOf" srcId="{3510860E-92C3-5140-9C5E-C913D45F8872}" destId="{6B3524A5-2BDE-6C42-B057-09F9745C27B2}" srcOrd="6" destOrd="0" presId="urn:microsoft.com/office/officeart/2005/8/layout/radial2"/>
    <dgm:cxn modelId="{1B28A458-3D5C-FD4C-9F10-E1CCF4CCDF11}" type="presParOf" srcId="{6B3524A5-2BDE-6C42-B057-09F9745C27B2}" destId="{B0E30EB6-AF06-A849-B693-CAE2E19BC1AB}" srcOrd="0" destOrd="0" presId="urn:microsoft.com/office/officeart/2005/8/layout/radial2"/>
    <dgm:cxn modelId="{B6D79852-D612-D449-9228-EA09416B45E5}" type="presParOf" srcId="{6B3524A5-2BDE-6C42-B057-09F9745C27B2}" destId="{D1099907-9557-6A4A-B8B2-B9667513EFB8}" srcOrd="1" destOrd="0" presId="urn:microsoft.com/office/officeart/2005/8/layout/radial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F8101-47A4-3841-BFEF-3E184168AE66}">
      <dsp:nvSpPr>
        <dsp:cNvPr id="0" name=""/>
        <dsp:cNvSpPr/>
      </dsp:nvSpPr>
      <dsp:spPr>
        <a:xfrm rot="1692864">
          <a:off x="3002101" y="4072908"/>
          <a:ext cx="1663316" cy="60996"/>
        </a:xfrm>
        <a:custGeom>
          <a:avLst/>
          <a:gdLst/>
          <a:ahLst/>
          <a:cxnLst/>
          <a:rect l="0" t="0" r="0" b="0"/>
          <a:pathLst>
            <a:path>
              <a:moveTo>
                <a:pt x="0" y="30498"/>
              </a:moveTo>
              <a:lnTo>
                <a:pt x="1663316" y="30498"/>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5F5E2BE-CFDF-914C-B60F-6C01409177E3}">
      <dsp:nvSpPr>
        <dsp:cNvPr id="0" name=""/>
        <dsp:cNvSpPr/>
      </dsp:nvSpPr>
      <dsp:spPr>
        <a:xfrm rot="21593403">
          <a:off x="3100912" y="3110866"/>
          <a:ext cx="3234436" cy="60996"/>
        </a:xfrm>
        <a:custGeom>
          <a:avLst/>
          <a:gdLst/>
          <a:ahLst/>
          <a:cxnLst/>
          <a:rect l="0" t="0" r="0" b="0"/>
          <a:pathLst>
            <a:path>
              <a:moveTo>
                <a:pt x="0" y="30498"/>
              </a:moveTo>
              <a:lnTo>
                <a:pt x="3234436" y="30498"/>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B9C7B09-02DC-C841-B924-DDF034015C16}">
      <dsp:nvSpPr>
        <dsp:cNvPr id="0" name=""/>
        <dsp:cNvSpPr/>
      </dsp:nvSpPr>
      <dsp:spPr>
        <a:xfrm rot="19852827">
          <a:off x="2989326" y="2101054"/>
          <a:ext cx="1765734" cy="60996"/>
        </a:xfrm>
        <a:custGeom>
          <a:avLst/>
          <a:gdLst/>
          <a:ahLst/>
          <a:cxnLst/>
          <a:rect l="0" t="0" r="0" b="0"/>
          <a:pathLst>
            <a:path>
              <a:moveTo>
                <a:pt x="0" y="30498"/>
              </a:moveTo>
              <a:lnTo>
                <a:pt x="1765734" y="30498"/>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A0D2FFE-47D6-FC4B-A7DB-A350E7C81F8F}">
      <dsp:nvSpPr>
        <dsp:cNvPr id="0" name=""/>
        <dsp:cNvSpPr/>
      </dsp:nvSpPr>
      <dsp:spPr>
        <a:xfrm>
          <a:off x="-174542" y="503866"/>
          <a:ext cx="4963531" cy="49635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CC5C260-9A7C-0E41-8E19-8700F810F15D}">
      <dsp:nvSpPr>
        <dsp:cNvPr id="0" name=""/>
        <dsp:cNvSpPr/>
      </dsp:nvSpPr>
      <dsp:spPr>
        <a:xfrm>
          <a:off x="4473339" y="-299162"/>
          <a:ext cx="2692098" cy="2692098"/>
        </a:xfrm>
        <a:prstGeom prst="ellipse">
          <a:avLst/>
        </a:prstGeom>
        <a:solidFill>
          <a:srgbClr val="521B9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spc="80" dirty="0">
              <a:latin typeface="IBM Plex Serif" panose="02060503050406000203" pitchFamily="18" charset="77"/>
              <a:cs typeface="Bangla Sangam MN"/>
            </a:rPr>
            <a:t>INNOVATIVE</a:t>
          </a:r>
        </a:p>
        <a:p>
          <a:pPr marL="0" lvl="0" indent="0" algn="ctr" defTabSz="889000">
            <a:lnSpc>
              <a:spcPct val="90000"/>
            </a:lnSpc>
            <a:spcBef>
              <a:spcPct val="0"/>
            </a:spcBef>
            <a:spcAft>
              <a:spcPct val="35000"/>
            </a:spcAft>
            <a:buNone/>
          </a:pPr>
          <a:r>
            <a:rPr lang="en-US" sz="1400" b="1" i="0" kern="1200" dirty="0">
              <a:latin typeface="IBM Plex Sans" panose="020B0503050203000203" pitchFamily="34" charset="77"/>
              <a:cs typeface="Bangla Sangam MN"/>
            </a:rPr>
            <a:t>Sustaining effective practices and promoting systemic change</a:t>
          </a:r>
          <a:endParaRPr lang="en-US" sz="1400" b="1" i="0" kern="1200" dirty="0">
            <a:latin typeface="IBM Plex Sans" panose="020B0503050203000203" pitchFamily="34" charset="77"/>
            <a:cs typeface="Arial"/>
          </a:endParaRPr>
        </a:p>
      </dsp:txBody>
      <dsp:txXfrm>
        <a:off x="4867588" y="95087"/>
        <a:ext cx="1903600" cy="1903600"/>
      </dsp:txXfrm>
    </dsp:sp>
    <dsp:sp modelId="{2B7EB60D-00BD-0040-9104-6810D6CBC2D0}">
      <dsp:nvSpPr>
        <dsp:cNvPr id="0" name=""/>
        <dsp:cNvSpPr/>
      </dsp:nvSpPr>
      <dsp:spPr>
        <a:xfrm>
          <a:off x="6335343" y="1873917"/>
          <a:ext cx="2523843" cy="2523843"/>
        </a:xfrm>
        <a:prstGeom prst="ellipse">
          <a:avLst/>
        </a:prstGeom>
        <a:solidFill>
          <a:srgbClr val="00919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spc="120" dirty="0">
              <a:latin typeface="IBM Plex Serif" panose="02060503050406000203" pitchFamily="18" charset="77"/>
              <a:cs typeface="Bangla Sangam MN"/>
            </a:rPr>
            <a:t>INFORMED</a:t>
          </a:r>
        </a:p>
        <a:p>
          <a:pPr marL="0" lvl="0" indent="0" algn="ctr" defTabSz="977900">
            <a:lnSpc>
              <a:spcPct val="90000"/>
            </a:lnSpc>
            <a:spcBef>
              <a:spcPct val="0"/>
            </a:spcBef>
            <a:spcAft>
              <a:spcPct val="35000"/>
            </a:spcAft>
            <a:buNone/>
          </a:pPr>
          <a:r>
            <a:rPr lang="en-US" sz="1300" b="1" i="0" kern="1200" dirty="0">
              <a:latin typeface="IBM Plex Sans" panose="020B0503050203000203" pitchFamily="34" charset="77"/>
              <a:cs typeface="Calibri"/>
            </a:rPr>
            <a:t>Training, resources, and assistance supported by research and experience</a:t>
          </a:r>
        </a:p>
      </dsp:txBody>
      <dsp:txXfrm>
        <a:off x="6704951" y="2243525"/>
        <a:ext cx="1784627" cy="1784627"/>
      </dsp:txXfrm>
    </dsp:sp>
    <dsp:sp modelId="{B0E30EB6-AF06-A849-B693-CAE2E19BC1AB}">
      <dsp:nvSpPr>
        <dsp:cNvPr id="0" name=""/>
        <dsp:cNvSpPr/>
      </dsp:nvSpPr>
      <dsp:spPr>
        <a:xfrm>
          <a:off x="4411671" y="3809096"/>
          <a:ext cx="2607961" cy="2607961"/>
        </a:xfrm>
        <a:prstGeom prst="ellipse">
          <a:avLst/>
        </a:prstGeom>
        <a:solidFill>
          <a:srgbClr val="AAAAAA"/>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spc="50" dirty="0">
              <a:latin typeface="IBM Plex Serif" panose="02060503050406000203" pitchFamily="18" charset="77"/>
              <a:cs typeface="Bangla Sangam MN"/>
            </a:rPr>
            <a:t>PRACTICAL</a:t>
          </a:r>
        </a:p>
        <a:p>
          <a:pPr marL="0" lvl="0" indent="0" algn="ctr" defTabSz="1022350">
            <a:lnSpc>
              <a:spcPct val="90000"/>
            </a:lnSpc>
            <a:spcBef>
              <a:spcPct val="0"/>
            </a:spcBef>
            <a:spcAft>
              <a:spcPct val="35000"/>
            </a:spcAft>
            <a:buNone/>
          </a:pPr>
          <a:r>
            <a:rPr lang="en-US" sz="1350" b="1" i="0" kern="1200" dirty="0">
              <a:effectLst/>
              <a:latin typeface="IBM Plex Sans" panose="020B0503050203000203" pitchFamily="34" charset="77"/>
              <a:cs typeface="Arial"/>
            </a:rPr>
            <a:t>Customized strategies that are accessible, responsive, and easy to apply</a:t>
          </a:r>
          <a:endParaRPr lang="en-US" sz="1350" b="1" i="0" kern="1200" dirty="0">
            <a:effectLst/>
            <a:latin typeface="IBM Plex Sans" panose="020B0503050203000203" pitchFamily="34" charset="77"/>
            <a:cs typeface="Bangla Sangam MN"/>
          </a:endParaRPr>
        </a:p>
      </dsp:txBody>
      <dsp:txXfrm>
        <a:off x="4793598" y="4191023"/>
        <a:ext cx="1844107" cy="18441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F8101-47A4-3841-BFEF-3E184168AE66}">
      <dsp:nvSpPr>
        <dsp:cNvPr id="0" name=""/>
        <dsp:cNvSpPr/>
      </dsp:nvSpPr>
      <dsp:spPr>
        <a:xfrm rot="1692864">
          <a:off x="3002101" y="4072908"/>
          <a:ext cx="1663316" cy="60996"/>
        </a:xfrm>
        <a:custGeom>
          <a:avLst/>
          <a:gdLst/>
          <a:ahLst/>
          <a:cxnLst/>
          <a:rect l="0" t="0" r="0" b="0"/>
          <a:pathLst>
            <a:path>
              <a:moveTo>
                <a:pt x="0" y="30498"/>
              </a:moveTo>
              <a:lnTo>
                <a:pt x="1663316" y="30498"/>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5F5E2BE-CFDF-914C-B60F-6C01409177E3}">
      <dsp:nvSpPr>
        <dsp:cNvPr id="0" name=""/>
        <dsp:cNvSpPr/>
      </dsp:nvSpPr>
      <dsp:spPr>
        <a:xfrm rot="21593403">
          <a:off x="3100912" y="3110866"/>
          <a:ext cx="3234436" cy="60996"/>
        </a:xfrm>
        <a:custGeom>
          <a:avLst/>
          <a:gdLst/>
          <a:ahLst/>
          <a:cxnLst/>
          <a:rect l="0" t="0" r="0" b="0"/>
          <a:pathLst>
            <a:path>
              <a:moveTo>
                <a:pt x="0" y="30498"/>
              </a:moveTo>
              <a:lnTo>
                <a:pt x="3234436" y="30498"/>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B9C7B09-02DC-C841-B924-DDF034015C16}">
      <dsp:nvSpPr>
        <dsp:cNvPr id="0" name=""/>
        <dsp:cNvSpPr/>
      </dsp:nvSpPr>
      <dsp:spPr>
        <a:xfrm rot="19852827">
          <a:off x="2989326" y="2101054"/>
          <a:ext cx="1765734" cy="60996"/>
        </a:xfrm>
        <a:custGeom>
          <a:avLst/>
          <a:gdLst/>
          <a:ahLst/>
          <a:cxnLst/>
          <a:rect l="0" t="0" r="0" b="0"/>
          <a:pathLst>
            <a:path>
              <a:moveTo>
                <a:pt x="0" y="30498"/>
              </a:moveTo>
              <a:lnTo>
                <a:pt x="1765734" y="30498"/>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A0D2FFE-47D6-FC4B-A7DB-A350E7C81F8F}">
      <dsp:nvSpPr>
        <dsp:cNvPr id="0" name=""/>
        <dsp:cNvSpPr/>
      </dsp:nvSpPr>
      <dsp:spPr>
        <a:xfrm>
          <a:off x="-174542" y="503866"/>
          <a:ext cx="4963531" cy="49635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CC5C260-9A7C-0E41-8E19-8700F810F15D}">
      <dsp:nvSpPr>
        <dsp:cNvPr id="0" name=""/>
        <dsp:cNvSpPr/>
      </dsp:nvSpPr>
      <dsp:spPr>
        <a:xfrm>
          <a:off x="4473339" y="-299162"/>
          <a:ext cx="2692098" cy="2692098"/>
        </a:xfrm>
        <a:prstGeom prst="ellipse">
          <a:avLst/>
        </a:prstGeom>
        <a:solidFill>
          <a:srgbClr val="521B9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spc="80" dirty="0">
              <a:latin typeface="IBM Plex Serif" panose="02060503050406000203" pitchFamily="18" charset="77"/>
              <a:cs typeface="Bangla Sangam MN"/>
            </a:rPr>
            <a:t>INNOVATIVE</a:t>
          </a:r>
        </a:p>
        <a:p>
          <a:pPr marL="0" lvl="0" indent="0" algn="ctr" defTabSz="889000">
            <a:lnSpc>
              <a:spcPct val="90000"/>
            </a:lnSpc>
            <a:spcBef>
              <a:spcPct val="0"/>
            </a:spcBef>
            <a:spcAft>
              <a:spcPct val="35000"/>
            </a:spcAft>
            <a:buNone/>
          </a:pPr>
          <a:r>
            <a:rPr lang="en-US" sz="1400" b="1" i="0" kern="1200" dirty="0">
              <a:latin typeface="IBM Plex Sans" panose="020B0503050203000203" pitchFamily="34" charset="77"/>
              <a:cs typeface="Bangla Sangam MN"/>
            </a:rPr>
            <a:t>Sustaining effective practices and promoting systemic change</a:t>
          </a:r>
          <a:endParaRPr lang="en-US" sz="1400" b="1" i="0" kern="1200" dirty="0">
            <a:latin typeface="IBM Plex Sans" panose="020B0503050203000203" pitchFamily="34" charset="77"/>
            <a:cs typeface="Arial"/>
          </a:endParaRPr>
        </a:p>
      </dsp:txBody>
      <dsp:txXfrm>
        <a:off x="4867588" y="95087"/>
        <a:ext cx="1903600" cy="1903600"/>
      </dsp:txXfrm>
    </dsp:sp>
    <dsp:sp modelId="{2B7EB60D-00BD-0040-9104-6810D6CBC2D0}">
      <dsp:nvSpPr>
        <dsp:cNvPr id="0" name=""/>
        <dsp:cNvSpPr/>
      </dsp:nvSpPr>
      <dsp:spPr>
        <a:xfrm>
          <a:off x="6335343" y="1873917"/>
          <a:ext cx="2523843" cy="2523843"/>
        </a:xfrm>
        <a:prstGeom prst="ellipse">
          <a:avLst/>
        </a:prstGeom>
        <a:solidFill>
          <a:srgbClr val="00919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spc="120" dirty="0">
              <a:latin typeface="IBM Plex Serif" panose="02060503050406000203" pitchFamily="18" charset="77"/>
              <a:cs typeface="Bangla Sangam MN"/>
            </a:rPr>
            <a:t>INFORMED</a:t>
          </a:r>
        </a:p>
        <a:p>
          <a:pPr marL="0" lvl="0" indent="0" algn="ctr" defTabSz="977900">
            <a:lnSpc>
              <a:spcPct val="90000"/>
            </a:lnSpc>
            <a:spcBef>
              <a:spcPct val="0"/>
            </a:spcBef>
            <a:spcAft>
              <a:spcPct val="35000"/>
            </a:spcAft>
            <a:buNone/>
          </a:pPr>
          <a:r>
            <a:rPr lang="en-US" sz="1300" b="1" i="0" kern="1200" dirty="0">
              <a:latin typeface="IBM Plex Sans" panose="020B0503050203000203" pitchFamily="34" charset="77"/>
              <a:cs typeface="Calibri"/>
            </a:rPr>
            <a:t>Training, resources, and assistance supported by research and experience</a:t>
          </a:r>
        </a:p>
      </dsp:txBody>
      <dsp:txXfrm>
        <a:off x="6704951" y="2243525"/>
        <a:ext cx="1784627" cy="1784627"/>
      </dsp:txXfrm>
    </dsp:sp>
    <dsp:sp modelId="{B0E30EB6-AF06-A849-B693-CAE2E19BC1AB}">
      <dsp:nvSpPr>
        <dsp:cNvPr id="0" name=""/>
        <dsp:cNvSpPr/>
      </dsp:nvSpPr>
      <dsp:spPr>
        <a:xfrm>
          <a:off x="4411671" y="3809096"/>
          <a:ext cx="2607961" cy="2607961"/>
        </a:xfrm>
        <a:prstGeom prst="ellipse">
          <a:avLst/>
        </a:prstGeom>
        <a:solidFill>
          <a:srgbClr val="AAAAAA"/>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spc="50" dirty="0">
              <a:latin typeface="IBM Plex Serif" panose="02060503050406000203" pitchFamily="18" charset="77"/>
              <a:cs typeface="Bangla Sangam MN"/>
            </a:rPr>
            <a:t>PRACTICAL</a:t>
          </a:r>
        </a:p>
        <a:p>
          <a:pPr marL="0" lvl="0" indent="0" algn="ctr" defTabSz="1022350">
            <a:lnSpc>
              <a:spcPct val="90000"/>
            </a:lnSpc>
            <a:spcBef>
              <a:spcPct val="0"/>
            </a:spcBef>
            <a:spcAft>
              <a:spcPct val="35000"/>
            </a:spcAft>
            <a:buNone/>
          </a:pPr>
          <a:r>
            <a:rPr lang="en-US" sz="1350" b="1" i="0" kern="1200" dirty="0">
              <a:effectLst/>
              <a:latin typeface="IBM Plex Sans" panose="020B0503050203000203" pitchFamily="34" charset="77"/>
              <a:cs typeface="Arial"/>
            </a:rPr>
            <a:t>Customized strategies that are accessible, responsive, and easy to apply</a:t>
          </a:r>
          <a:endParaRPr lang="en-US" sz="1350" b="1" i="0" kern="1200" dirty="0">
            <a:effectLst/>
            <a:latin typeface="IBM Plex Sans" panose="020B0503050203000203" pitchFamily="34" charset="77"/>
            <a:cs typeface="Bangla Sangam MN"/>
          </a:endParaRPr>
        </a:p>
      </dsp:txBody>
      <dsp:txXfrm>
        <a:off x="4793598" y="4191023"/>
        <a:ext cx="1844107" cy="1844107"/>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015482EF-DCCC-4934-BDEB-A1D2A60C0C96}" type="datetimeFigureOut">
              <a:rPr lang="en-US" smtClean="0"/>
              <a:t>8/5/2024</a:t>
            </a:fld>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62FDB33A-988B-4342-9630-1073E76C3216}" type="slidenum">
              <a:rPr lang="en-US" smtClean="0"/>
              <a:t>‹#›</a:t>
            </a:fld>
            <a:endParaRPr lang="en-US" dirty="0"/>
          </a:p>
        </p:txBody>
      </p:sp>
    </p:spTree>
    <p:extLst>
      <p:ext uri="{BB962C8B-B14F-4D97-AF65-F5344CB8AC3E}">
        <p14:creationId xmlns:p14="http://schemas.microsoft.com/office/powerpoint/2010/main" val="12230829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fontAlgn="auto">
              <a:spcBef>
                <a:spcPts val="0"/>
              </a:spcBef>
              <a:spcAft>
                <a:spcPts val="0"/>
              </a:spcAft>
              <a:defRPr sz="1200" smtClean="0">
                <a:latin typeface="+mn-lt"/>
                <a:cs typeface="+mn-cs"/>
              </a:defRPr>
            </a:lvl1pPr>
          </a:lstStyle>
          <a:p>
            <a:pPr>
              <a:defRPr/>
            </a:pPr>
            <a:fld id="{63B1B5DC-7E5B-4B1C-9593-DD12A2CD637C}" type="datetimeFigureOut">
              <a:rPr lang="en-US"/>
              <a:pPr>
                <a:defRPr/>
              </a:pPr>
              <a:t>8/5/2024</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a:defRPr sz="1200">
                <a:latin typeface="Calibri" panose="020F0502020204030204" pitchFamily="34" charset="0"/>
              </a:defRPr>
            </a:lvl1pPr>
          </a:lstStyle>
          <a:p>
            <a:fld id="{87B9B942-6AE3-4B8B-BC29-62CABD5D7D92}" type="slidenum">
              <a:rPr lang="en-US" altLang="en-US"/>
              <a:pPr/>
              <a:t>‹#›</a:t>
            </a:fld>
            <a:endParaRPr lang="en-US" altLang="en-US" dirty="0"/>
          </a:p>
        </p:txBody>
      </p:sp>
    </p:spTree>
    <p:extLst>
      <p:ext uri="{BB962C8B-B14F-4D97-AF65-F5344CB8AC3E}">
        <p14:creationId xmlns:p14="http://schemas.microsoft.com/office/powerpoint/2010/main" val="38807906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hs.gov/sites/default/files/2021-11/U.S.%20Immigration%20Benefits%20for%20Noncitizen%20Crime%20Victims.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1205725" y="696913"/>
            <a:ext cx="4600574" cy="3486150"/>
          </a:xfrm>
          <a:prstGeom prst="rect">
            <a:avLst/>
          </a:prstGeom>
          <a:solidFill>
            <a:srgbClr val="FFFFFF"/>
          </a:solidFill>
          <a:ln w="9525">
            <a:solidFill>
              <a:srgbClr val="000000"/>
            </a:solidFill>
            <a:miter lim="800000"/>
            <a:headEnd/>
            <a:tailEnd/>
          </a:ln>
        </p:spPr>
        <p:txBody>
          <a:bodyPr wrap="none" lIns="92291" tIns="46145" rIns="92291" bIns="46145" anchor="ctr"/>
          <a:lstStyle>
            <a:lvl1pPr eaLnBrk="0" hangingPunct="0">
              <a:defRPr sz="2800" u="sng">
                <a:solidFill>
                  <a:schemeClr val="bg1"/>
                </a:solidFill>
                <a:latin typeface="Times New Roman" pitchFamily="18" charset="0"/>
                <a:ea typeface="ＭＳ Ｐゴシック" pitchFamily="34" charset="-128"/>
              </a:defRPr>
            </a:lvl1pPr>
            <a:lvl2pPr marL="742950" indent="-285750" eaLnBrk="0" hangingPunct="0">
              <a:defRPr sz="2800" u="sng">
                <a:solidFill>
                  <a:schemeClr val="bg1"/>
                </a:solidFill>
                <a:latin typeface="Times New Roman" pitchFamily="18" charset="0"/>
                <a:ea typeface="ＭＳ Ｐゴシック" pitchFamily="34" charset="-128"/>
              </a:defRPr>
            </a:lvl2pPr>
            <a:lvl3pPr marL="1143000" indent="-228600" eaLnBrk="0" hangingPunct="0">
              <a:defRPr sz="2800" u="sng">
                <a:solidFill>
                  <a:schemeClr val="bg1"/>
                </a:solidFill>
                <a:latin typeface="Times New Roman" pitchFamily="18" charset="0"/>
                <a:ea typeface="ＭＳ Ｐゴシック" pitchFamily="34" charset="-128"/>
              </a:defRPr>
            </a:lvl3pPr>
            <a:lvl4pPr marL="1600200" indent="-228600" eaLnBrk="0" hangingPunct="0">
              <a:defRPr sz="2800" u="sng">
                <a:solidFill>
                  <a:schemeClr val="bg1"/>
                </a:solidFill>
                <a:latin typeface="Times New Roman" pitchFamily="18" charset="0"/>
                <a:ea typeface="ＭＳ Ｐゴシック" pitchFamily="34" charset="-128"/>
              </a:defRPr>
            </a:lvl4pPr>
            <a:lvl5pPr marL="2057400" indent="-228600" eaLnBrk="0" hangingPunct="0">
              <a:defRPr sz="2800" u="sng">
                <a:solidFill>
                  <a:schemeClr val="bg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9pPr>
          </a:lstStyle>
          <a:p>
            <a:pPr eaLnBrk="1" hangingPunct="1"/>
            <a:endParaRPr lang="en-US" sz="2400" u="none" dirty="0">
              <a:solidFill>
                <a:prstClr val="white"/>
              </a:solidFill>
            </a:endParaRPr>
          </a:p>
        </p:txBody>
      </p:sp>
      <p:sp>
        <p:nvSpPr>
          <p:cNvPr id="117763" name="Rectangle 2"/>
          <p:cNvSpPr>
            <a:spLocks noGrp="1" noChangeArrowheads="1"/>
          </p:cNvSpPr>
          <p:nvPr>
            <p:ph type="body"/>
          </p:nvPr>
        </p:nvSpPr>
        <p:spPr>
          <a:xfrm>
            <a:off x="936345" y="4416426"/>
            <a:ext cx="5137714"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8128" tIns="44064" rIns="88128" bIns="44064" anchor="ctr"/>
          <a:lstStyle/>
          <a:p>
            <a:endParaRPr lang="en-US" dirty="0"/>
          </a:p>
        </p:txBody>
      </p:sp>
      <p:sp>
        <p:nvSpPr>
          <p:cNvPr id="2" name="Header Placeholder 1"/>
          <p:cNvSpPr>
            <a:spLocks noGrp="1"/>
          </p:cNvSpPr>
          <p:nvPr>
            <p:ph type="hdr" sz="quarter" idx="10"/>
          </p:nvPr>
        </p:nvSpPr>
        <p:spPr/>
        <p:txBody>
          <a:bodyPr/>
          <a:lstStyle/>
          <a:p>
            <a:pPr>
              <a:defRPr/>
            </a:pPr>
            <a:endParaRPr lang="en-US" dirty="0"/>
          </a:p>
        </p:txBody>
      </p:sp>
    </p:spTree>
    <p:extLst>
      <p:ext uri="{BB962C8B-B14F-4D97-AF65-F5344CB8AC3E}">
        <p14:creationId xmlns:p14="http://schemas.microsoft.com/office/powerpoint/2010/main" val="617395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16</a:t>
            </a:fld>
            <a:endParaRPr lang="en-US" altLang="en-US" dirty="0"/>
          </a:p>
        </p:txBody>
      </p:sp>
    </p:spTree>
    <p:extLst>
      <p:ext uri="{BB962C8B-B14F-4D97-AF65-F5344CB8AC3E}">
        <p14:creationId xmlns:p14="http://schemas.microsoft.com/office/powerpoint/2010/main" val="426119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18</a:t>
            </a:fld>
            <a:endParaRPr lang="en-US" altLang="en-US" dirty="0"/>
          </a:p>
        </p:txBody>
      </p:sp>
    </p:spTree>
    <p:extLst>
      <p:ext uri="{BB962C8B-B14F-4D97-AF65-F5344CB8AC3E}">
        <p14:creationId xmlns:p14="http://schemas.microsoft.com/office/powerpoint/2010/main" val="2862587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All of the above</a:t>
            </a:r>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20</a:t>
            </a:fld>
            <a:endParaRPr lang="en-US" altLang="en-US"/>
          </a:p>
        </p:txBody>
      </p:sp>
    </p:spTree>
    <p:extLst>
      <p:ext uri="{BB962C8B-B14F-4D97-AF65-F5344CB8AC3E}">
        <p14:creationId xmlns:p14="http://schemas.microsoft.com/office/powerpoint/2010/main" val="2496853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is D.</a:t>
            </a:r>
            <a:r>
              <a:rPr lang="en-US" baseline="0" dirty="0"/>
              <a:t> </a:t>
            </a:r>
          </a:p>
          <a:p>
            <a:endParaRPr lang="en-US" baseline="0" dirty="0"/>
          </a:p>
          <a:p>
            <a:r>
              <a:rPr lang="en-US" baseline="0" dirty="0"/>
              <a:t>Lupe can self-petition and include her mother (but not her brother in her application)</a:t>
            </a:r>
          </a:p>
          <a:p>
            <a:r>
              <a:rPr lang="en-US" baseline="0" dirty="0"/>
              <a:t>Lupe qualifies for a U visa </a:t>
            </a:r>
          </a:p>
          <a:p>
            <a:r>
              <a:rPr lang="en-US" baseline="0" dirty="0"/>
              <a:t>Lupe qualifies for SIJS because the abuser was her father but she cannot include Clara in her application or Miguel. </a:t>
            </a:r>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21</a:t>
            </a:fld>
            <a:endParaRPr lang="en-US" altLang="en-US"/>
          </a:p>
        </p:txBody>
      </p:sp>
    </p:spTree>
    <p:extLst>
      <p:ext uri="{BB962C8B-B14F-4D97-AF65-F5344CB8AC3E}">
        <p14:creationId xmlns:p14="http://schemas.microsoft.com/office/powerpoint/2010/main" val="2835924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is B and</a:t>
            </a:r>
            <a:r>
              <a:rPr lang="en-US" baseline="0" dirty="0"/>
              <a:t> C  Miguel is eligible for the U visa because of the abuse and T visa because of the forced labor</a:t>
            </a:r>
          </a:p>
          <a:p>
            <a:endParaRPr lang="en-US" baseline="0" dirty="0"/>
          </a:p>
          <a:p>
            <a:r>
              <a:rPr lang="en-US" baseline="0" dirty="0"/>
              <a:t>If Clara and Eduardo were married then Eduardo would also qualify for VAWA self-petition</a:t>
            </a:r>
          </a:p>
          <a:p>
            <a:r>
              <a:rPr lang="en-US" baseline="0" dirty="0"/>
              <a:t>If Miguel was abandoned by his natural father may qualify for SIJS</a:t>
            </a:r>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22</a:t>
            </a:fld>
            <a:endParaRPr lang="en-US" altLang="en-US"/>
          </a:p>
        </p:txBody>
      </p:sp>
    </p:spTree>
    <p:extLst>
      <p:ext uri="{BB962C8B-B14F-4D97-AF65-F5344CB8AC3E}">
        <p14:creationId xmlns:p14="http://schemas.microsoft.com/office/powerpoint/2010/main" val="269122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Leslye E. Orloff, Haley Iesha Magwood, Yasmin Campos‐Mendez, and Giselle A. Hass, Transforming Lives: How the VAWA Self‐petition and U Visa Change the Lives of Victims and their Children After Work‐Authorization and Legal Immigration Status (April 2021) https://niwaplibrary.wcl.american.edu/pubs/exec‐summary‐transforming‐lives</a:t>
            </a:r>
          </a:p>
        </p:txBody>
      </p:sp>
      <p:sp>
        <p:nvSpPr>
          <p:cNvPr id="4" name="Slide Number Placeholder 3"/>
          <p:cNvSpPr>
            <a:spLocks noGrp="1"/>
          </p:cNvSpPr>
          <p:nvPr>
            <p:ph type="sldNum" sz="quarter" idx="10"/>
          </p:nvPr>
        </p:nvSpPr>
        <p:spPr/>
        <p:txBody>
          <a:bodyPr/>
          <a:lstStyle/>
          <a:p>
            <a:fld id="{5256A253-C888-423E-AC62-83D809C28B23}" type="slidenum">
              <a:rPr lang="en-US" smtClean="0"/>
              <a:pPr/>
              <a:t>23</a:t>
            </a:fld>
            <a:endParaRPr lang="en-US" dirty="0"/>
          </a:p>
        </p:txBody>
      </p:sp>
    </p:spTree>
    <p:extLst>
      <p:ext uri="{BB962C8B-B14F-4D97-AF65-F5344CB8AC3E}">
        <p14:creationId xmlns:p14="http://schemas.microsoft.com/office/powerpoint/2010/main" val="3039328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22E1A4AB-F0CD-4A08-AAD8-823E8A7BBD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4BB6C0DD-E481-41B4-B21F-4BC9C60C98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566"/>
            <a:r>
              <a:rPr lang="en-US" altLang="en-US" dirty="0"/>
              <a:t>APARNA</a:t>
            </a:r>
          </a:p>
        </p:txBody>
      </p:sp>
      <p:sp>
        <p:nvSpPr>
          <p:cNvPr id="3" name="Footer Placeholder 2">
            <a:extLst>
              <a:ext uri="{FF2B5EF4-FFF2-40B4-BE49-F238E27FC236}">
                <a16:creationId xmlns:a16="http://schemas.microsoft.com/office/drawing/2014/main" id="{364B8476-0252-38B8-569F-0FA3C6E8CDF4}"/>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444508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RAFAELA</a:t>
            </a:r>
          </a:p>
        </p:txBody>
      </p:sp>
      <p:sp>
        <p:nvSpPr>
          <p:cNvPr id="6" name="Footer Placeholder 5">
            <a:extLst>
              <a:ext uri="{FF2B5EF4-FFF2-40B4-BE49-F238E27FC236}">
                <a16:creationId xmlns:a16="http://schemas.microsoft.com/office/drawing/2014/main" id="{B91590BC-4382-8AEB-BD4C-DC7D97F748B2}"/>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403163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26</a:t>
            </a:fld>
            <a:endParaRPr lang="en-US" altLang="en-US" dirty="0"/>
          </a:p>
        </p:txBody>
      </p:sp>
    </p:spTree>
    <p:extLst>
      <p:ext uri="{BB962C8B-B14F-4D97-AF65-F5344CB8AC3E}">
        <p14:creationId xmlns:p14="http://schemas.microsoft.com/office/powerpoint/2010/main" val="1796943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a:t>
            </a:r>
            <a:r>
              <a:rPr lang="en-US" baseline="0" dirty="0"/>
              <a:t> E</a:t>
            </a:r>
            <a:endParaRPr lang="en-US" dirty="0"/>
          </a:p>
        </p:txBody>
      </p:sp>
      <p:sp>
        <p:nvSpPr>
          <p:cNvPr id="4" name="Slide Number Placeholder 3"/>
          <p:cNvSpPr>
            <a:spLocks noGrp="1"/>
          </p:cNvSpPr>
          <p:nvPr>
            <p:ph type="sldNum" sz="quarter" idx="10"/>
          </p:nvPr>
        </p:nvSpPr>
        <p:spPr/>
        <p:txBody>
          <a:bodyPr/>
          <a:lstStyle/>
          <a:p>
            <a:fld id="{B3764927-C8A1-6C46-B5AA-BBFA8FD1D8A2}" type="slidenum">
              <a:rPr lang="en-US" smtClean="0"/>
              <a:pPr/>
              <a:t>27</a:t>
            </a:fld>
            <a:endParaRPr lang="en-US" dirty="0"/>
          </a:p>
        </p:txBody>
      </p:sp>
    </p:spTree>
    <p:extLst>
      <p:ext uri="{BB962C8B-B14F-4D97-AF65-F5344CB8AC3E}">
        <p14:creationId xmlns:p14="http://schemas.microsoft.com/office/powerpoint/2010/main" val="1741807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56DDAE0-C18E-434B-8A8A-451D17450897}" type="slidenum">
              <a:rPr lang="en-US" smtClean="0"/>
              <a:pPr>
                <a:defRPr/>
              </a:pPr>
              <a:t>2</a:t>
            </a:fld>
            <a:endParaRPr lang="en-US" dirty="0"/>
          </a:p>
        </p:txBody>
      </p:sp>
    </p:spTree>
    <p:extLst>
      <p:ext uri="{BB962C8B-B14F-4D97-AF65-F5344CB8AC3E}">
        <p14:creationId xmlns:p14="http://schemas.microsoft.com/office/powerpoint/2010/main" val="56718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B9B942-6AE3-4B8B-BC29-62CABD5D7D9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89445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a:t>
            </a:r>
            <a:r>
              <a:rPr lang="en-US" baseline="0" dirty="0"/>
              <a:t> E</a:t>
            </a:r>
            <a:endParaRPr lang="en-US" dirty="0"/>
          </a:p>
        </p:txBody>
      </p:sp>
      <p:sp>
        <p:nvSpPr>
          <p:cNvPr id="4" name="Slide Number Placeholder 3"/>
          <p:cNvSpPr>
            <a:spLocks noGrp="1"/>
          </p:cNvSpPr>
          <p:nvPr>
            <p:ph type="sldNum" sz="quarter" idx="10"/>
          </p:nvPr>
        </p:nvSpPr>
        <p:spPr/>
        <p:txBody>
          <a:bodyPr/>
          <a:lstStyle/>
          <a:p>
            <a:fld id="{B3764927-C8A1-6C46-B5AA-BBFA8FD1D8A2}" type="slidenum">
              <a:rPr lang="en-US" smtClean="0"/>
              <a:pPr/>
              <a:t>29</a:t>
            </a:fld>
            <a:endParaRPr lang="en-US" dirty="0"/>
          </a:p>
        </p:txBody>
      </p:sp>
    </p:spTree>
    <p:extLst>
      <p:ext uri="{BB962C8B-B14F-4D97-AF65-F5344CB8AC3E}">
        <p14:creationId xmlns:p14="http://schemas.microsoft.com/office/powerpoint/2010/main" val="3475350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30</a:t>
            </a:fld>
            <a:endParaRPr lang="en-US" altLang="en-US" dirty="0"/>
          </a:p>
        </p:txBody>
      </p:sp>
    </p:spTree>
    <p:extLst>
      <p:ext uri="{BB962C8B-B14F-4D97-AF65-F5344CB8AC3E}">
        <p14:creationId xmlns:p14="http://schemas.microsoft.com/office/powerpoint/2010/main" val="2201095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32</a:t>
            </a:fld>
            <a:endParaRPr lang="en-US" altLang="en-US" dirty="0"/>
          </a:p>
        </p:txBody>
      </p:sp>
    </p:spTree>
    <p:extLst>
      <p:ext uri="{BB962C8B-B14F-4D97-AF65-F5344CB8AC3E}">
        <p14:creationId xmlns:p14="http://schemas.microsoft.com/office/powerpoint/2010/main" val="1815724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33</a:t>
            </a:fld>
            <a:endParaRPr lang="en-US" altLang="en-US" dirty="0"/>
          </a:p>
        </p:txBody>
      </p:sp>
    </p:spTree>
    <p:extLst>
      <p:ext uri="{BB962C8B-B14F-4D97-AF65-F5344CB8AC3E}">
        <p14:creationId xmlns:p14="http://schemas.microsoft.com/office/powerpoint/2010/main" val="541533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764927-C8A1-6C46-B5AA-BBFA8FD1D8A2}"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658760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35</a:t>
            </a:fld>
            <a:endParaRPr lang="en-US" altLang="en-US" dirty="0"/>
          </a:p>
        </p:txBody>
      </p:sp>
    </p:spTree>
    <p:extLst>
      <p:ext uri="{BB962C8B-B14F-4D97-AF65-F5344CB8AC3E}">
        <p14:creationId xmlns:p14="http://schemas.microsoft.com/office/powerpoint/2010/main" val="1507167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36</a:t>
            </a:fld>
            <a:endParaRPr lang="en-US" altLang="en-US" dirty="0"/>
          </a:p>
        </p:txBody>
      </p:sp>
    </p:spTree>
    <p:extLst>
      <p:ext uri="{BB962C8B-B14F-4D97-AF65-F5344CB8AC3E}">
        <p14:creationId xmlns:p14="http://schemas.microsoft.com/office/powerpoint/2010/main" val="203587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37</a:t>
            </a:fld>
            <a:endParaRPr lang="en-US" altLang="en-US" dirty="0"/>
          </a:p>
        </p:txBody>
      </p:sp>
    </p:spTree>
    <p:extLst>
      <p:ext uri="{BB962C8B-B14F-4D97-AF65-F5344CB8AC3E}">
        <p14:creationId xmlns:p14="http://schemas.microsoft.com/office/powerpoint/2010/main" val="2279955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p:txBody>
      </p:sp>
      <p:sp>
        <p:nvSpPr>
          <p:cNvPr id="4" name="Slide Number Placeholder 3"/>
          <p:cNvSpPr>
            <a:spLocks noGrp="1"/>
          </p:cNvSpPr>
          <p:nvPr>
            <p:ph type="sldNum" sz="quarter" idx="10"/>
          </p:nvPr>
        </p:nvSpPr>
        <p:spPr/>
        <p:txBody>
          <a:bodyPr/>
          <a:lstStyle/>
          <a:p>
            <a:fld id="{B3764927-C8A1-6C46-B5AA-BBFA8FD1D8A2}" type="slidenum">
              <a:rPr lang="en-US" smtClean="0"/>
              <a:pPr/>
              <a:t>38</a:t>
            </a:fld>
            <a:endParaRPr lang="en-US" dirty="0"/>
          </a:p>
        </p:txBody>
      </p:sp>
    </p:spTree>
    <p:extLst>
      <p:ext uri="{BB962C8B-B14F-4D97-AF65-F5344CB8AC3E}">
        <p14:creationId xmlns:p14="http://schemas.microsoft.com/office/powerpoint/2010/main" val="1096613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546135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6A253-C888-423E-AC62-83D809C28B23}" type="slidenum">
              <a:rPr lang="en-US" smtClean="0"/>
              <a:pPr/>
              <a:t>39</a:t>
            </a:fld>
            <a:endParaRPr lang="en-US" dirty="0"/>
          </a:p>
        </p:txBody>
      </p:sp>
    </p:spTree>
    <p:extLst>
      <p:ext uri="{BB962C8B-B14F-4D97-AF65-F5344CB8AC3E}">
        <p14:creationId xmlns:p14="http://schemas.microsoft.com/office/powerpoint/2010/main" val="2601827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40</a:t>
            </a:fld>
            <a:endParaRPr lang="en-US" altLang="en-US" dirty="0"/>
          </a:p>
        </p:txBody>
      </p:sp>
    </p:spTree>
    <p:extLst>
      <p:ext uri="{BB962C8B-B14F-4D97-AF65-F5344CB8AC3E}">
        <p14:creationId xmlns:p14="http://schemas.microsoft.com/office/powerpoint/2010/main" val="432919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43</a:t>
            </a:fld>
            <a:endParaRPr lang="en-US" altLang="en-US" dirty="0"/>
          </a:p>
        </p:txBody>
      </p:sp>
    </p:spTree>
    <p:extLst>
      <p:ext uri="{BB962C8B-B14F-4D97-AF65-F5344CB8AC3E}">
        <p14:creationId xmlns:p14="http://schemas.microsoft.com/office/powerpoint/2010/main" val="1525967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44</a:t>
            </a:fld>
            <a:endParaRPr lang="en-US" altLang="en-US" dirty="0"/>
          </a:p>
        </p:txBody>
      </p:sp>
    </p:spTree>
    <p:extLst>
      <p:ext uri="{BB962C8B-B14F-4D97-AF65-F5344CB8AC3E}">
        <p14:creationId xmlns:p14="http://schemas.microsoft.com/office/powerpoint/2010/main" val="742320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45</a:t>
            </a:fld>
            <a:endParaRPr lang="en-US" altLang="en-US" dirty="0"/>
          </a:p>
        </p:txBody>
      </p:sp>
    </p:spTree>
    <p:extLst>
      <p:ext uri="{BB962C8B-B14F-4D97-AF65-F5344CB8AC3E}">
        <p14:creationId xmlns:p14="http://schemas.microsoft.com/office/powerpoint/2010/main" val="3205689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46</a:t>
            </a:fld>
            <a:endParaRPr lang="en-US" altLang="en-US" dirty="0"/>
          </a:p>
        </p:txBody>
      </p:sp>
    </p:spTree>
    <p:extLst>
      <p:ext uri="{BB962C8B-B14F-4D97-AF65-F5344CB8AC3E}">
        <p14:creationId xmlns:p14="http://schemas.microsoft.com/office/powerpoint/2010/main" val="4177090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48</a:t>
            </a:fld>
            <a:endParaRPr lang="en-US" altLang="en-US" dirty="0"/>
          </a:p>
        </p:txBody>
      </p:sp>
    </p:spTree>
    <p:extLst>
      <p:ext uri="{BB962C8B-B14F-4D97-AF65-F5344CB8AC3E}">
        <p14:creationId xmlns:p14="http://schemas.microsoft.com/office/powerpoint/2010/main" val="3153869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6DDAE0-C18E-434B-8A8A-451D17450897}" type="slidenum">
              <a:rPr lang="en-US" smtClean="0"/>
              <a:pPr>
                <a:defRPr/>
              </a:pPr>
              <a:t>5</a:t>
            </a:fld>
            <a:endParaRPr lang="en-US" dirty="0"/>
          </a:p>
        </p:txBody>
      </p:sp>
    </p:spTree>
    <p:extLst>
      <p:ext uri="{BB962C8B-B14F-4D97-AF65-F5344CB8AC3E}">
        <p14:creationId xmlns:p14="http://schemas.microsoft.com/office/powerpoint/2010/main" val="1397799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9B942-6AE3-4B8B-BC29-62CABD5D7D92}" type="slidenum">
              <a:rPr lang="en-US" altLang="en-US" smtClean="0"/>
              <a:pPr/>
              <a:t>6</a:t>
            </a:fld>
            <a:endParaRPr lang="en-US" altLang="en-US" dirty="0"/>
          </a:p>
        </p:txBody>
      </p:sp>
    </p:spTree>
    <p:extLst>
      <p:ext uri="{BB962C8B-B14F-4D97-AF65-F5344CB8AC3E}">
        <p14:creationId xmlns:p14="http://schemas.microsoft.com/office/powerpoint/2010/main" val="3080946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DHS Shield:</a:t>
            </a:r>
            <a:r>
              <a:rPr lang="en-US" baseline="0" dirty="0"/>
              <a:t> </a:t>
            </a:r>
            <a:r>
              <a:rPr lang="en-US" sz="1200" kern="1200" dirty="0">
                <a:solidFill>
                  <a:schemeClr val="tx1"/>
                </a:solidFill>
                <a:effectLst/>
                <a:latin typeface="+mn-lt"/>
                <a:ea typeface="+mn-ea"/>
                <a:cs typeface="+mn-cs"/>
              </a:rPr>
              <a:t>shield - </a:t>
            </a:r>
            <a:r>
              <a:rPr lang="en-US" sz="1200" u="sng" kern="1200" dirty="0">
                <a:solidFill>
                  <a:schemeClr val="tx1"/>
                </a:solidFill>
                <a:effectLst/>
                <a:latin typeface="+mn-lt"/>
                <a:ea typeface="+mn-ea"/>
                <a:cs typeface="+mn-cs"/>
                <a:hlinkClick r:id="rId3"/>
              </a:rPr>
              <a:t>https://www.dhs.gov/sites/default/files/2021-11/U.S.%20Immigration%20Benefits%20for%20Noncitizen%20Crime%20Victims.pdf</a:t>
            </a:r>
            <a:endParaRPr lang="en-US" sz="120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C64D949-5EDD-42DE-9BD7-0B36E200F462}" type="slidenum">
              <a:rPr lang="en-US" smtClean="0"/>
              <a:t>11</a:t>
            </a:fld>
            <a:endParaRPr lang="en-US" dirty="0"/>
          </a:p>
        </p:txBody>
      </p:sp>
    </p:spTree>
    <p:extLst>
      <p:ext uri="{BB962C8B-B14F-4D97-AF65-F5344CB8AC3E}">
        <p14:creationId xmlns:p14="http://schemas.microsoft.com/office/powerpoint/2010/main" val="3559650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100" dirty="0"/>
              <a:t>Discuss examples of similar including hate crimes, elder abuse and child abuse</a:t>
            </a:r>
          </a:p>
        </p:txBody>
      </p:sp>
      <p:sp>
        <p:nvSpPr>
          <p:cNvPr id="4" name="Slide Number Placeholder 3"/>
          <p:cNvSpPr>
            <a:spLocks noGrp="1"/>
          </p:cNvSpPr>
          <p:nvPr>
            <p:ph type="sldNum" sz="quarter" idx="10"/>
          </p:nvPr>
        </p:nvSpPr>
        <p:spPr/>
        <p:txBody>
          <a:bodyPr/>
          <a:lstStyle/>
          <a:p>
            <a:pPr>
              <a:defRPr/>
            </a:pPr>
            <a:fld id="{19071D9C-AEFA-D442-822B-689F0CF3C061}" type="slidenum">
              <a:rPr lang="en-US" smtClean="0"/>
              <a:pPr>
                <a:defRPr/>
              </a:pPr>
              <a:t>12</a:t>
            </a:fld>
            <a:endParaRPr lang="en-US" dirty="0"/>
          </a:p>
        </p:txBody>
      </p:sp>
      <p:sp>
        <p:nvSpPr>
          <p:cNvPr id="5" name="Date Placeholder 4"/>
          <p:cNvSpPr>
            <a:spLocks noGrp="1"/>
          </p:cNvSpPr>
          <p:nvPr>
            <p:ph type="dt" idx="11"/>
          </p:nvPr>
        </p:nvSpPr>
        <p:spPr/>
        <p:txBody>
          <a:bodyPr/>
          <a:lstStyle/>
          <a:p>
            <a:pPr>
              <a:defRPr/>
            </a:pPr>
            <a:endParaRPr lang="en-US" dirty="0"/>
          </a:p>
        </p:txBody>
      </p:sp>
      <p:sp>
        <p:nvSpPr>
          <p:cNvPr id="6" name="Footer Placeholder 5"/>
          <p:cNvSpPr>
            <a:spLocks noGrp="1"/>
          </p:cNvSpPr>
          <p:nvPr>
            <p:ph type="ftr" sz="quarter" idx="12"/>
          </p:nvPr>
        </p:nvSpPr>
        <p:spPr/>
        <p:txBody>
          <a:bodyPr/>
          <a:lstStyle/>
          <a:p>
            <a:pPr>
              <a:defRPr/>
            </a:pPr>
            <a:endParaRPr lang="en-US" dirty="0"/>
          </a:p>
        </p:txBody>
      </p:sp>
    </p:spTree>
    <p:extLst>
      <p:ext uri="{BB962C8B-B14F-4D97-AF65-F5344CB8AC3E}">
        <p14:creationId xmlns:p14="http://schemas.microsoft.com/office/powerpoint/2010/main" val="429897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071D9C-AEFA-D442-822B-689F0CF3C061}" type="slidenum">
              <a:rPr lang="en-US" smtClean="0"/>
              <a:pPr>
                <a:defRPr/>
              </a:pPr>
              <a:t>13</a:t>
            </a:fld>
            <a:endParaRPr lang="en-US" dirty="0"/>
          </a:p>
        </p:txBody>
      </p:sp>
    </p:spTree>
    <p:extLst>
      <p:ext uri="{BB962C8B-B14F-4D97-AF65-F5344CB8AC3E}">
        <p14:creationId xmlns:p14="http://schemas.microsoft.com/office/powerpoint/2010/main" val="2159402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40094164" indent="-39610899">
              <a:defRPr>
                <a:solidFill>
                  <a:schemeClr val="tx1"/>
                </a:solidFill>
                <a:latin typeface="Arial" panose="020B0604020202020204" pitchFamily="34" charset="0"/>
                <a:cs typeface="Arial" panose="020B0604020202020204" pitchFamily="34" charset="0"/>
              </a:defRPr>
            </a:lvl2pPr>
            <a:lvl3pPr marL="1208161" indent="-241632">
              <a:defRPr>
                <a:solidFill>
                  <a:schemeClr val="tx1"/>
                </a:solidFill>
                <a:latin typeface="Arial" panose="020B0604020202020204" pitchFamily="34" charset="0"/>
                <a:cs typeface="Arial" panose="020B0604020202020204" pitchFamily="34" charset="0"/>
              </a:defRPr>
            </a:lvl3pPr>
            <a:lvl4pPr marL="1691426" indent="-241632">
              <a:defRPr>
                <a:solidFill>
                  <a:schemeClr val="tx1"/>
                </a:solidFill>
                <a:latin typeface="Arial" panose="020B0604020202020204" pitchFamily="34" charset="0"/>
                <a:cs typeface="Arial" panose="020B0604020202020204" pitchFamily="34" charset="0"/>
              </a:defRPr>
            </a:lvl4pPr>
            <a:lvl5pPr marL="2174690" indent="-241632">
              <a:defRPr>
                <a:solidFill>
                  <a:schemeClr val="tx1"/>
                </a:solidFill>
                <a:latin typeface="Arial" panose="020B0604020202020204" pitchFamily="34" charset="0"/>
                <a:cs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BFA95A-CC68-4252-A607-DFAFC7408C3D}" type="slidenum">
              <a:rPr lang="en-GB" altLang="en-US">
                <a:latin typeface="Calibri" panose="020F0502020204030204" pitchFamily="34" charset="0"/>
              </a:rPr>
              <a:pPr/>
              <a:t>14</a:t>
            </a:fld>
            <a:endParaRPr lang="en-GB" altLang="en-US" dirty="0">
              <a:latin typeface="Calibri" panose="020F0502020204030204"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ea typeface="ＭＳ Ｐゴシック" panose="020B0600070205080204" pitchFamily="34" charset="-128"/>
              </a:rPr>
              <a:t>Extreme Cruelty: Intimidation, Social Isolation Humiliation, insults, Possessiveness, stalking</a:t>
            </a:r>
          </a:p>
          <a:p>
            <a:r>
              <a:rPr lang="en-US" altLang="en-US" dirty="0">
                <a:latin typeface="Arial" panose="020B0604020202020204" pitchFamily="34" charset="0"/>
                <a:ea typeface="ＭＳ Ｐゴシック" panose="020B0600070205080204" pitchFamily="34" charset="-128"/>
              </a:rPr>
              <a:t>Harm to pets, Minimizing, Denying &amp; Blaming, Emotional Abuse, Economic Abuse, Coercion , Threats of deportation</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955253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oleObject" Target="../embeddings/oleObject4.bin"/><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oleObject" Target="../embeddings/oleObject4.bin"/><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9.xml"/><Relationship Id="rId7" Type="http://schemas.openxmlformats.org/officeDocument/2006/relationships/image" Target="../media/image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emf"/><Relationship Id="rId5" Type="http://schemas.openxmlformats.org/officeDocument/2006/relationships/oleObject" Target="../embeddings/oleObject5.bin"/><Relationship Id="rId10" Type="http://schemas.openxmlformats.org/officeDocument/2006/relationships/oleObject" Target="../embeddings/oleObject7.bin"/><Relationship Id="rId4" Type="http://schemas.openxmlformats.org/officeDocument/2006/relationships/slideMaster" Target="../slideMasters/slideMaster1.xml"/><Relationship Id="rId9" Type="http://schemas.openxmlformats.org/officeDocument/2006/relationships/oleObject" Target="../embeddings/oleObject6.bin"/></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oleObject" Target="../embeddings/oleObject8.bin"/><Relationship Id="rId7" Type="http://schemas.openxmlformats.org/officeDocument/2006/relationships/diagramQuickStyle" Target="../diagrams/quickStyle1.xml"/><Relationship Id="rId2" Type="http://schemas.openxmlformats.org/officeDocument/2006/relationships/slideMaster" Target="../slideMasters/slideMaster5.xml"/><Relationship Id="rId1" Type="http://schemas.openxmlformats.org/officeDocument/2006/relationships/tags" Target="../tags/tag1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emf"/><Relationship Id="rId9" Type="http://schemas.microsoft.com/office/2007/relationships/diagramDrawing" Target="../diagrams/drawing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6.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2.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6.xml"/><Relationship Id="rId1" Type="http://schemas.openxmlformats.org/officeDocument/2006/relationships/tags" Target="../tags/tag13.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2.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6.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6.xml"/><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6.xml"/><Relationship Id="rId1" Type="http://schemas.openxmlformats.org/officeDocument/2006/relationships/tags" Target="../tags/tag16.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17.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6.xml"/><Relationship Id="rId1" Type="http://schemas.openxmlformats.org/officeDocument/2006/relationships/tags" Target="../tags/tag18.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6.xml"/><Relationship Id="rId1" Type="http://schemas.openxmlformats.org/officeDocument/2006/relationships/tags" Target="../tags/tag19.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20.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21.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22.xml"/><Relationship Id="rId4" Type="http://schemas.openxmlformats.org/officeDocument/2006/relationships/image" Target="../media/image2.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6.xml"/><Relationship Id="rId1" Type="http://schemas.openxmlformats.org/officeDocument/2006/relationships/tags" Target="../tags/tag23.xml"/><Relationship Id="rId4" Type="http://schemas.openxmlformats.org/officeDocument/2006/relationships/image" Target="../media/image2.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2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oleObject" Target="../embeddings/oleObject17.bin"/><Relationship Id="rId7" Type="http://schemas.openxmlformats.org/officeDocument/2006/relationships/diagramQuickStyle" Target="../diagrams/quickStyle2.xml"/><Relationship Id="rId2" Type="http://schemas.openxmlformats.org/officeDocument/2006/relationships/slideMaster" Target="../slideMasters/slideMaster6.xml"/><Relationship Id="rId1" Type="http://schemas.openxmlformats.org/officeDocument/2006/relationships/tags" Target="../tags/tag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emf"/><Relationship Id="rId9" Type="http://schemas.microsoft.com/office/2007/relationships/diagramDrawing" Target="../diagrams/drawing2.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17.bin"/><Relationship Id="rId7" Type="http://schemas.openxmlformats.org/officeDocument/2006/relationships/image" Target="../media/image17.png"/><Relationship Id="rId2" Type="http://schemas.openxmlformats.org/officeDocument/2006/relationships/slideMaster" Target="../slideMasters/slideMaster6.xml"/><Relationship Id="rId1" Type="http://schemas.openxmlformats.org/officeDocument/2006/relationships/tags" Target="../tags/tag2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emf"/></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file://localhost/Users/sesepauldesign/Documents/CLIENTS/PolarisProject_xxx14_Stationery/polaris_StarSilo.png" TargetMode="External"/><Relationship Id="rId2" Type="http://schemas.openxmlformats.org/officeDocument/2006/relationships/image" Target="../media/image29.png"/><Relationship Id="rId1" Type="http://schemas.openxmlformats.org/officeDocument/2006/relationships/slideMaster" Target="../slideMasters/slideMaster6.xml"/><Relationship Id="rId6" Type="http://schemas.openxmlformats.org/officeDocument/2006/relationships/image" Target="../media/image32.png"/><Relationship Id="rId5" Type="http://schemas.openxmlformats.org/officeDocument/2006/relationships/image" Target="file://localhost/Users/sesepauldesign/Desktop/polaris_Logo_RGB_smalluse.png" TargetMode="External"/><Relationship Id="rId4" Type="http://schemas.openxmlformats.org/officeDocument/2006/relationships/image" Target="../media/image31.png"/><Relationship Id="rId9" Type="http://schemas.openxmlformats.org/officeDocument/2006/relationships/image" Target="../media/image34.sv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fld id="{398F3730-EADA-46D5-A220-2FCA85626ECC}" type="slidenum">
              <a:rPr lang="en-US" altLang="en-US" smtClean="0"/>
              <a:pPr/>
              <a:t>‹#›</a:t>
            </a:fld>
            <a:endParaRPr lang="en-US" altLang="en-US" dirty="0"/>
          </a:p>
        </p:txBody>
      </p:sp>
    </p:spTree>
    <p:extLst>
      <p:ext uri="{BB962C8B-B14F-4D97-AF65-F5344CB8AC3E}">
        <p14:creationId xmlns:p14="http://schemas.microsoft.com/office/powerpoint/2010/main" val="4011883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lvl1pPr>
              <a:defRPr/>
            </a:lvl1pPr>
          </a:lstStyle>
          <a:p>
            <a:fld id="{6A3B247B-1B05-4552-A1BD-808F5B3CFF5B}" type="datetime1">
              <a:rPr lang="en-US" altLang="en-US"/>
              <a:pPr/>
              <a:t>8/5/2024</a:t>
            </a:fld>
            <a:r>
              <a:rPr lang="en-US" altLang="en-US" dirty="0"/>
              <a:t> … </a:t>
            </a:r>
            <a:fld id="{B826AE70-1FA7-418E-84F9-3F0C63BF87A7}" type="slidenum">
              <a:rPr lang="en-US" altLang="en-US"/>
              <a:pPr/>
              <a:t>‹#›</a:t>
            </a:fld>
            <a:endParaRPr lang="en-US" altLang="en-US" dirty="0"/>
          </a:p>
        </p:txBody>
      </p:sp>
    </p:spTree>
    <p:extLst>
      <p:ext uri="{BB962C8B-B14F-4D97-AF65-F5344CB8AC3E}">
        <p14:creationId xmlns:p14="http://schemas.microsoft.com/office/powerpoint/2010/main" val="707618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fld id="{6A3B247B-1B05-4552-A1BD-808F5B3CFF5B}" type="datetime1">
              <a:rPr lang="en-US" altLang="en-US"/>
              <a:pPr/>
              <a:t>8/5/2024</a:t>
            </a:fld>
            <a:r>
              <a:rPr lang="en-US" altLang="en-US" dirty="0"/>
              <a:t> … </a:t>
            </a:r>
            <a:fld id="{84495362-63E6-4DF0-ADA7-9EF7A003A63C}" type="slidenum">
              <a:rPr lang="en-US" altLang="en-US"/>
              <a:pPr/>
              <a:t>‹#›</a:t>
            </a:fld>
            <a:endParaRPr lang="en-US" altLang="en-US" dirty="0"/>
          </a:p>
        </p:txBody>
      </p:sp>
    </p:spTree>
    <p:extLst>
      <p:ext uri="{BB962C8B-B14F-4D97-AF65-F5344CB8AC3E}">
        <p14:creationId xmlns:p14="http://schemas.microsoft.com/office/powerpoint/2010/main" val="3263245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fld id="{6A3B247B-1B05-4552-A1BD-808F5B3CFF5B}" type="datetime1">
              <a:rPr lang="en-US" altLang="en-US"/>
              <a:pPr/>
              <a:t>8/5/2024</a:t>
            </a:fld>
            <a:r>
              <a:rPr lang="en-US" altLang="en-US" dirty="0"/>
              <a:t> … </a:t>
            </a:r>
            <a:fld id="{D8A75C2C-C352-4F03-B44D-E6A128E288BD}" type="slidenum">
              <a:rPr lang="en-US" altLang="en-US"/>
              <a:pPr/>
              <a:t>‹#›</a:t>
            </a:fld>
            <a:endParaRPr lang="en-US" altLang="en-US" dirty="0"/>
          </a:p>
        </p:txBody>
      </p:sp>
    </p:spTree>
    <p:extLst>
      <p:ext uri="{BB962C8B-B14F-4D97-AF65-F5344CB8AC3E}">
        <p14:creationId xmlns:p14="http://schemas.microsoft.com/office/powerpoint/2010/main" val="4109150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Layout - Blue">
    <p:bg>
      <p:bgPr>
        <a:solidFill>
          <a:srgbClr val="3059A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10" name="Title 1"/>
          <p:cNvSpPr>
            <a:spLocks noGrp="1"/>
          </p:cNvSpPr>
          <p:nvPr>
            <p:ph type="title"/>
          </p:nvPr>
        </p:nvSpPr>
        <p:spPr>
          <a:xfrm>
            <a:off x="194311" y="308610"/>
            <a:ext cx="8766809" cy="746819"/>
          </a:xfrm>
        </p:spPr>
        <p:txBody>
          <a:bodyPr>
            <a:noAutofit/>
          </a:bodyPr>
          <a:lstStyle>
            <a:lvl1pPr>
              <a:defRPr sz="4800">
                <a:solidFill>
                  <a:schemeClr val="bg1"/>
                </a:solidFill>
                <a:latin typeface="IBM Plex Serif Light" panose="02060403050406000203" pitchFamily="18" charset="0"/>
              </a:defRPr>
            </a:lvl1pPr>
          </a:lstStyle>
          <a:p>
            <a:r>
              <a:rPr lang="en-US"/>
              <a:t>Click to edit Master title style</a:t>
            </a:r>
            <a:endParaRPr lang="en-US" dirty="0"/>
          </a:p>
        </p:txBody>
      </p:sp>
      <p:sp>
        <p:nvSpPr>
          <p:cNvPr id="12" name="Content Placeholder 5"/>
          <p:cNvSpPr>
            <a:spLocks noGrp="1"/>
          </p:cNvSpPr>
          <p:nvPr>
            <p:ph sz="quarter" idx="13"/>
          </p:nvPr>
        </p:nvSpPr>
        <p:spPr>
          <a:xfrm>
            <a:off x="194310" y="1416050"/>
            <a:ext cx="8766809" cy="5236210"/>
          </a:xfrm>
        </p:spPr>
        <p:txBody>
          <a:bodyPr/>
          <a:lstStyle>
            <a:lvl1pPr>
              <a:spcAft>
                <a:spcPts val="1200"/>
              </a:spcAft>
              <a:defRPr>
                <a:solidFill>
                  <a:schemeClr val="bg1"/>
                </a:solidFill>
              </a:defRPr>
            </a:lvl1pPr>
            <a:lvl2pPr indent="-354330">
              <a:spcAft>
                <a:spcPts val="1200"/>
              </a:spcAft>
              <a:defRPr>
                <a:solidFill>
                  <a:schemeClr val="bg1"/>
                </a:solidFill>
              </a:defRPr>
            </a:lvl2pPr>
            <a:lvl3pPr>
              <a:spcAft>
                <a:spcPts val="1200"/>
              </a:spcAft>
              <a:defRPr>
                <a:solidFill>
                  <a:schemeClr val="bg1"/>
                </a:solidFill>
              </a:defRPr>
            </a:lvl3pPr>
            <a:lvl4pPr>
              <a:spcAft>
                <a:spcPts val="1200"/>
              </a:spcAft>
              <a:defRPr>
                <a:solidFill>
                  <a:schemeClr val="bg1"/>
                </a:solidFill>
              </a:defRPr>
            </a:lvl4pPr>
            <a:lvl5pPr>
              <a:spcAft>
                <a:spcPts val="1200"/>
              </a:spcAft>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Google Shape;126;p20"/>
          <p:cNvCxnSpPr/>
          <p:nvPr/>
        </p:nvCxnSpPr>
        <p:spPr>
          <a:xfrm>
            <a:off x="429100" y="1235740"/>
            <a:ext cx="1048800" cy="0"/>
          </a:xfrm>
          <a:prstGeom prst="straightConnector1">
            <a:avLst/>
          </a:prstGeom>
          <a:noFill/>
          <a:ln w="19050" cap="flat" cmpd="sng">
            <a:solidFill>
              <a:srgbClr val="1AA58F"/>
            </a:solidFill>
            <a:prstDash val="solid"/>
            <a:round/>
            <a:headEnd type="none" w="med" len="med"/>
            <a:tailEnd type="none" w="med" len="med"/>
          </a:ln>
        </p:spPr>
      </p:cxnSp>
      <p:pic>
        <p:nvPicPr>
          <p:cNvPr id="8" name="Google Shape;15;p3">
            <a:extLst>
              <a:ext uri="{FF2B5EF4-FFF2-40B4-BE49-F238E27FC236}">
                <a16:creationId xmlns:a16="http://schemas.microsoft.com/office/drawing/2014/main" id="{40C97EBA-3ACC-A949-934B-09362EB3767A}"/>
              </a:ext>
            </a:extLst>
          </p:cNvPr>
          <p:cNvPicPr preferRelativeResize="0"/>
          <p:nvPr/>
        </p:nvPicPr>
        <p:blipFill rotWithShape="1">
          <a:blip r:embed="rId6">
            <a:alphaModFix amt="5000"/>
          </a:blip>
          <a:srcRect r="1487"/>
          <a:stretch/>
        </p:blipFill>
        <p:spPr>
          <a:xfrm>
            <a:off x="5946080" y="4114800"/>
            <a:ext cx="3197920" cy="2743200"/>
          </a:xfrm>
          <a:prstGeom prst="rect">
            <a:avLst/>
          </a:prstGeom>
          <a:noFill/>
          <a:ln>
            <a:noFill/>
          </a:ln>
        </p:spPr>
      </p:pic>
      <p:graphicFrame>
        <p:nvGraphicFramePr>
          <p:cNvPr id="7" name="Object 6" hidden="1">
            <a:extLst>
              <a:ext uri="{FF2B5EF4-FFF2-40B4-BE49-F238E27FC236}">
                <a16:creationId xmlns:a16="http://schemas.microsoft.com/office/drawing/2014/main" id="{A7F15757-E475-4649-828E-49F70186F321}"/>
              </a:ext>
            </a:extLst>
          </p:cNvPr>
          <p:cNvGraphicFramePr>
            <a:graphicFrameLocks noChangeAspect="1"/>
          </p:cNvGraphicFramePr>
          <p:nvPr userDrawn="1">
            <p:custDataLst>
              <p:tags r:id="rId2"/>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7" imgW="473" imgH="473" progId="TCLayout.ActiveDocument.1">
                  <p:embed/>
                </p:oleObj>
              </mc:Choice>
              <mc:Fallback>
                <p:oleObj name="think-cell Slide" r:id="rId7" imgW="473" imgH="473" progId="TCLayout.ActiveDocument.1">
                  <p:embed/>
                  <p:pic>
                    <p:nvPicPr>
                      <p:cNvPr id="7" name="Object 6" hidden="1">
                        <a:extLst>
                          <a:ext uri="{FF2B5EF4-FFF2-40B4-BE49-F238E27FC236}">
                            <a16:creationId xmlns:a16="http://schemas.microsoft.com/office/drawing/2014/main" id="{A7F15757-E475-4649-828E-49F70186F321}"/>
                          </a:ext>
                        </a:extLst>
                      </p:cNvPr>
                      <p:cNvPicPr/>
                      <p:nvPr/>
                    </p:nvPicPr>
                    <p:blipFill>
                      <a:blip r:embed="rId5"/>
                      <a:stretch>
                        <a:fillRect/>
                      </a:stretch>
                    </p:blipFill>
                    <p:spPr>
                      <a:xfrm>
                        <a:off x="1589" y="2118"/>
                        <a:ext cx="1587" cy="2116"/>
                      </a:xfrm>
                      <a:prstGeom prst="rect">
                        <a:avLst/>
                      </a:prstGeom>
                    </p:spPr>
                  </p:pic>
                </p:oleObj>
              </mc:Fallback>
            </mc:AlternateContent>
          </a:graphicData>
        </a:graphic>
      </p:graphicFrame>
      <p:cxnSp>
        <p:nvCxnSpPr>
          <p:cNvPr id="9" name="Google Shape;126;p20">
            <a:extLst>
              <a:ext uri="{FF2B5EF4-FFF2-40B4-BE49-F238E27FC236}">
                <a16:creationId xmlns:a16="http://schemas.microsoft.com/office/drawing/2014/main" id="{101A9C64-FBB2-E847-A4AF-39D3A6C7EE7C}"/>
              </a:ext>
            </a:extLst>
          </p:cNvPr>
          <p:cNvCxnSpPr/>
          <p:nvPr userDrawn="1"/>
        </p:nvCxnSpPr>
        <p:spPr>
          <a:xfrm>
            <a:off x="429100" y="1235740"/>
            <a:ext cx="1048800" cy="0"/>
          </a:xfrm>
          <a:prstGeom prst="straightConnector1">
            <a:avLst/>
          </a:prstGeom>
          <a:noFill/>
          <a:ln w="19050" cap="flat" cmpd="sng">
            <a:solidFill>
              <a:srgbClr val="1AA58F"/>
            </a:solidFill>
            <a:prstDash val="solid"/>
            <a:round/>
            <a:headEnd type="none" w="med" len="med"/>
            <a:tailEnd type="none" w="med" len="med"/>
          </a:ln>
        </p:spPr>
      </p:cxnSp>
      <p:pic>
        <p:nvPicPr>
          <p:cNvPr id="11" name="Google Shape;15;p3">
            <a:extLst>
              <a:ext uri="{FF2B5EF4-FFF2-40B4-BE49-F238E27FC236}">
                <a16:creationId xmlns:a16="http://schemas.microsoft.com/office/drawing/2014/main" id="{E745A0F3-AAFB-7B48-882D-0288C581DF7F}"/>
              </a:ext>
            </a:extLst>
          </p:cNvPr>
          <p:cNvPicPr preferRelativeResize="0"/>
          <p:nvPr userDrawn="1"/>
        </p:nvPicPr>
        <p:blipFill rotWithShape="1">
          <a:blip r:embed="rId6">
            <a:alphaModFix amt="5000"/>
          </a:blip>
          <a:srcRect r="1487"/>
          <a:stretch/>
        </p:blipFill>
        <p:spPr>
          <a:xfrm>
            <a:off x="5946080" y="4114800"/>
            <a:ext cx="3197920" cy="2743200"/>
          </a:xfrm>
          <a:prstGeom prst="rect">
            <a:avLst/>
          </a:prstGeom>
          <a:noFill/>
          <a:ln>
            <a:noFill/>
          </a:ln>
        </p:spPr>
      </p:pic>
    </p:spTree>
    <p:extLst>
      <p:ext uri="{BB962C8B-B14F-4D97-AF65-F5344CB8AC3E}">
        <p14:creationId xmlns:p14="http://schemas.microsoft.com/office/powerpoint/2010/main" val="2678257839"/>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 Layout -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10" name="Title 1"/>
          <p:cNvSpPr>
            <a:spLocks noGrp="1"/>
          </p:cNvSpPr>
          <p:nvPr>
            <p:ph type="title"/>
          </p:nvPr>
        </p:nvSpPr>
        <p:spPr>
          <a:xfrm>
            <a:off x="148591" y="240030"/>
            <a:ext cx="8812530" cy="815399"/>
          </a:xfrm>
        </p:spPr>
        <p:txBody>
          <a:bodyPr>
            <a:noAutofit/>
          </a:bodyPr>
          <a:lstStyle>
            <a:lvl1pPr>
              <a:defRPr sz="4800">
                <a:solidFill>
                  <a:schemeClr val="tx1"/>
                </a:solidFill>
                <a:latin typeface="IBM Plex Serif Light" panose="02060403050406000203" pitchFamily="18" charset="0"/>
              </a:defRPr>
            </a:lvl1pPr>
          </a:lstStyle>
          <a:p>
            <a:r>
              <a:rPr lang="en-US"/>
              <a:t>Click to edit Master title style</a:t>
            </a:r>
            <a:endParaRPr lang="en-US" dirty="0"/>
          </a:p>
        </p:txBody>
      </p:sp>
      <p:sp>
        <p:nvSpPr>
          <p:cNvPr id="12" name="Content Placeholder 5"/>
          <p:cNvSpPr>
            <a:spLocks noGrp="1"/>
          </p:cNvSpPr>
          <p:nvPr>
            <p:ph sz="quarter" idx="13"/>
          </p:nvPr>
        </p:nvSpPr>
        <p:spPr>
          <a:xfrm>
            <a:off x="148591" y="1416049"/>
            <a:ext cx="8812530" cy="53263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oogle Shape;15;p3"/>
          <p:cNvPicPr preferRelativeResize="0"/>
          <p:nvPr/>
        </p:nvPicPr>
        <p:blipFill rotWithShape="1">
          <a:blip r:embed="rId6">
            <a:alphaModFix amt="5000"/>
          </a:blip>
          <a:srcRect r="1487"/>
          <a:stretch/>
        </p:blipFill>
        <p:spPr>
          <a:xfrm>
            <a:off x="5946080" y="4114800"/>
            <a:ext cx="3197920" cy="2743200"/>
          </a:xfrm>
          <a:prstGeom prst="rect">
            <a:avLst/>
          </a:prstGeom>
          <a:noFill/>
          <a:ln>
            <a:noFill/>
          </a:ln>
        </p:spPr>
      </p:pic>
      <p:cxnSp>
        <p:nvCxnSpPr>
          <p:cNvPr id="18" name="Google Shape;126;p20"/>
          <p:cNvCxnSpPr/>
          <p:nvPr/>
        </p:nvCxnSpPr>
        <p:spPr>
          <a:xfrm>
            <a:off x="429100" y="1235740"/>
            <a:ext cx="1048800" cy="0"/>
          </a:xfrm>
          <a:prstGeom prst="straightConnector1">
            <a:avLst/>
          </a:prstGeom>
          <a:noFill/>
          <a:ln w="19050" cap="flat" cmpd="sng">
            <a:solidFill>
              <a:srgbClr val="1AA58F"/>
            </a:solidFill>
            <a:prstDash val="solid"/>
            <a:round/>
            <a:headEnd type="none" w="med" len="med"/>
            <a:tailEnd type="none" w="med" len="med"/>
          </a:ln>
        </p:spPr>
      </p:cxnSp>
      <p:graphicFrame>
        <p:nvGraphicFramePr>
          <p:cNvPr id="7" name="Object 6" hidden="1">
            <a:extLst>
              <a:ext uri="{FF2B5EF4-FFF2-40B4-BE49-F238E27FC236}">
                <a16:creationId xmlns:a16="http://schemas.microsoft.com/office/drawing/2014/main" id="{82DD652B-586E-B44B-9559-2D7DC731D0BE}"/>
              </a:ext>
            </a:extLst>
          </p:cNvPr>
          <p:cNvGraphicFramePr>
            <a:graphicFrameLocks noChangeAspect="1"/>
          </p:cNvGraphicFramePr>
          <p:nvPr userDrawn="1">
            <p:custDataLst>
              <p:tags r:id="rId2"/>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7" imgW="473" imgH="473" progId="TCLayout.ActiveDocument.1">
                  <p:embed/>
                </p:oleObj>
              </mc:Choice>
              <mc:Fallback>
                <p:oleObj name="think-cell Slide" r:id="rId7" imgW="473" imgH="473" progId="TCLayout.ActiveDocument.1">
                  <p:embed/>
                  <p:pic>
                    <p:nvPicPr>
                      <p:cNvPr id="7" name="Object 6" hidden="1">
                        <a:extLst>
                          <a:ext uri="{FF2B5EF4-FFF2-40B4-BE49-F238E27FC236}">
                            <a16:creationId xmlns:a16="http://schemas.microsoft.com/office/drawing/2014/main" id="{82DD652B-586E-B44B-9559-2D7DC731D0BE}"/>
                          </a:ext>
                        </a:extLst>
                      </p:cNvPr>
                      <p:cNvPicPr/>
                      <p:nvPr/>
                    </p:nvPicPr>
                    <p:blipFill>
                      <a:blip r:embed="rId5"/>
                      <a:stretch>
                        <a:fillRect/>
                      </a:stretch>
                    </p:blipFill>
                    <p:spPr>
                      <a:xfrm>
                        <a:off x="1589" y="2118"/>
                        <a:ext cx="1587" cy="2116"/>
                      </a:xfrm>
                      <a:prstGeom prst="rect">
                        <a:avLst/>
                      </a:prstGeom>
                    </p:spPr>
                  </p:pic>
                </p:oleObj>
              </mc:Fallback>
            </mc:AlternateContent>
          </a:graphicData>
        </a:graphic>
      </p:graphicFrame>
      <p:pic>
        <p:nvPicPr>
          <p:cNvPr id="8" name="Google Shape;15;p3">
            <a:extLst>
              <a:ext uri="{FF2B5EF4-FFF2-40B4-BE49-F238E27FC236}">
                <a16:creationId xmlns:a16="http://schemas.microsoft.com/office/drawing/2014/main" id="{B60A467B-09BA-A14F-A330-597C882B83CF}"/>
              </a:ext>
            </a:extLst>
          </p:cNvPr>
          <p:cNvPicPr preferRelativeResize="0"/>
          <p:nvPr userDrawn="1"/>
        </p:nvPicPr>
        <p:blipFill rotWithShape="1">
          <a:blip r:embed="rId6">
            <a:alphaModFix amt="5000"/>
          </a:blip>
          <a:srcRect r="1487"/>
          <a:stretch/>
        </p:blipFill>
        <p:spPr>
          <a:xfrm>
            <a:off x="5946080" y="4114800"/>
            <a:ext cx="3197920" cy="2743200"/>
          </a:xfrm>
          <a:prstGeom prst="rect">
            <a:avLst/>
          </a:prstGeom>
          <a:noFill/>
          <a:ln>
            <a:noFill/>
          </a:ln>
        </p:spPr>
      </p:pic>
      <p:cxnSp>
        <p:nvCxnSpPr>
          <p:cNvPr id="9" name="Google Shape;126;p20">
            <a:extLst>
              <a:ext uri="{FF2B5EF4-FFF2-40B4-BE49-F238E27FC236}">
                <a16:creationId xmlns:a16="http://schemas.microsoft.com/office/drawing/2014/main" id="{1A19104D-368B-6248-8FF7-E25197D47F3C}"/>
              </a:ext>
            </a:extLst>
          </p:cNvPr>
          <p:cNvCxnSpPr/>
          <p:nvPr userDrawn="1"/>
        </p:nvCxnSpPr>
        <p:spPr>
          <a:xfrm>
            <a:off x="429100" y="1235740"/>
            <a:ext cx="1048800" cy="0"/>
          </a:xfrm>
          <a:prstGeom prst="straightConnector1">
            <a:avLst/>
          </a:prstGeom>
          <a:noFill/>
          <a:ln w="19050" cap="flat" cmpd="sng">
            <a:solidFill>
              <a:srgbClr val="1AA58F"/>
            </a:solidFill>
            <a:prstDash val="solid"/>
            <a:round/>
            <a:headEnd type="none" w="med" len="med"/>
            <a:tailEnd type="none" w="med" len="med"/>
          </a:ln>
        </p:spPr>
      </p:cxnSp>
    </p:spTree>
    <p:extLst>
      <p:ext uri="{BB962C8B-B14F-4D97-AF65-F5344CB8AC3E}">
        <p14:creationId xmlns:p14="http://schemas.microsoft.com/office/powerpoint/2010/main" val="1324739933"/>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Content Layout -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10" name="Title 1"/>
          <p:cNvSpPr>
            <a:spLocks noGrp="1"/>
          </p:cNvSpPr>
          <p:nvPr>
            <p:ph type="title"/>
          </p:nvPr>
        </p:nvSpPr>
        <p:spPr>
          <a:xfrm>
            <a:off x="148591" y="240030"/>
            <a:ext cx="8812530" cy="815399"/>
          </a:xfrm>
        </p:spPr>
        <p:txBody>
          <a:bodyPr>
            <a:noAutofit/>
          </a:bodyPr>
          <a:lstStyle>
            <a:lvl1pPr>
              <a:defRPr sz="4800">
                <a:solidFill>
                  <a:schemeClr val="tx1"/>
                </a:solidFill>
                <a:latin typeface="IBM Plex Serif Light" panose="02060403050406000203" pitchFamily="18" charset="0"/>
              </a:defRPr>
            </a:lvl1pPr>
          </a:lstStyle>
          <a:p>
            <a:r>
              <a:rPr lang="en-US"/>
              <a:t>Click to edit Master title style</a:t>
            </a:r>
            <a:endParaRPr lang="en-US" dirty="0"/>
          </a:p>
        </p:txBody>
      </p:sp>
      <p:sp>
        <p:nvSpPr>
          <p:cNvPr id="12" name="Content Placeholder 5"/>
          <p:cNvSpPr>
            <a:spLocks noGrp="1"/>
          </p:cNvSpPr>
          <p:nvPr>
            <p:ph sz="quarter" idx="13"/>
          </p:nvPr>
        </p:nvSpPr>
        <p:spPr>
          <a:xfrm>
            <a:off x="148591" y="1426768"/>
            <a:ext cx="4309109" cy="53156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oogle Shape;15;p3"/>
          <p:cNvPicPr preferRelativeResize="0"/>
          <p:nvPr/>
        </p:nvPicPr>
        <p:blipFill rotWithShape="1">
          <a:blip r:embed="rId6">
            <a:alphaModFix amt="5000"/>
          </a:blip>
          <a:srcRect r="1487"/>
          <a:stretch/>
        </p:blipFill>
        <p:spPr>
          <a:xfrm>
            <a:off x="5946080" y="4114800"/>
            <a:ext cx="3197920" cy="2743200"/>
          </a:xfrm>
          <a:prstGeom prst="rect">
            <a:avLst/>
          </a:prstGeom>
          <a:noFill/>
          <a:ln>
            <a:noFill/>
          </a:ln>
        </p:spPr>
      </p:pic>
      <p:cxnSp>
        <p:nvCxnSpPr>
          <p:cNvPr id="18" name="Google Shape;126;p20"/>
          <p:cNvCxnSpPr/>
          <p:nvPr/>
        </p:nvCxnSpPr>
        <p:spPr>
          <a:xfrm>
            <a:off x="429100" y="1235740"/>
            <a:ext cx="1048800" cy="0"/>
          </a:xfrm>
          <a:prstGeom prst="straightConnector1">
            <a:avLst/>
          </a:prstGeom>
          <a:noFill/>
          <a:ln w="19050" cap="flat" cmpd="sng">
            <a:solidFill>
              <a:srgbClr val="1AA58F"/>
            </a:solidFill>
            <a:prstDash val="solid"/>
            <a:round/>
            <a:headEnd type="none" w="med" len="med"/>
            <a:tailEnd type="none" w="med" len="med"/>
          </a:ln>
        </p:spPr>
      </p:cxnSp>
      <p:sp>
        <p:nvSpPr>
          <p:cNvPr id="9" name="Content Placeholder 5">
            <a:extLst>
              <a:ext uri="{FF2B5EF4-FFF2-40B4-BE49-F238E27FC236}">
                <a16:creationId xmlns:a16="http://schemas.microsoft.com/office/drawing/2014/main" id="{0DCAF600-7C38-F54A-BF1B-AA51D0EFDC11}"/>
              </a:ext>
            </a:extLst>
          </p:cNvPr>
          <p:cNvSpPr>
            <a:spLocks noGrp="1"/>
          </p:cNvSpPr>
          <p:nvPr>
            <p:ph sz="quarter" idx="15"/>
          </p:nvPr>
        </p:nvSpPr>
        <p:spPr>
          <a:xfrm>
            <a:off x="4610100" y="1426767"/>
            <a:ext cx="4351021" cy="53156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Google Shape;126;p20">
            <a:extLst>
              <a:ext uri="{FF2B5EF4-FFF2-40B4-BE49-F238E27FC236}">
                <a16:creationId xmlns:a16="http://schemas.microsoft.com/office/drawing/2014/main" id="{1B779375-48E6-B349-BE67-7D77DAE69B15}"/>
              </a:ext>
            </a:extLst>
          </p:cNvPr>
          <p:cNvCxnSpPr/>
          <p:nvPr/>
        </p:nvCxnSpPr>
        <p:spPr>
          <a:xfrm>
            <a:off x="429100" y="1234680"/>
            <a:ext cx="1048800" cy="0"/>
          </a:xfrm>
          <a:prstGeom prst="straightConnector1">
            <a:avLst/>
          </a:prstGeom>
          <a:noFill/>
          <a:ln w="19050" cap="flat" cmpd="sng">
            <a:solidFill>
              <a:srgbClr val="1AA58F"/>
            </a:solidFill>
            <a:prstDash val="solid"/>
            <a:round/>
            <a:headEnd type="none" w="med" len="med"/>
            <a:tailEnd type="none" w="med" len="med"/>
          </a:ln>
        </p:spPr>
      </p:cxnSp>
      <p:graphicFrame>
        <p:nvGraphicFramePr>
          <p:cNvPr id="11" name="Object 10" hidden="1">
            <a:extLst>
              <a:ext uri="{FF2B5EF4-FFF2-40B4-BE49-F238E27FC236}">
                <a16:creationId xmlns:a16="http://schemas.microsoft.com/office/drawing/2014/main" id="{5B9474DF-F05B-EA40-B2C1-B0948312BCB5}"/>
              </a:ext>
            </a:extLst>
          </p:cNvPr>
          <p:cNvGraphicFramePr>
            <a:graphicFrameLocks noChangeAspect="1"/>
          </p:cNvGraphicFramePr>
          <p:nvPr userDrawn="1">
            <p:custDataLst>
              <p:tags r:id="rId2"/>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7" imgW="473" imgH="473" progId="TCLayout.ActiveDocument.1">
                  <p:embed/>
                </p:oleObj>
              </mc:Choice>
              <mc:Fallback>
                <p:oleObj name="think-cell Slide" r:id="rId7" imgW="473" imgH="473" progId="TCLayout.ActiveDocument.1">
                  <p:embed/>
                  <p:pic>
                    <p:nvPicPr>
                      <p:cNvPr id="11" name="Object 10" hidden="1">
                        <a:extLst>
                          <a:ext uri="{FF2B5EF4-FFF2-40B4-BE49-F238E27FC236}">
                            <a16:creationId xmlns:a16="http://schemas.microsoft.com/office/drawing/2014/main" id="{5B9474DF-F05B-EA40-B2C1-B0948312BCB5}"/>
                          </a:ext>
                        </a:extLst>
                      </p:cNvPr>
                      <p:cNvPicPr/>
                      <p:nvPr/>
                    </p:nvPicPr>
                    <p:blipFill>
                      <a:blip r:embed="rId5"/>
                      <a:stretch>
                        <a:fillRect/>
                      </a:stretch>
                    </p:blipFill>
                    <p:spPr>
                      <a:xfrm>
                        <a:off x="1589" y="2118"/>
                        <a:ext cx="1587" cy="2116"/>
                      </a:xfrm>
                      <a:prstGeom prst="rect">
                        <a:avLst/>
                      </a:prstGeom>
                    </p:spPr>
                  </p:pic>
                </p:oleObj>
              </mc:Fallback>
            </mc:AlternateContent>
          </a:graphicData>
        </a:graphic>
      </p:graphicFrame>
      <p:pic>
        <p:nvPicPr>
          <p:cNvPr id="15" name="Google Shape;15;p3">
            <a:extLst>
              <a:ext uri="{FF2B5EF4-FFF2-40B4-BE49-F238E27FC236}">
                <a16:creationId xmlns:a16="http://schemas.microsoft.com/office/drawing/2014/main" id="{C4448865-E8D1-B849-B3F0-1D4CF104724B}"/>
              </a:ext>
            </a:extLst>
          </p:cNvPr>
          <p:cNvPicPr preferRelativeResize="0"/>
          <p:nvPr userDrawn="1"/>
        </p:nvPicPr>
        <p:blipFill rotWithShape="1">
          <a:blip r:embed="rId6">
            <a:alphaModFix amt="5000"/>
          </a:blip>
          <a:srcRect r="1487"/>
          <a:stretch/>
        </p:blipFill>
        <p:spPr>
          <a:xfrm>
            <a:off x="5946080" y="4114800"/>
            <a:ext cx="3197920" cy="2743200"/>
          </a:xfrm>
          <a:prstGeom prst="rect">
            <a:avLst/>
          </a:prstGeom>
          <a:noFill/>
          <a:ln>
            <a:noFill/>
          </a:ln>
        </p:spPr>
      </p:pic>
      <p:cxnSp>
        <p:nvCxnSpPr>
          <p:cNvPr id="16" name="Google Shape;126;p20">
            <a:extLst>
              <a:ext uri="{FF2B5EF4-FFF2-40B4-BE49-F238E27FC236}">
                <a16:creationId xmlns:a16="http://schemas.microsoft.com/office/drawing/2014/main" id="{38436F94-7673-2342-8055-B262B4DC4ADE}"/>
              </a:ext>
            </a:extLst>
          </p:cNvPr>
          <p:cNvCxnSpPr/>
          <p:nvPr userDrawn="1"/>
        </p:nvCxnSpPr>
        <p:spPr>
          <a:xfrm>
            <a:off x="429100" y="1235740"/>
            <a:ext cx="1048800" cy="0"/>
          </a:xfrm>
          <a:prstGeom prst="straightConnector1">
            <a:avLst/>
          </a:prstGeom>
          <a:noFill/>
          <a:ln w="19050" cap="flat" cmpd="sng">
            <a:solidFill>
              <a:srgbClr val="1AA58F"/>
            </a:solidFill>
            <a:prstDash val="solid"/>
            <a:round/>
            <a:headEnd type="none" w="med" len="med"/>
            <a:tailEnd type="none" w="med" len="med"/>
          </a:ln>
        </p:spPr>
      </p:cxnSp>
      <p:cxnSp>
        <p:nvCxnSpPr>
          <p:cNvPr id="17" name="Google Shape;126;p20">
            <a:extLst>
              <a:ext uri="{FF2B5EF4-FFF2-40B4-BE49-F238E27FC236}">
                <a16:creationId xmlns:a16="http://schemas.microsoft.com/office/drawing/2014/main" id="{A3A32E6B-FBF5-554E-A23B-52DF980301BD}"/>
              </a:ext>
            </a:extLst>
          </p:cNvPr>
          <p:cNvCxnSpPr/>
          <p:nvPr userDrawn="1"/>
        </p:nvCxnSpPr>
        <p:spPr>
          <a:xfrm>
            <a:off x="429100" y="1234680"/>
            <a:ext cx="1048800" cy="0"/>
          </a:xfrm>
          <a:prstGeom prst="straightConnector1">
            <a:avLst/>
          </a:prstGeom>
          <a:noFill/>
          <a:ln w="19050" cap="flat" cmpd="sng">
            <a:solidFill>
              <a:srgbClr val="1AA58F"/>
            </a:solidFill>
            <a:prstDash val="solid"/>
            <a:round/>
            <a:headEnd type="none" w="med" len="med"/>
            <a:tailEnd type="none" w="med" len="med"/>
          </a:ln>
        </p:spPr>
      </p:cxnSp>
    </p:spTree>
    <p:extLst>
      <p:ext uri="{BB962C8B-B14F-4D97-AF65-F5344CB8AC3E}">
        <p14:creationId xmlns:p14="http://schemas.microsoft.com/office/powerpoint/2010/main" val="288100560"/>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9"/>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2" name="Object 1" hidden="1"/>
                      <p:cNvPicPr/>
                      <p:nvPr/>
                    </p:nvPicPr>
                    <p:blipFill>
                      <a:blip r:embed="rId6"/>
                      <a:stretch>
                        <a:fillRect/>
                      </a:stretch>
                    </p:blipFill>
                    <p:spPr>
                      <a:xfrm>
                        <a:off x="1589" y="2118"/>
                        <a:ext cx="1587" cy="2116"/>
                      </a:xfrm>
                      <a:prstGeom prst="rect">
                        <a:avLst/>
                      </a:prstGeom>
                    </p:spPr>
                  </p:pic>
                </p:oleObj>
              </mc:Fallback>
            </mc:AlternateContent>
          </a:graphicData>
        </a:graphic>
      </p:graphicFrame>
      <p:pic>
        <p:nvPicPr>
          <p:cNvPr id="11" name="Google Shape;11;p2"/>
          <p:cNvPicPr preferRelativeResize="0"/>
          <p:nvPr/>
        </p:nvPicPr>
        <p:blipFill rotWithShape="1">
          <a:blip r:embed="rId7">
            <a:clrChange>
              <a:clrFrom>
                <a:srgbClr val="000000">
                  <a:alpha val="0"/>
                </a:srgbClr>
              </a:clrFrom>
              <a:clrTo>
                <a:srgbClr val="000000">
                  <a:alpha val="0"/>
                </a:srgbClr>
              </a:clrTo>
            </a:clrChange>
            <a:alphaModFix amt="5000"/>
            <a:extLst>
              <a:ext uri="{BEBA8EAE-BF5A-486C-A8C5-ECC9F3942E4B}">
                <a14:imgProps xmlns:a14="http://schemas.microsoft.com/office/drawing/2010/main">
                  <a14:imgLayer r:embed="rId8">
                    <a14:imgEffect>
                      <a14:backgroundRemoval t="0" b="100000" l="0" r="100000">
                        <a14:foregroundMark x1="55141" y1="19222" x2="55141" y2="19222"/>
                      </a14:backgroundRemoval>
                    </a14:imgEffect>
                    <a14:imgEffect>
                      <a14:saturation sat="400000"/>
                    </a14:imgEffect>
                    <a14:imgEffect>
                      <a14:brightnessContrast bright="70000" contrast="-88000"/>
                    </a14:imgEffect>
                  </a14:imgLayer>
                </a14:imgProps>
              </a:ext>
            </a:extLst>
          </a:blip>
          <a:srcRect r="1487"/>
          <a:stretch/>
        </p:blipFill>
        <p:spPr>
          <a:xfrm>
            <a:off x="2910300" y="0"/>
            <a:ext cx="6233701" cy="6858000"/>
          </a:xfrm>
          <a:prstGeom prst="rect">
            <a:avLst/>
          </a:prstGeom>
          <a:noFill/>
          <a:ln>
            <a:noFill/>
          </a:ln>
        </p:spPr>
      </p:pic>
      <p:cxnSp>
        <p:nvCxnSpPr>
          <p:cNvPr id="5" name="Google Shape;74;p15"/>
          <p:cNvCxnSpPr/>
          <p:nvPr/>
        </p:nvCxnSpPr>
        <p:spPr>
          <a:xfrm>
            <a:off x="412553" y="3505618"/>
            <a:ext cx="1048800" cy="0"/>
          </a:xfrm>
          <a:prstGeom prst="straightConnector1">
            <a:avLst/>
          </a:prstGeom>
          <a:noFill/>
          <a:ln w="19050" cap="flat" cmpd="sng">
            <a:solidFill>
              <a:srgbClr val="1AA58F"/>
            </a:solidFill>
            <a:prstDash val="solid"/>
            <a:round/>
            <a:headEnd type="none" w="med" len="med"/>
            <a:tailEnd type="none" w="med" len="med"/>
          </a:ln>
        </p:spPr>
      </p:cxnSp>
      <p:sp>
        <p:nvSpPr>
          <p:cNvPr id="7" name="Text Placeholder 7"/>
          <p:cNvSpPr>
            <a:spLocks noGrp="1"/>
          </p:cNvSpPr>
          <p:nvPr>
            <p:ph type="body" sz="quarter" idx="14"/>
          </p:nvPr>
        </p:nvSpPr>
        <p:spPr>
          <a:xfrm>
            <a:off x="311698" y="3690106"/>
            <a:ext cx="8522208" cy="1060704"/>
          </a:xfrm>
        </p:spPr>
        <p:txBody>
          <a:bodyPr lIns="91440">
            <a:normAutofit/>
          </a:bodyPr>
          <a:lstStyle>
            <a:lvl1pPr marL="0" indent="0">
              <a:buNone/>
              <a:defRPr lang="en-US" sz="3600" b="0" i="0" u="none" strike="noStrike" cap="none"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sym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3" name="Title 2"/>
          <p:cNvSpPr>
            <a:spLocks noGrp="1"/>
          </p:cNvSpPr>
          <p:nvPr>
            <p:ph type="title"/>
          </p:nvPr>
        </p:nvSpPr>
        <p:spPr>
          <a:xfrm>
            <a:off x="311698" y="2461593"/>
            <a:ext cx="8517636" cy="859536"/>
          </a:xfrm>
        </p:spPr>
        <p:txBody>
          <a:bodyPr>
            <a:normAutofit/>
          </a:bodyPr>
          <a:lstStyle>
            <a:lvl1pPr>
              <a:defRPr sz="4800"/>
            </a:lvl1pPr>
          </a:lstStyle>
          <a:p>
            <a:r>
              <a:rPr lang="en-US" dirty="0"/>
              <a:t>Click to edit Master title style</a:t>
            </a:r>
          </a:p>
        </p:txBody>
      </p:sp>
      <p:graphicFrame>
        <p:nvGraphicFramePr>
          <p:cNvPr id="8" name="Object 7" hidden="1">
            <a:extLst>
              <a:ext uri="{FF2B5EF4-FFF2-40B4-BE49-F238E27FC236}">
                <a16:creationId xmlns:a16="http://schemas.microsoft.com/office/drawing/2014/main" id="{A19EA461-0724-E841-819D-B67E5F0F1CF2}"/>
              </a:ext>
            </a:extLst>
          </p:cNvPr>
          <p:cNvGraphicFramePr>
            <a:graphicFrameLocks noChangeAspect="1"/>
          </p:cNvGraphicFramePr>
          <p:nvPr>
            <p:custDataLst>
              <p:tags r:id="rId2"/>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9" imgW="473" imgH="473" progId="TCLayout.ActiveDocument.1">
                  <p:embed/>
                </p:oleObj>
              </mc:Choice>
              <mc:Fallback>
                <p:oleObj name="think-cell Slide" r:id="rId9" imgW="473" imgH="473" progId="TCLayout.ActiveDocument.1">
                  <p:embed/>
                  <p:pic>
                    <p:nvPicPr>
                      <p:cNvPr id="8" name="Object 7" hidden="1">
                        <a:extLst>
                          <a:ext uri="{FF2B5EF4-FFF2-40B4-BE49-F238E27FC236}">
                            <a16:creationId xmlns:a16="http://schemas.microsoft.com/office/drawing/2014/main" id="{A19EA461-0724-E841-819D-B67E5F0F1CF2}"/>
                          </a:ext>
                        </a:extLst>
                      </p:cNvPr>
                      <p:cNvPicPr/>
                      <p:nvPr/>
                    </p:nvPicPr>
                    <p:blipFill>
                      <a:blip r:embed="rId6"/>
                      <a:stretch>
                        <a:fillRect/>
                      </a:stretch>
                    </p:blipFill>
                    <p:spPr>
                      <a:xfrm>
                        <a:off x="1589" y="2118"/>
                        <a:ext cx="1587" cy="2116"/>
                      </a:xfrm>
                      <a:prstGeom prst="rect">
                        <a:avLst/>
                      </a:prstGeom>
                    </p:spPr>
                  </p:pic>
                </p:oleObj>
              </mc:Fallback>
            </mc:AlternateContent>
          </a:graphicData>
        </a:graphic>
      </p:graphicFrame>
      <p:pic>
        <p:nvPicPr>
          <p:cNvPr id="9" name="Google Shape;11;p2">
            <a:extLst>
              <a:ext uri="{FF2B5EF4-FFF2-40B4-BE49-F238E27FC236}">
                <a16:creationId xmlns:a16="http://schemas.microsoft.com/office/drawing/2014/main" id="{B0A8954E-41F8-654E-A3D4-6AB1F13A2B01}"/>
              </a:ext>
            </a:extLst>
          </p:cNvPr>
          <p:cNvPicPr preferRelativeResize="0"/>
          <p:nvPr/>
        </p:nvPicPr>
        <p:blipFill rotWithShape="1">
          <a:blip r:embed="rId7">
            <a:clrChange>
              <a:clrFrom>
                <a:srgbClr val="000000">
                  <a:alpha val="0"/>
                </a:srgbClr>
              </a:clrFrom>
              <a:clrTo>
                <a:srgbClr val="000000">
                  <a:alpha val="0"/>
                </a:srgbClr>
              </a:clrTo>
            </a:clrChange>
            <a:alphaModFix amt="5000"/>
            <a:extLst>
              <a:ext uri="{BEBA8EAE-BF5A-486C-A8C5-ECC9F3942E4B}">
                <a14:imgProps xmlns:a14="http://schemas.microsoft.com/office/drawing/2010/main">
                  <a14:imgLayer r:embed="rId8">
                    <a14:imgEffect>
                      <a14:backgroundRemoval t="0" b="100000" l="0" r="100000">
                        <a14:foregroundMark x1="55141" y1="19222" x2="55141" y2="19222"/>
                      </a14:backgroundRemoval>
                    </a14:imgEffect>
                    <a14:imgEffect>
                      <a14:saturation sat="400000"/>
                    </a14:imgEffect>
                    <a14:imgEffect>
                      <a14:brightnessContrast bright="70000" contrast="-88000"/>
                    </a14:imgEffect>
                  </a14:imgLayer>
                </a14:imgProps>
              </a:ext>
            </a:extLst>
          </a:blip>
          <a:srcRect r="1487"/>
          <a:stretch/>
        </p:blipFill>
        <p:spPr>
          <a:xfrm>
            <a:off x="2910300" y="0"/>
            <a:ext cx="6233701" cy="6858000"/>
          </a:xfrm>
          <a:prstGeom prst="rect">
            <a:avLst/>
          </a:prstGeom>
          <a:noFill/>
          <a:ln>
            <a:noFill/>
          </a:ln>
        </p:spPr>
      </p:pic>
      <p:cxnSp>
        <p:nvCxnSpPr>
          <p:cNvPr id="10" name="Google Shape;74;p15">
            <a:extLst>
              <a:ext uri="{FF2B5EF4-FFF2-40B4-BE49-F238E27FC236}">
                <a16:creationId xmlns:a16="http://schemas.microsoft.com/office/drawing/2014/main" id="{A9BB84B6-AB7F-B647-8A73-80D18F0D2F9B}"/>
              </a:ext>
            </a:extLst>
          </p:cNvPr>
          <p:cNvCxnSpPr/>
          <p:nvPr/>
        </p:nvCxnSpPr>
        <p:spPr>
          <a:xfrm>
            <a:off x="412553" y="3505618"/>
            <a:ext cx="1048800" cy="0"/>
          </a:xfrm>
          <a:prstGeom prst="straightConnector1">
            <a:avLst/>
          </a:prstGeom>
          <a:noFill/>
          <a:ln w="19050" cap="flat" cmpd="sng">
            <a:solidFill>
              <a:srgbClr val="1AA58F"/>
            </a:solidFill>
            <a:prstDash val="solid"/>
            <a:round/>
            <a:headEnd type="none" w="med" len="med"/>
            <a:tailEnd type="none" w="med" len="med"/>
          </a:ln>
        </p:spPr>
      </p:cxnSp>
      <p:graphicFrame>
        <p:nvGraphicFramePr>
          <p:cNvPr id="4" name="Object 3" hidden="1">
            <a:extLst>
              <a:ext uri="{FF2B5EF4-FFF2-40B4-BE49-F238E27FC236}">
                <a16:creationId xmlns:a16="http://schemas.microsoft.com/office/drawing/2014/main" id="{4BC7FB8A-5BFC-A6FC-3478-E7CF95D71492}"/>
              </a:ext>
            </a:extLst>
          </p:cNvPr>
          <p:cNvGraphicFramePr>
            <a:graphicFrameLocks noChangeAspect="1"/>
          </p:cNvGraphicFramePr>
          <p:nvPr userDrawn="1">
            <p:custDataLst>
              <p:tags r:id="rId3"/>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4" name="Object 3" hidden="1">
                        <a:extLst>
                          <a:ext uri="{FF2B5EF4-FFF2-40B4-BE49-F238E27FC236}">
                            <a16:creationId xmlns:a16="http://schemas.microsoft.com/office/drawing/2014/main" id="{4BC7FB8A-5BFC-A6FC-3478-E7CF95D71492}"/>
                          </a:ext>
                        </a:extLst>
                      </p:cNvPr>
                      <p:cNvPicPr/>
                      <p:nvPr/>
                    </p:nvPicPr>
                    <p:blipFill>
                      <a:blip r:embed="rId6"/>
                      <a:stretch>
                        <a:fillRect/>
                      </a:stretch>
                    </p:blipFill>
                    <p:spPr>
                      <a:xfrm>
                        <a:off x="1589" y="2118"/>
                        <a:ext cx="1587" cy="2116"/>
                      </a:xfrm>
                      <a:prstGeom prst="rect">
                        <a:avLst/>
                      </a:prstGeom>
                    </p:spPr>
                  </p:pic>
                </p:oleObj>
              </mc:Fallback>
            </mc:AlternateContent>
          </a:graphicData>
        </a:graphic>
      </p:graphicFrame>
      <p:pic>
        <p:nvPicPr>
          <p:cNvPr id="6" name="Google Shape;11;p2">
            <a:extLst>
              <a:ext uri="{FF2B5EF4-FFF2-40B4-BE49-F238E27FC236}">
                <a16:creationId xmlns:a16="http://schemas.microsoft.com/office/drawing/2014/main" id="{FC0931FD-2667-6B8C-FEC3-C27B59D73BA2}"/>
              </a:ext>
            </a:extLst>
          </p:cNvPr>
          <p:cNvPicPr preferRelativeResize="0"/>
          <p:nvPr userDrawn="1"/>
        </p:nvPicPr>
        <p:blipFill rotWithShape="1">
          <a:blip r:embed="rId7">
            <a:clrChange>
              <a:clrFrom>
                <a:srgbClr val="000000">
                  <a:alpha val="0"/>
                </a:srgbClr>
              </a:clrFrom>
              <a:clrTo>
                <a:srgbClr val="000000">
                  <a:alpha val="0"/>
                </a:srgbClr>
              </a:clrTo>
            </a:clrChange>
            <a:alphaModFix amt="5000"/>
            <a:extLst>
              <a:ext uri="{BEBA8EAE-BF5A-486C-A8C5-ECC9F3942E4B}">
                <a14:imgProps xmlns:a14="http://schemas.microsoft.com/office/drawing/2010/main">
                  <a14:imgLayer r:embed="rId8">
                    <a14:imgEffect>
                      <a14:backgroundRemoval t="0" b="100000" l="0" r="100000">
                        <a14:foregroundMark x1="55141" y1="19222" x2="55141" y2="19222"/>
                      </a14:backgroundRemoval>
                    </a14:imgEffect>
                    <a14:imgEffect>
                      <a14:saturation sat="400000"/>
                    </a14:imgEffect>
                    <a14:imgEffect>
                      <a14:brightnessContrast bright="70000" contrast="-88000"/>
                    </a14:imgEffect>
                  </a14:imgLayer>
                </a14:imgProps>
              </a:ext>
            </a:extLst>
          </a:blip>
          <a:srcRect r="1487"/>
          <a:stretch/>
        </p:blipFill>
        <p:spPr>
          <a:xfrm>
            <a:off x="2910300" y="0"/>
            <a:ext cx="6233701" cy="6858000"/>
          </a:xfrm>
          <a:prstGeom prst="rect">
            <a:avLst/>
          </a:prstGeom>
          <a:noFill/>
          <a:ln>
            <a:noFill/>
          </a:ln>
        </p:spPr>
      </p:pic>
      <p:cxnSp>
        <p:nvCxnSpPr>
          <p:cNvPr id="12" name="Google Shape;74;p15">
            <a:extLst>
              <a:ext uri="{FF2B5EF4-FFF2-40B4-BE49-F238E27FC236}">
                <a16:creationId xmlns:a16="http://schemas.microsoft.com/office/drawing/2014/main" id="{847743B8-14A3-6060-EF67-3E5AB70CCF58}"/>
              </a:ext>
            </a:extLst>
          </p:cNvPr>
          <p:cNvCxnSpPr/>
          <p:nvPr userDrawn="1"/>
        </p:nvCxnSpPr>
        <p:spPr>
          <a:xfrm>
            <a:off x="412553" y="3505618"/>
            <a:ext cx="1048800" cy="0"/>
          </a:xfrm>
          <a:prstGeom prst="straightConnector1">
            <a:avLst/>
          </a:prstGeom>
          <a:noFill/>
          <a:ln w="19050" cap="flat" cmpd="sng">
            <a:solidFill>
              <a:srgbClr val="1AA58F"/>
            </a:solidFill>
            <a:prstDash val="solid"/>
            <a:round/>
            <a:headEnd type="none" w="med" len="med"/>
            <a:tailEnd type="none" w="med" len="med"/>
          </a:ln>
        </p:spPr>
      </p:cxnSp>
    </p:spTree>
    <p:extLst>
      <p:ext uri="{BB962C8B-B14F-4D97-AF65-F5344CB8AC3E}">
        <p14:creationId xmlns:p14="http://schemas.microsoft.com/office/powerpoint/2010/main" val="2774590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Rectangle 6"/>
          <p:cNvSpPr>
            <a:spLocks noChangeArrowheads="1"/>
          </p:cNvSpPr>
          <p:nvPr/>
        </p:nvSpPr>
        <p:spPr bwMode="auto">
          <a:xfrm>
            <a:off x="3124200" y="6400800"/>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algn="ctr" fontAlgn="auto">
              <a:spcBef>
                <a:spcPts val="0"/>
              </a:spcBef>
              <a:spcAft>
                <a:spcPts val="0"/>
              </a:spcAft>
              <a:defRPr/>
            </a:pPr>
            <a:endParaRPr lang="en-US" altLang="en-US" sz="1200" b="1" dirty="0">
              <a:solidFill>
                <a:srgbClr val="8CBB2F"/>
              </a:solidFill>
              <a:latin typeface="Arial" pitchFamily="34" charset="0"/>
              <a:cs typeface="+mn-cs"/>
            </a:endParaRPr>
          </a:p>
        </p:txBody>
      </p:sp>
      <p:sp>
        <p:nvSpPr>
          <p:cNvPr id="6" name="Rectangle 25"/>
          <p:cNvSpPr>
            <a:spLocks noChangeArrowheads="1"/>
          </p:cNvSpPr>
          <p:nvPr/>
        </p:nvSpPr>
        <p:spPr bwMode="auto">
          <a:xfrm>
            <a:off x="0" y="0"/>
            <a:ext cx="9144000" cy="1600200"/>
          </a:xfrm>
          <a:prstGeom prst="rect">
            <a:avLst/>
          </a:prstGeom>
          <a:gradFill rotWithShape="1">
            <a:gsLst>
              <a:gs pos="0">
                <a:srgbClr val="80A52D"/>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algn="ctr" eaLnBrk="0" fontAlgn="auto" hangingPunct="0">
              <a:spcBef>
                <a:spcPts val="0"/>
              </a:spcBef>
              <a:spcAft>
                <a:spcPts val="0"/>
              </a:spcAft>
              <a:defRPr/>
            </a:pPr>
            <a:endParaRPr lang="en-US" altLang="en-US" dirty="0">
              <a:solidFill>
                <a:srgbClr val="FFFFFF"/>
              </a:solidFill>
              <a:cs typeface="+mn-cs"/>
            </a:endParaRPr>
          </a:p>
        </p:txBody>
      </p:sp>
      <p:sp>
        <p:nvSpPr>
          <p:cNvPr id="8" name="Rectangle 29"/>
          <p:cNvSpPr>
            <a:spLocks noChangeArrowheads="1"/>
          </p:cNvSpPr>
          <p:nvPr userDrawn="1"/>
        </p:nvSpPr>
        <p:spPr bwMode="auto">
          <a:xfrm>
            <a:off x="0" y="6324600"/>
            <a:ext cx="9144000" cy="76200"/>
          </a:xfrm>
          <a:prstGeom prst="rect">
            <a:avLst/>
          </a:prstGeom>
          <a:solidFill>
            <a:srgbClr val="DDDDDD">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eaLnBrk="0" fontAlgn="auto" hangingPunct="0">
              <a:spcBef>
                <a:spcPts val="0"/>
              </a:spcBef>
              <a:spcAft>
                <a:spcPts val="0"/>
              </a:spcAft>
              <a:defRPr/>
            </a:pPr>
            <a:endParaRPr lang="en-US" altLang="en-US" sz="1000" b="1" dirty="0">
              <a:solidFill>
                <a:srgbClr val="000000"/>
              </a:solidFill>
              <a:latin typeface="Arial" pitchFamily="34" charset="0"/>
            </a:endParaRPr>
          </a:p>
        </p:txBody>
      </p:sp>
      <p:sp>
        <p:nvSpPr>
          <p:cNvPr id="91140" name="Rectangle 4"/>
          <p:cNvSpPr>
            <a:spLocks noGrp="1" noChangeArrowheads="1"/>
          </p:cNvSpPr>
          <p:nvPr>
            <p:ph type="subTitle" idx="1"/>
          </p:nvPr>
        </p:nvSpPr>
        <p:spPr>
          <a:xfrm>
            <a:off x="1371600" y="2819400"/>
            <a:ext cx="6400800" cy="1371600"/>
          </a:xfrm>
        </p:spPr>
        <p:txBody>
          <a:bodyPr/>
          <a:lstStyle>
            <a:lvl1pPr marL="0" indent="0" algn="ctr">
              <a:buFont typeface="Arial Black" charset="0"/>
              <a:buNone/>
              <a:defRPr sz="2400">
                <a:solidFill>
                  <a:srgbClr val="80A52D"/>
                </a:solidFill>
                <a:effectLst>
                  <a:outerShdw blurRad="38100" dist="38100" dir="2700000" algn="tl">
                    <a:srgbClr val="DDDDDD"/>
                  </a:outerShdw>
                </a:effectLst>
              </a:defRPr>
            </a:lvl1pPr>
          </a:lstStyle>
          <a:p>
            <a:r>
              <a:rPr lang="en-US"/>
              <a:t>Click to edit Master subtitle style</a:t>
            </a:r>
            <a:endParaRPr lang="en-US" dirty="0"/>
          </a:p>
        </p:txBody>
      </p:sp>
      <p:sp>
        <p:nvSpPr>
          <p:cNvPr id="91139" name="Rectangle 3"/>
          <p:cNvSpPr>
            <a:spLocks noGrp="1" noChangeArrowheads="1"/>
          </p:cNvSpPr>
          <p:nvPr>
            <p:ph type="ctrTitle"/>
          </p:nvPr>
        </p:nvSpPr>
        <p:spPr>
          <a:xfrm>
            <a:off x="685800" y="1371600"/>
            <a:ext cx="7772400" cy="1447800"/>
          </a:xfrm>
        </p:spPr>
        <p:txBody>
          <a:bodyPr/>
          <a:lstStyle>
            <a:lvl1pPr algn="ctr">
              <a:defRPr sz="3600">
                <a:solidFill>
                  <a:srgbClr val="333366"/>
                </a:solidFill>
              </a:defRPr>
            </a:lvl1pPr>
          </a:lstStyle>
          <a:p>
            <a:r>
              <a:rPr lang="en-US"/>
              <a:t>Click to edit Master title style</a:t>
            </a:r>
            <a:endParaRPr lang="en-US" dirty="0"/>
          </a:p>
        </p:txBody>
      </p:sp>
      <p:sp>
        <p:nvSpPr>
          <p:cNvPr id="3" name="Text Placeholder 2"/>
          <p:cNvSpPr>
            <a:spLocks noGrp="1"/>
          </p:cNvSpPr>
          <p:nvPr>
            <p:ph type="body" sz="quarter" idx="10"/>
          </p:nvPr>
        </p:nvSpPr>
        <p:spPr>
          <a:xfrm>
            <a:off x="1371600" y="4191000"/>
            <a:ext cx="6400800" cy="762000"/>
          </a:xfrm>
        </p:spPr>
        <p:txBody>
          <a:bodyPr/>
          <a:lstStyle>
            <a:lvl1pPr marL="0" indent="0" algn="ctr">
              <a:buNone/>
              <a:defRPr sz="1600">
                <a:solidFill>
                  <a:schemeClr val="bg2">
                    <a:lumMod val="50000"/>
                  </a:schemeClr>
                </a:solidFill>
              </a:defRPr>
            </a:lvl1pPr>
            <a:lvl2pPr marL="457200" indent="0" algn="ctr">
              <a:buNone/>
              <a:defRPr sz="1600"/>
            </a:lvl2pPr>
            <a:lvl3pPr marL="914400" indent="0" algn="ctr">
              <a:buNone/>
              <a:defRPr sz="1600"/>
            </a:lvl3pPr>
          </a:lstStyle>
          <a:p>
            <a:pPr lvl="0"/>
            <a:r>
              <a:rPr lang="en-US"/>
              <a:t>Click to edit Master text styles</a:t>
            </a:r>
          </a:p>
        </p:txBody>
      </p:sp>
      <p:pic>
        <p:nvPicPr>
          <p:cNvPr id="15"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
            <a:ext cx="12954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J:\NIWAP\Templates\NIWAP Stationery Design\NIWAPlogos\NIWAP(re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10000" y="292100"/>
            <a:ext cx="1371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mfitz\Downloads\NIJC logo 2013 for headers.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62800" y="228600"/>
            <a:ext cx="1591101" cy="6857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fld id="{C6B7939D-DC9B-4955-9E9D-7EE9FA6D106B}" type="slidenum">
              <a:rPr lang="en-US" smtClean="0">
                <a:solidFill>
                  <a:srgbClr val="808080"/>
                </a:solidFill>
                <a:ea typeface="MS PGothic" pitchFamily="34" charset="-128"/>
              </a:rPr>
              <a:pPr fontAlgn="base">
                <a:spcBef>
                  <a:spcPct val="0"/>
                </a:spcBef>
                <a:spcAft>
                  <a:spcPct val="0"/>
                </a:spcAft>
                <a:defRPr/>
              </a:pPr>
              <a:t>‹#›</a:t>
            </a:fld>
            <a:endParaRPr lang="en-US" dirty="0">
              <a:solidFill>
                <a:srgbClr val="808080"/>
              </a:solidFill>
              <a:ea typeface="MS PGothic" pitchFamily="34" charset="-128"/>
            </a:endParaRPr>
          </a:p>
        </p:txBody>
      </p:sp>
      <p:sp>
        <p:nvSpPr>
          <p:cNvPr id="19" name="TextBox 1"/>
          <p:cNvSpPr txBox="1">
            <a:spLocks noChangeArrowheads="1"/>
          </p:cNvSpPr>
          <p:nvPr userDrawn="1"/>
        </p:nvSpPr>
        <p:spPr bwMode="auto">
          <a:xfrm>
            <a:off x="4191000" y="6403975"/>
            <a:ext cx="4038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algn="ctr" eaLnBrk="0" hangingPunct="0">
              <a:defRPr/>
            </a:pPr>
            <a:r>
              <a:rPr lang="en-US" sz="1000" dirty="0">
                <a:solidFill>
                  <a:srgbClr val="9F4533"/>
                </a:solidFill>
                <a:latin typeface="Cambria" pitchFamily="18" charset="0"/>
                <a:cs typeface="+mn-cs"/>
              </a:rPr>
              <a:t>©</a:t>
            </a:r>
            <a:r>
              <a:rPr lang="en-US" sz="1000" b="1" dirty="0">
                <a:solidFill>
                  <a:srgbClr val="9F4533"/>
                </a:solidFill>
                <a:latin typeface="Cambria" pitchFamily="18" charset="0"/>
                <a:cs typeface="+mn-cs"/>
              </a:rPr>
              <a:t> 2015 NIWAP American University Washington College of Law</a:t>
            </a:r>
            <a:endParaRPr lang="en-US" sz="1000" dirty="0">
              <a:solidFill>
                <a:srgbClr val="9F4533"/>
              </a:solidFill>
              <a:latin typeface="Cambria" pitchFamily="18" charset="0"/>
              <a:cs typeface="+mn-cs"/>
            </a:endParaRPr>
          </a:p>
        </p:txBody>
      </p:sp>
    </p:spTree>
    <p:extLst>
      <p:ext uri="{BB962C8B-B14F-4D97-AF65-F5344CB8AC3E}">
        <p14:creationId xmlns:p14="http://schemas.microsoft.com/office/powerpoint/2010/main" val="803081796"/>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6"/>
          <p:cNvSpPr>
            <a:spLocks noChangeArrowheads="1"/>
          </p:cNvSpPr>
          <p:nvPr/>
        </p:nvSpPr>
        <p:spPr bwMode="auto">
          <a:xfrm>
            <a:off x="3124200" y="6400800"/>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algn="ctr">
              <a:defRPr/>
            </a:pPr>
            <a:endParaRPr lang="en-US" altLang="en-US" sz="1200" b="1" dirty="0">
              <a:solidFill>
                <a:srgbClr val="8CBB2F"/>
              </a:solidFill>
              <a:latin typeface="Arial" pitchFamily="34" charset="0"/>
              <a:cs typeface="+mn-cs"/>
            </a:endParaRPr>
          </a:p>
        </p:txBody>
      </p:sp>
      <p:sp>
        <p:nvSpPr>
          <p:cNvPr id="6" name="Rectangle 25"/>
          <p:cNvSpPr>
            <a:spLocks noChangeArrowheads="1"/>
          </p:cNvSpPr>
          <p:nvPr/>
        </p:nvSpPr>
        <p:spPr bwMode="auto">
          <a:xfrm>
            <a:off x="0" y="0"/>
            <a:ext cx="9144000" cy="1600200"/>
          </a:xfrm>
          <a:prstGeom prst="rect">
            <a:avLst/>
          </a:prstGeom>
          <a:gradFill rotWithShape="1">
            <a:gsLst>
              <a:gs pos="0">
                <a:srgbClr val="80A52D"/>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algn="ctr" eaLnBrk="0" hangingPunct="0">
              <a:defRPr/>
            </a:pPr>
            <a:endParaRPr lang="en-US" altLang="en-US" dirty="0">
              <a:solidFill>
                <a:srgbClr val="FFFFFF"/>
              </a:solidFill>
              <a:cs typeface="+mn-cs"/>
            </a:endParaRPr>
          </a:p>
        </p:txBody>
      </p:sp>
      <p:sp>
        <p:nvSpPr>
          <p:cNvPr id="8" name="Rectangle 29"/>
          <p:cNvSpPr>
            <a:spLocks noChangeArrowheads="1"/>
          </p:cNvSpPr>
          <p:nvPr userDrawn="1"/>
        </p:nvSpPr>
        <p:spPr bwMode="auto">
          <a:xfrm>
            <a:off x="0" y="6324600"/>
            <a:ext cx="9144000" cy="76200"/>
          </a:xfrm>
          <a:prstGeom prst="rect">
            <a:avLst/>
          </a:prstGeom>
          <a:solidFill>
            <a:srgbClr val="DDDDDD">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eaLnBrk="0" hangingPunct="0">
              <a:defRPr/>
            </a:pPr>
            <a:endParaRPr lang="en-US" altLang="en-US" sz="1000" b="1" dirty="0">
              <a:solidFill>
                <a:srgbClr val="000000"/>
              </a:solidFill>
              <a:latin typeface="Arial" pitchFamily="34" charset="0"/>
            </a:endParaRPr>
          </a:p>
        </p:txBody>
      </p:sp>
      <p:sp>
        <p:nvSpPr>
          <p:cNvPr id="91140" name="Rectangle 4"/>
          <p:cNvSpPr>
            <a:spLocks noGrp="1" noChangeArrowheads="1"/>
          </p:cNvSpPr>
          <p:nvPr>
            <p:ph type="subTitle" idx="1"/>
          </p:nvPr>
        </p:nvSpPr>
        <p:spPr>
          <a:xfrm>
            <a:off x="1371600" y="2819400"/>
            <a:ext cx="6400800" cy="1371600"/>
          </a:xfrm>
        </p:spPr>
        <p:txBody>
          <a:bodyPr/>
          <a:lstStyle>
            <a:lvl1pPr marL="0" indent="0" algn="ctr">
              <a:buFont typeface="Arial Black" charset="0"/>
              <a:buNone/>
              <a:defRPr sz="2400">
                <a:solidFill>
                  <a:srgbClr val="80A52D"/>
                </a:solidFill>
                <a:effectLst>
                  <a:outerShdw blurRad="38100" dist="38100" dir="2700000" algn="tl">
                    <a:srgbClr val="DDDDDD"/>
                  </a:outerShdw>
                </a:effectLst>
              </a:defRPr>
            </a:lvl1pPr>
          </a:lstStyle>
          <a:p>
            <a:r>
              <a:rPr lang="en-US"/>
              <a:t>Click to edit Master subtitle style</a:t>
            </a:r>
            <a:endParaRPr lang="en-US" dirty="0"/>
          </a:p>
        </p:txBody>
      </p:sp>
      <p:sp>
        <p:nvSpPr>
          <p:cNvPr id="91139" name="Rectangle 3"/>
          <p:cNvSpPr>
            <a:spLocks noGrp="1" noChangeArrowheads="1"/>
          </p:cNvSpPr>
          <p:nvPr>
            <p:ph type="ctrTitle"/>
          </p:nvPr>
        </p:nvSpPr>
        <p:spPr>
          <a:xfrm>
            <a:off x="685800" y="1371600"/>
            <a:ext cx="7772400" cy="1447800"/>
          </a:xfrm>
        </p:spPr>
        <p:txBody>
          <a:bodyPr/>
          <a:lstStyle>
            <a:lvl1pPr algn="ctr">
              <a:defRPr sz="3600">
                <a:solidFill>
                  <a:srgbClr val="333366"/>
                </a:solidFill>
              </a:defRPr>
            </a:lvl1pPr>
          </a:lstStyle>
          <a:p>
            <a:r>
              <a:rPr lang="en-US" dirty="0"/>
              <a:t>Click to edit Master title style</a:t>
            </a:r>
          </a:p>
        </p:txBody>
      </p:sp>
      <p:sp>
        <p:nvSpPr>
          <p:cNvPr id="3" name="Text Placeholder 2"/>
          <p:cNvSpPr>
            <a:spLocks noGrp="1"/>
          </p:cNvSpPr>
          <p:nvPr>
            <p:ph type="body" sz="quarter" idx="10"/>
          </p:nvPr>
        </p:nvSpPr>
        <p:spPr>
          <a:xfrm>
            <a:off x="1371600" y="4191000"/>
            <a:ext cx="6400800" cy="762000"/>
          </a:xfrm>
        </p:spPr>
        <p:txBody>
          <a:bodyPr/>
          <a:lstStyle>
            <a:lvl1pPr marL="0" indent="0" algn="ctr">
              <a:buNone/>
              <a:defRPr sz="1600">
                <a:solidFill>
                  <a:schemeClr val="bg2">
                    <a:lumMod val="50000"/>
                  </a:schemeClr>
                </a:solidFill>
              </a:defRPr>
            </a:lvl1pPr>
            <a:lvl2pPr marL="457200" indent="0" algn="ctr">
              <a:buNone/>
              <a:defRPr sz="1600"/>
            </a:lvl2pPr>
            <a:lvl3pPr marL="914400" indent="0" algn="ctr">
              <a:buNone/>
              <a:defRPr sz="1600"/>
            </a:lvl3pPr>
          </a:lstStyle>
          <a:p>
            <a:pPr lvl="0"/>
            <a:r>
              <a:rPr lang="en-US"/>
              <a:t>Click to edit Master text styles</a:t>
            </a:r>
          </a:p>
        </p:txBody>
      </p:sp>
      <p:pic>
        <p:nvPicPr>
          <p:cNvPr id="16"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
            <a:ext cx="12954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J:\NIWAP\Templates\NIWAP Stationery Design\NIWAPlogos\NIWAP(re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10000" y="292100"/>
            <a:ext cx="1371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mfitz\Downloads\NIJC logo 2013 for headers.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62800" y="228600"/>
            <a:ext cx="1591101" cy="68579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fld id="{C6B7939D-DC9B-4955-9E9D-7EE9FA6D106B}" type="slidenum">
              <a:rPr lang="en-US" smtClean="0">
                <a:solidFill>
                  <a:srgbClr val="808080"/>
                </a:solidFill>
                <a:ea typeface="MS PGothic" pitchFamily="34" charset="-128"/>
              </a:rPr>
              <a:pPr fontAlgn="base">
                <a:spcBef>
                  <a:spcPct val="0"/>
                </a:spcBef>
                <a:spcAft>
                  <a:spcPct val="0"/>
                </a:spcAft>
                <a:defRPr/>
              </a:pPr>
              <a:t>‹#›</a:t>
            </a:fld>
            <a:endParaRPr lang="en-US" dirty="0">
              <a:solidFill>
                <a:srgbClr val="808080"/>
              </a:solidFill>
              <a:ea typeface="MS PGothic" pitchFamily="34" charset="-128"/>
            </a:endParaRPr>
          </a:p>
        </p:txBody>
      </p:sp>
    </p:spTree>
    <p:extLst>
      <p:ext uri="{BB962C8B-B14F-4D97-AF65-F5344CB8AC3E}">
        <p14:creationId xmlns:p14="http://schemas.microsoft.com/office/powerpoint/2010/main" val="1116649258"/>
      </p:ext>
    </p:extLst>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ter head">
    <p:spTree>
      <p:nvGrpSpPr>
        <p:cNvPr id="1" name=""/>
        <p:cNvGrpSpPr/>
        <p:nvPr/>
      </p:nvGrpSpPr>
      <p:grpSpPr>
        <a:xfrm>
          <a:off x="0" y="0"/>
          <a:ext cx="0" cy="0"/>
          <a:chOff x="0" y="0"/>
          <a:chExt cx="0" cy="0"/>
        </a:xfrm>
      </p:grpSpPr>
      <p:sp>
        <p:nvSpPr>
          <p:cNvPr id="4" name="Rectangle 6"/>
          <p:cNvSpPr>
            <a:spLocks noChangeArrowheads="1"/>
          </p:cNvSpPr>
          <p:nvPr/>
        </p:nvSpPr>
        <p:spPr bwMode="auto">
          <a:xfrm>
            <a:off x="3124200" y="6400800"/>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algn="ctr">
              <a:defRPr/>
            </a:pPr>
            <a:endParaRPr lang="en-US" altLang="en-US" sz="1200" b="1" dirty="0">
              <a:solidFill>
                <a:srgbClr val="8CBB2F"/>
              </a:solidFill>
              <a:latin typeface="Arial" pitchFamily="34" charset="0"/>
              <a:cs typeface="+mn-cs"/>
            </a:endParaRPr>
          </a:p>
        </p:txBody>
      </p:sp>
      <p:sp>
        <p:nvSpPr>
          <p:cNvPr id="5" name="Rectangle 25"/>
          <p:cNvSpPr>
            <a:spLocks noChangeArrowheads="1"/>
          </p:cNvSpPr>
          <p:nvPr/>
        </p:nvSpPr>
        <p:spPr bwMode="auto">
          <a:xfrm>
            <a:off x="0" y="0"/>
            <a:ext cx="9144000" cy="1600200"/>
          </a:xfrm>
          <a:prstGeom prst="rect">
            <a:avLst/>
          </a:prstGeom>
          <a:gradFill rotWithShape="1">
            <a:gsLst>
              <a:gs pos="0">
                <a:srgbClr val="80A52D"/>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algn="ctr" eaLnBrk="0" hangingPunct="0">
              <a:defRPr/>
            </a:pPr>
            <a:endParaRPr lang="en-US" altLang="en-US" dirty="0">
              <a:solidFill>
                <a:srgbClr val="FFFFFF"/>
              </a:solidFill>
              <a:cs typeface="+mn-cs"/>
            </a:endParaRPr>
          </a:p>
        </p:txBody>
      </p:sp>
      <p:sp>
        <p:nvSpPr>
          <p:cNvPr id="7" name="Rectangle 29"/>
          <p:cNvSpPr>
            <a:spLocks noChangeArrowheads="1"/>
          </p:cNvSpPr>
          <p:nvPr userDrawn="1"/>
        </p:nvSpPr>
        <p:spPr bwMode="auto">
          <a:xfrm>
            <a:off x="0" y="6324600"/>
            <a:ext cx="9144000" cy="76200"/>
          </a:xfrm>
          <a:prstGeom prst="rect">
            <a:avLst/>
          </a:prstGeom>
          <a:solidFill>
            <a:srgbClr val="DDDDDD">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eaLnBrk="0" hangingPunct="0">
              <a:defRPr/>
            </a:pPr>
            <a:endParaRPr lang="en-US" altLang="en-US" sz="1000" b="1" dirty="0">
              <a:solidFill>
                <a:srgbClr val="000000"/>
              </a:solidFill>
              <a:latin typeface="Arial" pitchFamily="34" charset="0"/>
            </a:endParaRPr>
          </a:p>
        </p:txBody>
      </p:sp>
      <p:sp>
        <p:nvSpPr>
          <p:cNvPr id="91140" name="Rectangle 4"/>
          <p:cNvSpPr>
            <a:spLocks noGrp="1" noChangeArrowheads="1"/>
          </p:cNvSpPr>
          <p:nvPr>
            <p:ph type="subTitle" idx="1"/>
          </p:nvPr>
        </p:nvSpPr>
        <p:spPr>
          <a:xfrm>
            <a:off x="1371600" y="3048000"/>
            <a:ext cx="6400800" cy="914400"/>
          </a:xfrm>
        </p:spPr>
        <p:txBody>
          <a:bodyPr/>
          <a:lstStyle>
            <a:lvl1pPr marL="0" indent="0" algn="ctr">
              <a:buFont typeface="Arial Black" charset="0"/>
              <a:buNone/>
              <a:defRPr sz="2800">
                <a:solidFill>
                  <a:srgbClr val="002060"/>
                </a:solidFill>
                <a:effectLst>
                  <a:outerShdw blurRad="38100" dist="38100" dir="2700000" algn="tl">
                    <a:srgbClr val="DDDDDD"/>
                  </a:outerShdw>
                </a:effectLst>
              </a:defRPr>
            </a:lvl1pPr>
          </a:lstStyle>
          <a:p>
            <a:r>
              <a:rPr lang="en-US" dirty="0"/>
              <a:t>Click to edit Master subtitle style</a:t>
            </a:r>
          </a:p>
        </p:txBody>
      </p:sp>
      <p:sp>
        <p:nvSpPr>
          <p:cNvPr id="3" name="Text Placeholder 2"/>
          <p:cNvSpPr>
            <a:spLocks noGrp="1"/>
          </p:cNvSpPr>
          <p:nvPr>
            <p:ph type="body" sz="quarter" idx="10"/>
          </p:nvPr>
        </p:nvSpPr>
        <p:spPr>
          <a:xfrm>
            <a:off x="1371600" y="2286000"/>
            <a:ext cx="6400800" cy="609600"/>
          </a:xfrm>
        </p:spPr>
        <p:txBody>
          <a:bodyPr/>
          <a:lstStyle>
            <a:lvl1pPr marL="0" indent="0" algn="ctr">
              <a:buNone/>
              <a:defRPr sz="2400" i="1">
                <a:solidFill>
                  <a:srgbClr val="333366"/>
                </a:solidFill>
              </a:defRPr>
            </a:lvl1pPr>
            <a:lvl2pPr marL="457200" indent="0" algn="ctr">
              <a:buNone/>
              <a:defRPr/>
            </a:lvl2pPr>
            <a:lvl3pPr marL="914400" indent="0" algn="ctr">
              <a:buNone/>
              <a:defRPr/>
            </a:lvl3pPr>
            <a:lvl4pPr marL="1371600" indent="0" algn="ctr">
              <a:buNone/>
              <a:defRPr/>
            </a:lvl4pPr>
          </a:lstStyle>
          <a:p>
            <a:pPr lvl="0"/>
            <a:r>
              <a:rPr lang="en-US" dirty="0"/>
              <a:t>Click to edit Master text styles</a:t>
            </a:r>
          </a:p>
        </p:txBody>
      </p:sp>
      <p:pic>
        <p:nvPicPr>
          <p:cNvPr id="13"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
            <a:ext cx="12954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J:\NIWAP\Templates\NIWAP Stationery Design\NIWAPlogos\NIWAP(re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10000" y="292100"/>
            <a:ext cx="1371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mfitz\Downloads\NIJC logo 2013 for headers.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62800" y="228600"/>
            <a:ext cx="1591101" cy="6857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fld id="{C6B7939D-DC9B-4955-9E9D-7EE9FA6D106B}" type="slidenum">
              <a:rPr lang="en-US" smtClean="0">
                <a:solidFill>
                  <a:srgbClr val="808080"/>
                </a:solidFill>
                <a:ea typeface="MS PGothic" pitchFamily="34" charset="-128"/>
              </a:rPr>
              <a:pPr fontAlgn="base">
                <a:spcBef>
                  <a:spcPct val="0"/>
                </a:spcBef>
                <a:spcAft>
                  <a:spcPct val="0"/>
                </a:spcAft>
                <a:defRPr/>
              </a:pPr>
              <a:t>‹#›</a:t>
            </a:fld>
            <a:endParaRPr lang="en-US" dirty="0">
              <a:solidFill>
                <a:srgbClr val="808080"/>
              </a:solidFill>
              <a:ea typeface="MS PGothic" pitchFamily="34" charset="-128"/>
            </a:endParaRPr>
          </a:p>
        </p:txBody>
      </p:sp>
      <p:sp>
        <p:nvSpPr>
          <p:cNvPr id="17" name="TextBox 1"/>
          <p:cNvSpPr txBox="1">
            <a:spLocks noChangeArrowheads="1"/>
          </p:cNvSpPr>
          <p:nvPr userDrawn="1"/>
        </p:nvSpPr>
        <p:spPr bwMode="auto">
          <a:xfrm>
            <a:off x="4191000" y="6403975"/>
            <a:ext cx="4038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algn="ctr" eaLnBrk="0" hangingPunct="0">
              <a:defRPr/>
            </a:pPr>
            <a:r>
              <a:rPr lang="en-US" sz="1000" dirty="0">
                <a:solidFill>
                  <a:srgbClr val="9F4533"/>
                </a:solidFill>
                <a:latin typeface="Cambria" pitchFamily="18" charset="0"/>
                <a:cs typeface="+mn-cs"/>
              </a:rPr>
              <a:t>©</a:t>
            </a:r>
            <a:r>
              <a:rPr lang="en-US" sz="1000" b="1" dirty="0">
                <a:solidFill>
                  <a:srgbClr val="9F4533"/>
                </a:solidFill>
                <a:latin typeface="Cambria" pitchFamily="18" charset="0"/>
                <a:cs typeface="+mn-cs"/>
              </a:rPr>
              <a:t> 2015 NIWAP American University Washington College of Law</a:t>
            </a:r>
            <a:endParaRPr lang="en-US" sz="1000" dirty="0">
              <a:solidFill>
                <a:srgbClr val="9F4533"/>
              </a:solidFill>
              <a:latin typeface="Cambria" pitchFamily="18" charset="0"/>
              <a:cs typeface="+mn-cs"/>
            </a:endParaRPr>
          </a:p>
        </p:txBody>
      </p:sp>
    </p:spTree>
    <p:extLst>
      <p:ext uri="{BB962C8B-B14F-4D97-AF65-F5344CB8AC3E}">
        <p14:creationId xmlns:p14="http://schemas.microsoft.com/office/powerpoint/2010/main" val="3230113126"/>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scussion/Questio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lvl1pPr>
              <a:defRPr i="0" cap="small" baseline="0"/>
            </a:lvl1pPr>
          </a:lstStyle>
          <a:p>
            <a:r>
              <a:rPr lang="en-US" dirty="0"/>
              <a:t>Click to edit Master title style</a:t>
            </a:r>
          </a:p>
        </p:txBody>
      </p:sp>
      <p:sp>
        <p:nvSpPr>
          <p:cNvPr id="3" name="Subtitle 2"/>
          <p:cNvSpPr>
            <a:spLocks noGrp="1"/>
          </p:cNvSpPr>
          <p:nvPr>
            <p:ph type="subTitle" idx="1"/>
          </p:nvPr>
        </p:nvSpPr>
        <p:spPr>
          <a:xfrm>
            <a:off x="1371600" y="2971800"/>
            <a:ext cx="6400800" cy="1752600"/>
          </a:xfrm>
        </p:spPr>
        <p:txBody>
          <a:bodyPr/>
          <a:lstStyle>
            <a:lvl1pPr marL="0" indent="0" algn="ctr">
              <a:buNone/>
              <a:defRPr i="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fld id="{7C4E1223-0FF4-49C8-9183-8C51F527E721}" type="slidenum">
              <a:rPr lang="en-US" altLang="en-US" smtClean="0"/>
              <a:pPr/>
              <a:t>‹#›</a:t>
            </a:fld>
            <a:endParaRPr lang="en-US" altLang="en-US" dirty="0"/>
          </a:p>
        </p:txBody>
      </p:sp>
    </p:spTree>
    <p:extLst>
      <p:ext uri="{BB962C8B-B14F-4D97-AF65-F5344CB8AC3E}">
        <p14:creationId xmlns:p14="http://schemas.microsoft.com/office/powerpoint/2010/main" val="2587122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idx="1"/>
          </p:nvPr>
        </p:nvSpPr>
        <p:spPr/>
        <p:txBody>
          <a:bodyPr/>
          <a:lstStyle>
            <a:lvl2pPr>
              <a:buClr>
                <a:schemeClr val="bg2">
                  <a:lumMod val="75000"/>
                </a:schemeClr>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0"/>
          </p:nvPr>
        </p:nvSpPr>
        <p:spPr/>
        <p:txBody>
          <a:bodyPr/>
          <a:lstStyle/>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fld id="{C6B7939D-DC9B-4955-9E9D-7EE9FA6D106B}" type="slidenum">
              <a:rPr lang="en-US" smtClean="0">
                <a:solidFill>
                  <a:srgbClr val="808080"/>
                </a:solidFill>
                <a:ea typeface="MS PGothic" pitchFamily="34" charset="-128"/>
              </a:rPr>
              <a:pPr fontAlgn="base">
                <a:spcBef>
                  <a:spcPct val="0"/>
                </a:spcBef>
                <a:spcAft>
                  <a:spcPct val="0"/>
                </a:spcAft>
                <a:defRPr/>
              </a:pPr>
              <a:t>‹#›</a:t>
            </a:fld>
            <a:endParaRPr lang="en-US" dirty="0">
              <a:solidFill>
                <a:srgbClr val="808080"/>
              </a:solidFill>
              <a:ea typeface="MS PGothic" pitchFamily="34" charset="-128"/>
            </a:endParaRPr>
          </a:p>
        </p:txBody>
      </p:sp>
    </p:spTree>
    <p:extLst>
      <p:ext uri="{BB962C8B-B14F-4D97-AF65-F5344CB8AC3E}">
        <p14:creationId xmlns:p14="http://schemas.microsoft.com/office/powerpoint/2010/main" val="3388051048"/>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endParaRPr lang="en-US" dirty="0">
              <a:solidFill>
                <a:srgbClr val="808080"/>
              </a:solidFill>
            </a:endParaRPr>
          </a:p>
          <a:p>
            <a:pPr>
              <a:defRPr/>
            </a:pPr>
            <a:endParaRPr lang="en-US" dirty="0">
              <a:solidFill>
                <a:srgbClr val="808080"/>
              </a:solidFill>
            </a:endParaRPr>
          </a:p>
          <a:p>
            <a:pPr>
              <a:defRPr/>
            </a:pPr>
            <a:fld id="{63222B27-B15A-4EF4-A399-D472F523CA0A}" type="slidenum">
              <a:rPr lang="en-US">
                <a:solidFill>
                  <a:srgbClr val="808080"/>
                </a:solidFill>
              </a:rPr>
              <a:pPr>
                <a:defRPr/>
              </a:pPr>
              <a:t>‹#›</a:t>
            </a:fld>
            <a:endParaRPr lang="en-US" dirty="0">
              <a:solidFill>
                <a:srgbClr val="808080"/>
              </a:solidFill>
            </a:endParaRPr>
          </a:p>
        </p:txBody>
      </p:sp>
    </p:spTree>
    <p:extLst>
      <p:ext uri="{BB962C8B-B14F-4D97-AF65-F5344CB8AC3E}">
        <p14:creationId xmlns:p14="http://schemas.microsoft.com/office/powerpoint/2010/main" val="1258837009"/>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fld id="{C6B7939D-DC9B-4955-9E9D-7EE9FA6D106B}" type="slidenum">
              <a:rPr lang="en-US" smtClean="0">
                <a:solidFill>
                  <a:srgbClr val="808080"/>
                </a:solidFill>
                <a:ea typeface="MS PGothic" pitchFamily="34" charset="-128"/>
              </a:rPr>
              <a:pPr fontAlgn="base">
                <a:spcBef>
                  <a:spcPct val="0"/>
                </a:spcBef>
                <a:spcAft>
                  <a:spcPct val="0"/>
                </a:spcAft>
                <a:defRPr/>
              </a:pPr>
              <a:t>‹#›</a:t>
            </a:fld>
            <a:endParaRPr lang="en-US" dirty="0">
              <a:solidFill>
                <a:srgbClr val="808080"/>
              </a:solidFill>
              <a:ea typeface="MS PGothic" pitchFamily="34" charset="-128"/>
            </a:endParaRPr>
          </a:p>
        </p:txBody>
      </p:sp>
    </p:spTree>
    <p:extLst>
      <p:ext uri="{BB962C8B-B14F-4D97-AF65-F5344CB8AC3E}">
        <p14:creationId xmlns:p14="http://schemas.microsoft.com/office/powerpoint/2010/main" val="11692780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1847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84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2" name="Slide Number Placeholder 1"/>
          <p:cNvSpPr>
            <a:spLocks noGrp="1"/>
          </p:cNvSpPr>
          <p:nvPr>
            <p:ph type="sldNum" sz="quarter" idx="10"/>
          </p:nvPr>
        </p:nvSpPr>
        <p:spPr/>
        <p:txBody>
          <a:bodyPr/>
          <a:lstStyle/>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fld id="{C6B7939D-DC9B-4955-9E9D-7EE9FA6D106B}" type="slidenum">
              <a:rPr lang="en-US" smtClean="0">
                <a:solidFill>
                  <a:srgbClr val="808080"/>
                </a:solidFill>
                <a:ea typeface="MS PGothic" pitchFamily="34" charset="-128"/>
              </a:rPr>
              <a:pPr fontAlgn="base">
                <a:spcBef>
                  <a:spcPct val="0"/>
                </a:spcBef>
                <a:spcAft>
                  <a:spcPct val="0"/>
                </a:spcAft>
                <a:defRPr/>
              </a:pPr>
              <a:t>‹#›</a:t>
            </a:fld>
            <a:endParaRPr lang="en-US" dirty="0">
              <a:solidFill>
                <a:srgbClr val="808080"/>
              </a:solidFill>
              <a:ea typeface="MS PGothic" pitchFamily="34" charset="-128"/>
            </a:endParaRPr>
          </a:p>
        </p:txBody>
      </p:sp>
    </p:spTree>
    <p:extLst>
      <p:ext uri="{BB962C8B-B14F-4D97-AF65-F5344CB8AC3E}">
        <p14:creationId xmlns:p14="http://schemas.microsoft.com/office/powerpoint/2010/main" val="3824594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0"/>
          </p:nvPr>
        </p:nvSpPr>
        <p:spPr/>
        <p:txBody>
          <a:bodyPr/>
          <a:lstStyle/>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endParaRPr lang="en-US" dirty="0">
              <a:solidFill>
                <a:srgbClr val="808080"/>
              </a:solidFill>
              <a:ea typeface="MS PGothic" pitchFamily="34" charset="-128"/>
            </a:endParaRPr>
          </a:p>
          <a:p>
            <a:pPr fontAlgn="base">
              <a:spcBef>
                <a:spcPct val="0"/>
              </a:spcBef>
              <a:spcAft>
                <a:spcPct val="0"/>
              </a:spcAft>
              <a:defRPr/>
            </a:pPr>
            <a:fld id="{C6B7939D-DC9B-4955-9E9D-7EE9FA6D106B}" type="slidenum">
              <a:rPr lang="en-US" smtClean="0">
                <a:solidFill>
                  <a:srgbClr val="808080"/>
                </a:solidFill>
                <a:ea typeface="MS PGothic" pitchFamily="34" charset="-128"/>
              </a:rPr>
              <a:pPr fontAlgn="base">
                <a:spcBef>
                  <a:spcPct val="0"/>
                </a:spcBef>
                <a:spcAft>
                  <a:spcPct val="0"/>
                </a:spcAft>
                <a:defRPr/>
              </a:pPr>
              <a:t>‹#›</a:t>
            </a:fld>
            <a:endParaRPr lang="en-US" dirty="0">
              <a:solidFill>
                <a:srgbClr val="808080"/>
              </a:solidFill>
              <a:ea typeface="MS PGothic" pitchFamily="34" charset="-128"/>
            </a:endParaRPr>
          </a:p>
        </p:txBody>
      </p:sp>
    </p:spTree>
    <p:extLst>
      <p:ext uri="{BB962C8B-B14F-4D97-AF65-F5344CB8AC3E}">
        <p14:creationId xmlns:p14="http://schemas.microsoft.com/office/powerpoint/2010/main" val="1035399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9452" indent="0" algn="ctr">
              <a:buNone/>
              <a:defRPr>
                <a:solidFill>
                  <a:schemeClr val="tx1">
                    <a:tint val="75000"/>
                  </a:schemeClr>
                </a:solidFill>
              </a:defRPr>
            </a:lvl2pPr>
            <a:lvl3pPr marL="898905" indent="0" algn="ctr">
              <a:buNone/>
              <a:defRPr>
                <a:solidFill>
                  <a:schemeClr val="tx1">
                    <a:tint val="75000"/>
                  </a:schemeClr>
                </a:solidFill>
              </a:defRPr>
            </a:lvl3pPr>
            <a:lvl4pPr marL="1348358" indent="0" algn="ctr">
              <a:buNone/>
              <a:defRPr>
                <a:solidFill>
                  <a:schemeClr val="tx1">
                    <a:tint val="75000"/>
                  </a:schemeClr>
                </a:solidFill>
              </a:defRPr>
            </a:lvl4pPr>
            <a:lvl5pPr marL="1797811" indent="0" algn="ctr">
              <a:buNone/>
              <a:defRPr>
                <a:solidFill>
                  <a:schemeClr val="tx1">
                    <a:tint val="75000"/>
                  </a:schemeClr>
                </a:solidFill>
              </a:defRPr>
            </a:lvl5pPr>
            <a:lvl6pPr marL="2247265" indent="0" algn="ctr">
              <a:buNone/>
              <a:defRPr>
                <a:solidFill>
                  <a:schemeClr val="tx1">
                    <a:tint val="75000"/>
                  </a:schemeClr>
                </a:solidFill>
              </a:defRPr>
            </a:lvl6pPr>
            <a:lvl7pPr marL="2696717" indent="0" algn="ctr">
              <a:buNone/>
              <a:defRPr>
                <a:solidFill>
                  <a:schemeClr val="tx1">
                    <a:tint val="75000"/>
                  </a:schemeClr>
                </a:solidFill>
              </a:defRPr>
            </a:lvl7pPr>
            <a:lvl8pPr marL="3146170" indent="0" algn="ctr">
              <a:buNone/>
              <a:defRPr>
                <a:solidFill>
                  <a:schemeClr val="tx1">
                    <a:tint val="75000"/>
                  </a:schemeClr>
                </a:solidFill>
              </a:defRPr>
            </a:lvl8pPr>
            <a:lvl9pPr marL="3595622"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solidFill>
                  <a:srgbClr val="FFFFFF"/>
                </a:solidFill>
              </a:defRPr>
            </a:lvl1pPr>
          </a:lstStyle>
          <a:p>
            <a:pPr>
              <a:defRPr/>
            </a:pPr>
            <a:r>
              <a:rPr lang="en-US" dirty="0"/>
              <a:t> </a:t>
            </a:r>
            <a:r>
              <a:rPr lang="en-US" altLang="en-US" dirty="0">
                <a:solidFill>
                  <a:schemeClr val="bg1"/>
                </a:solidFill>
              </a:rPr>
              <a:t> </a:t>
            </a:r>
            <a:fld id="{467BCD49-9957-4719-8A13-EC30D936773C}"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4250522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scussion/Questio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2"/>
            <a:ext cx="7772400" cy="1470025"/>
          </a:xfrm>
        </p:spPr>
        <p:txBody>
          <a:bodyPr/>
          <a:lstStyle>
            <a:lvl1pPr>
              <a:defRPr i="0" cap="small" baseline="0"/>
            </a:lvl1pPr>
          </a:lstStyle>
          <a:p>
            <a:r>
              <a:rPr lang="en-US" dirty="0"/>
              <a:t>Click to edit Master title style</a:t>
            </a:r>
          </a:p>
        </p:txBody>
      </p:sp>
      <p:sp>
        <p:nvSpPr>
          <p:cNvPr id="3" name="Subtitle 2"/>
          <p:cNvSpPr>
            <a:spLocks noGrp="1"/>
          </p:cNvSpPr>
          <p:nvPr>
            <p:ph type="subTitle" idx="1"/>
          </p:nvPr>
        </p:nvSpPr>
        <p:spPr>
          <a:xfrm>
            <a:off x="1371600" y="2971800"/>
            <a:ext cx="6400800" cy="1752600"/>
          </a:xfrm>
        </p:spPr>
        <p:txBody>
          <a:bodyPr/>
          <a:lstStyle>
            <a:lvl1pPr marL="0" indent="0" algn="ctr">
              <a:buNone/>
              <a:defRPr i="0">
                <a:solidFill>
                  <a:schemeClr val="tx1"/>
                </a:solidFill>
              </a:defRPr>
            </a:lvl1pPr>
            <a:lvl2pPr marL="449452" indent="0" algn="ctr">
              <a:buNone/>
              <a:defRPr>
                <a:solidFill>
                  <a:schemeClr val="tx1">
                    <a:tint val="75000"/>
                  </a:schemeClr>
                </a:solidFill>
              </a:defRPr>
            </a:lvl2pPr>
            <a:lvl3pPr marL="898905" indent="0" algn="ctr">
              <a:buNone/>
              <a:defRPr>
                <a:solidFill>
                  <a:schemeClr val="tx1">
                    <a:tint val="75000"/>
                  </a:schemeClr>
                </a:solidFill>
              </a:defRPr>
            </a:lvl3pPr>
            <a:lvl4pPr marL="1348358" indent="0" algn="ctr">
              <a:buNone/>
              <a:defRPr>
                <a:solidFill>
                  <a:schemeClr val="tx1">
                    <a:tint val="75000"/>
                  </a:schemeClr>
                </a:solidFill>
              </a:defRPr>
            </a:lvl4pPr>
            <a:lvl5pPr marL="1797811" indent="0" algn="ctr">
              <a:buNone/>
              <a:defRPr>
                <a:solidFill>
                  <a:schemeClr val="tx1">
                    <a:tint val="75000"/>
                  </a:schemeClr>
                </a:solidFill>
              </a:defRPr>
            </a:lvl5pPr>
            <a:lvl6pPr marL="2247265" indent="0" algn="ctr">
              <a:buNone/>
              <a:defRPr>
                <a:solidFill>
                  <a:schemeClr val="tx1">
                    <a:tint val="75000"/>
                  </a:schemeClr>
                </a:solidFill>
              </a:defRPr>
            </a:lvl6pPr>
            <a:lvl7pPr marL="2696717" indent="0" algn="ctr">
              <a:buNone/>
              <a:defRPr>
                <a:solidFill>
                  <a:schemeClr val="tx1">
                    <a:tint val="75000"/>
                  </a:schemeClr>
                </a:solidFill>
              </a:defRPr>
            </a:lvl7pPr>
            <a:lvl8pPr marL="3146170" indent="0" algn="ctr">
              <a:buNone/>
              <a:defRPr>
                <a:solidFill>
                  <a:schemeClr val="tx1">
                    <a:tint val="75000"/>
                  </a:schemeClr>
                </a:solidFill>
              </a:defRPr>
            </a:lvl8pPr>
            <a:lvl9pPr marL="3595622" indent="0" algn="ctr">
              <a:buNone/>
              <a:defRPr>
                <a:solidFill>
                  <a:schemeClr val="tx1">
                    <a:tint val="75000"/>
                  </a:schemeClr>
                </a:solidFill>
              </a:defRPr>
            </a:lvl9pPr>
          </a:lstStyle>
          <a:p>
            <a:r>
              <a:rPr lang="en-US" dirty="0"/>
              <a:t>Click to edit Master subtitle style</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solidFill>
                  <a:srgbClr val="FFFFFF"/>
                </a:solidFill>
              </a:defRPr>
            </a:lvl1pPr>
          </a:lstStyle>
          <a:p>
            <a:pPr>
              <a:defRPr/>
            </a:pPr>
            <a:r>
              <a:rPr lang="en-US" dirty="0"/>
              <a:t> </a:t>
            </a:r>
            <a:r>
              <a:rPr lang="en-US" altLang="en-US" dirty="0">
                <a:solidFill>
                  <a:schemeClr val="bg1"/>
                </a:solidFill>
              </a:rPr>
              <a:t> </a:t>
            </a:r>
            <a:fld id="{3A1E813A-9B15-4EB2-B959-A6DE746F25CC}"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788572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667000" y="6356350"/>
            <a:ext cx="3810000" cy="365125"/>
          </a:xfrm>
        </p:spPr>
        <p:txBody>
          <a:bodyPr/>
          <a:lstStyle>
            <a:lvl1pPr>
              <a:defRPr>
                <a:solidFill>
                  <a:schemeClr val="bg1"/>
                </a:solidFill>
              </a:defRPr>
            </a:lvl1pPr>
          </a:lstStyle>
          <a:p>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solidFill>
                  <a:srgbClr val="FFFFFF"/>
                </a:solidFill>
              </a:defRPr>
            </a:lvl1pPr>
          </a:lstStyle>
          <a:p>
            <a:pPr>
              <a:defRPr/>
            </a:pPr>
            <a:r>
              <a:rPr lang="en-US" dirty="0"/>
              <a:t> </a:t>
            </a:r>
            <a:r>
              <a:rPr lang="en-US" altLang="en-US" dirty="0">
                <a:solidFill>
                  <a:schemeClr val="bg1"/>
                </a:solidFill>
              </a:rPr>
              <a:t> </a:t>
            </a:r>
            <a:fld id="{4B342A12-00A5-4F57-9E97-D8C83B8EA008}"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1302437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971"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41">
                <a:solidFill>
                  <a:schemeClr val="tx1">
                    <a:tint val="75000"/>
                  </a:schemeClr>
                </a:solidFill>
              </a:defRPr>
            </a:lvl1pPr>
            <a:lvl2pPr marL="449452" indent="0">
              <a:buNone/>
              <a:defRPr sz="1765">
                <a:solidFill>
                  <a:schemeClr val="tx1">
                    <a:tint val="75000"/>
                  </a:schemeClr>
                </a:solidFill>
              </a:defRPr>
            </a:lvl2pPr>
            <a:lvl3pPr marL="898905" indent="0">
              <a:buNone/>
              <a:defRPr sz="1588">
                <a:solidFill>
                  <a:schemeClr val="tx1">
                    <a:tint val="75000"/>
                  </a:schemeClr>
                </a:solidFill>
              </a:defRPr>
            </a:lvl3pPr>
            <a:lvl4pPr marL="1348358" indent="0">
              <a:buNone/>
              <a:defRPr sz="1412">
                <a:solidFill>
                  <a:schemeClr val="tx1">
                    <a:tint val="75000"/>
                  </a:schemeClr>
                </a:solidFill>
              </a:defRPr>
            </a:lvl4pPr>
            <a:lvl5pPr marL="1797811" indent="0">
              <a:buNone/>
              <a:defRPr sz="1412">
                <a:solidFill>
                  <a:schemeClr val="tx1">
                    <a:tint val="75000"/>
                  </a:schemeClr>
                </a:solidFill>
              </a:defRPr>
            </a:lvl5pPr>
            <a:lvl6pPr marL="2247265" indent="0">
              <a:buNone/>
              <a:defRPr sz="1412">
                <a:solidFill>
                  <a:schemeClr val="tx1">
                    <a:tint val="75000"/>
                  </a:schemeClr>
                </a:solidFill>
              </a:defRPr>
            </a:lvl6pPr>
            <a:lvl7pPr marL="2696717" indent="0">
              <a:buNone/>
              <a:defRPr sz="1412">
                <a:solidFill>
                  <a:schemeClr val="tx1">
                    <a:tint val="75000"/>
                  </a:schemeClr>
                </a:solidFill>
              </a:defRPr>
            </a:lvl7pPr>
            <a:lvl8pPr marL="3146170" indent="0">
              <a:buNone/>
              <a:defRPr sz="1412">
                <a:solidFill>
                  <a:schemeClr val="tx1">
                    <a:tint val="75000"/>
                  </a:schemeClr>
                </a:solidFill>
              </a:defRPr>
            </a:lvl8pPr>
            <a:lvl9pPr marL="3595622" indent="0">
              <a:buNone/>
              <a:defRPr sz="1412">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solidFill>
                  <a:srgbClr val="FFFFFF"/>
                </a:solidFill>
              </a:defRPr>
            </a:lvl1pPr>
          </a:lstStyle>
          <a:p>
            <a:pPr>
              <a:defRPr/>
            </a:pPr>
            <a:r>
              <a:rPr lang="en-US" dirty="0"/>
              <a:t> </a:t>
            </a:r>
            <a:r>
              <a:rPr lang="en-US" altLang="en-US" dirty="0">
                <a:solidFill>
                  <a:schemeClr val="bg1"/>
                </a:solidFill>
              </a:rPr>
              <a:t> </a:t>
            </a:r>
            <a:fld id="{41247B9F-8086-495C-BE59-817AEA5BFAC9}"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4084978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lvl1pPr>
              <a:defRPr>
                <a:solidFill>
                  <a:srgbClr val="FFFFFF"/>
                </a:solidFill>
              </a:defRPr>
            </a:lvl1pPr>
          </a:lstStyle>
          <a:p>
            <a:pPr>
              <a:defRPr/>
            </a:pPr>
            <a:r>
              <a:rPr lang="en-US" dirty="0"/>
              <a:t> </a:t>
            </a:r>
            <a:r>
              <a:rPr lang="en-US" altLang="en-US" dirty="0">
                <a:solidFill>
                  <a:schemeClr val="bg1"/>
                </a:solidFill>
              </a:rPr>
              <a:t> </a:t>
            </a:r>
            <a:fld id="{E9052989-46B4-418A-94E9-92B64471ED67}"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3449128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667000" y="6356350"/>
            <a:ext cx="3810000" cy="365125"/>
          </a:xfrm>
        </p:spPr>
        <p:txBody>
          <a:bodyPr/>
          <a:lstStyle>
            <a:lvl1pPr>
              <a:defRPr dirty="0" smtClean="0">
                <a:solidFill>
                  <a:schemeClr val="bg1"/>
                </a:solidFill>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fld id="{6A63AC35-3821-42BC-BDAE-2B923C128E1A}" type="slidenum">
              <a:rPr lang="en-US" altLang="en-US" smtClean="0"/>
              <a:pPr/>
              <a:t>‹#›</a:t>
            </a:fld>
            <a:endParaRPr lang="en-US" altLang="en-US" dirty="0"/>
          </a:p>
        </p:txBody>
      </p:sp>
    </p:spTree>
    <p:extLst>
      <p:ext uri="{BB962C8B-B14F-4D97-AF65-F5344CB8AC3E}">
        <p14:creationId xmlns:p14="http://schemas.microsoft.com/office/powerpoint/2010/main" val="1358085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382" b="1"/>
            </a:lvl1pPr>
            <a:lvl2pPr marL="449452" indent="0">
              <a:buNone/>
              <a:defRPr sz="1941" b="1"/>
            </a:lvl2pPr>
            <a:lvl3pPr marL="898905" indent="0">
              <a:buNone/>
              <a:defRPr sz="1765" b="1"/>
            </a:lvl3pPr>
            <a:lvl4pPr marL="1348358" indent="0">
              <a:buNone/>
              <a:defRPr sz="1588" b="1"/>
            </a:lvl4pPr>
            <a:lvl5pPr marL="1797811" indent="0">
              <a:buNone/>
              <a:defRPr sz="1588" b="1"/>
            </a:lvl5pPr>
            <a:lvl6pPr marL="2247265" indent="0">
              <a:buNone/>
              <a:defRPr sz="1588" b="1"/>
            </a:lvl6pPr>
            <a:lvl7pPr marL="2696717" indent="0">
              <a:buNone/>
              <a:defRPr sz="1588" b="1"/>
            </a:lvl7pPr>
            <a:lvl8pPr marL="3146170" indent="0">
              <a:buNone/>
              <a:defRPr sz="1588" b="1"/>
            </a:lvl8pPr>
            <a:lvl9pPr marL="3595622" indent="0">
              <a:buNone/>
              <a:defRPr sz="1588"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382" b="1"/>
            </a:lvl1pPr>
            <a:lvl2pPr marL="449452" indent="0">
              <a:buNone/>
              <a:defRPr sz="1941" b="1"/>
            </a:lvl2pPr>
            <a:lvl3pPr marL="898905" indent="0">
              <a:buNone/>
              <a:defRPr sz="1765" b="1"/>
            </a:lvl3pPr>
            <a:lvl4pPr marL="1348358" indent="0">
              <a:buNone/>
              <a:defRPr sz="1588" b="1"/>
            </a:lvl4pPr>
            <a:lvl5pPr marL="1797811" indent="0">
              <a:buNone/>
              <a:defRPr sz="1588" b="1"/>
            </a:lvl5pPr>
            <a:lvl6pPr marL="2247265" indent="0">
              <a:buNone/>
              <a:defRPr sz="1588" b="1"/>
            </a:lvl6pPr>
            <a:lvl7pPr marL="2696717" indent="0">
              <a:buNone/>
              <a:defRPr sz="1588" b="1"/>
            </a:lvl7pPr>
            <a:lvl8pPr marL="3146170" indent="0">
              <a:buNone/>
              <a:defRPr sz="1588" b="1"/>
            </a:lvl8pPr>
            <a:lvl9pPr marL="3595622" indent="0">
              <a:buNone/>
              <a:defRPr sz="1588"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8" name="Slide Number Placeholder 5"/>
          <p:cNvSpPr>
            <a:spLocks noGrp="1"/>
          </p:cNvSpPr>
          <p:nvPr>
            <p:ph type="sldNum" sz="quarter" idx="11"/>
          </p:nvPr>
        </p:nvSpPr>
        <p:spPr/>
        <p:txBody>
          <a:bodyPr/>
          <a:lstStyle>
            <a:lvl1pPr>
              <a:defRPr>
                <a:solidFill>
                  <a:srgbClr val="FFFFFF"/>
                </a:solidFill>
              </a:defRPr>
            </a:lvl1pPr>
          </a:lstStyle>
          <a:p>
            <a:pPr>
              <a:defRPr/>
            </a:pPr>
            <a:r>
              <a:rPr lang="en-US" dirty="0"/>
              <a:t> </a:t>
            </a:r>
            <a:r>
              <a:rPr lang="en-US" altLang="en-US" dirty="0">
                <a:solidFill>
                  <a:schemeClr val="bg1"/>
                </a:solidFill>
              </a:rPr>
              <a:t> </a:t>
            </a:r>
            <a:fld id="{27CE3ABF-C708-41EF-ABFD-86F962DA771C}"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1006098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r>
              <a:rPr lang="en-US" dirty="0"/>
              <a:t>National Immigrant Women's Advocacy Project   American University Washington College of Law </a:t>
            </a:r>
          </a:p>
        </p:txBody>
      </p:sp>
      <p:sp>
        <p:nvSpPr>
          <p:cNvPr id="4" name="Slide Number Placeholder 5"/>
          <p:cNvSpPr>
            <a:spLocks noGrp="1"/>
          </p:cNvSpPr>
          <p:nvPr>
            <p:ph type="sldNum" sz="quarter" idx="11"/>
          </p:nvPr>
        </p:nvSpPr>
        <p:spPr/>
        <p:txBody>
          <a:bodyPr/>
          <a:lstStyle>
            <a:lvl1pPr>
              <a:defRPr/>
            </a:lvl1pPr>
          </a:lstStyle>
          <a:p>
            <a:pPr>
              <a:defRPr/>
            </a:pPr>
            <a:r>
              <a:rPr lang="en-US" altLang="en-US" dirty="0"/>
              <a:t>  </a:t>
            </a:r>
            <a:fld id="{8F5A0EED-C1AD-4EB0-B367-6F6A81C3FA8A}" type="slidenum">
              <a:rPr lang="en-US" altLang="en-US"/>
              <a:pPr>
                <a:defRPr/>
              </a:pPr>
              <a:t>‹#›</a:t>
            </a:fld>
            <a:endParaRPr lang="en-US" altLang="en-US" dirty="0"/>
          </a:p>
        </p:txBody>
      </p:sp>
    </p:spTree>
    <p:extLst>
      <p:ext uri="{BB962C8B-B14F-4D97-AF65-F5344CB8AC3E}">
        <p14:creationId xmlns:p14="http://schemas.microsoft.com/office/powerpoint/2010/main" val="4135142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3" name="Slide Number Placeholder 5"/>
          <p:cNvSpPr>
            <a:spLocks noGrp="1"/>
          </p:cNvSpPr>
          <p:nvPr>
            <p:ph type="sldNum" sz="quarter" idx="11"/>
          </p:nvPr>
        </p:nvSpPr>
        <p:spPr/>
        <p:txBody>
          <a:bodyPr/>
          <a:lstStyle>
            <a:lvl1pPr>
              <a:defRPr/>
            </a:lvl1pPr>
          </a:lstStyle>
          <a:p>
            <a:pPr>
              <a:defRPr/>
            </a:pPr>
            <a:r>
              <a:rPr lang="en-US" altLang="en-US" dirty="0"/>
              <a:t>  </a:t>
            </a:r>
            <a:fld id="{E9834EA3-F3B9-406D-A631-8D3F1E3FFC60}" type="slidenum">
              <a:rPr lang="en-US" altLang="en-US"/>
              <a:pPr>
                <a:defRPr/>
              </a:pPr>
              <a:t>‹#›</a:t>
            </a:fld>
            <a:endParaRPr lang="en-US" altLang="en-US" dirty="0"/>
          </a:p>
        </p:txBody>
      </p:sp>
    </p:spTree>
    <p:extLst>
      <p:ext uri="{BB962C8B-B14F-4D97-AF65-F5344CB8AC3E}">
        <p14:creationId xmlns:p14="http://schemas.microsoft.com/office/powerpoint/2010/main" val="1775058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Chart (fad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r>
              <a:rPr lang="en-US" dirty="0"/>
              <a:t>National Immigrant Women's Advocacy Project   American University Washington College of Law </a:t>
            </a:r>
          </a:p>
        </p:txBody>
      </p:sp>
      <p:sp>
        <p:nvSpPr>
          <p:cNvPr id="3" name="Slide Number Placeholder 3"/>
          <p:cNvSpPr>
            <a:spLocks noGrp="1"/>
          </p:cNvSpPr>
          <p:nvPr>
            <p:ph type="sldNum" sz="quarter" idx="11"/>
          </p:nvPr>
        </p:nvSpPr>
        <p:spPr/>
        <p:txBody>
          <a:bodyPr/>
          <a:lstStyle>
            <a:lvl1pPr>
              <a:defRPr/>
            </a:lvl1pPr>
          </a:lstStyle>
          <a:p>
            <a:pPr>
              <a:defRPr/>
            </a:pPr>
            <a:r>
              <a:rPr lang="en-US" altLang="en-US" dirty="0"/>
              <a:t>  </a:t>
            </a:r>
            <a:fld id="{A7F5E406-4104-4BE5-B2CB-2C9C57452B2F}" type="slidenum">
              <a:rPr lang="en-US" altLang="en-US"/>
              <a:pPr>
                <a:defRPr/>
              </a:pPr>
              <a:t>‹#›</a:t>
            </a:fld>
            <a:endParaRPr lang="en-US" altLang="en-US" dirty="0"/>
          </a:p>
        </p:txBody>
      </p:sp>
    </p:spTree>
    <p:extLst>
      <p:ext uri="{BB962C8B-B14F-4D97-AF65-F5344CB8AC3E}">
        <p14:creationId xmlns:p14="http://schemas.microsoft.com/office/powerpoint/2010/main" val="3924454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12"/>
            </a:lvl1pPr>
            <a:lvl2pPr marL="449452" indent="0">
              <a:buNone/>
              <a:defRPr sz="1147"/>
            </a:lvl2pPr>
            <a:lvl3pPr marL="898905" indent="0">
              <a:buNone/>
              <a:defRPr sz="971"/>
            </a:lvl3pPr>
            <a:lvl4pPr marL="1348358" indent="0">
              <a:buNone/>
              <a:defRPr sz="882"/>
            </a:lvl4pPr>
            <a:lvl5pPr marL="1797811" indent="0">
              <a:buNone/>
              <a:defRPr sz="882"/>
            </a:lvl5pPr>
            <a:lvl6pPr marL="2247265" indent="0">
              <a:buNone/>
              <a:defRPr sz="882"/>
            </a:lvl6pPr>
            <a:lvl7pPr marL="2696717" indent="0">
              <a:buNone/>
              <a:defRPr sz="882"/>
            </a:lvl7pPr>
            <a:lvl8pPr marL="3146170" indent="0">
              <a:buNone/>
              <a:defRPr sz="882"/>
            </a:lvl8pPr>
            <a:lvl9pPr marL="3595622" indent="0">
              <a:buNone/>
              <a:defRPr sz="882"/>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lvl1pPr>
              <a:defRPr/>
            </a:lvl1pPr>
          </a:lstStyle>
          <a:p>
            <a:pPr>
              <a:defRPr/>
            </a:pPr>
            <a:r>
              <a:rPr lang="en-US" altLang="en-US" dirty="0"/>
              <a:t>  </a:t>
            </a:r>
            <a:fld id="{0CD3AE60-14ED-47D4-9196-09BDB430B240}" type="slidenum">
              <a:rPr lang="en-US" altLang="en-US"/>
              <a:pPr>
                <a:defRPr/>
              </a:pPr>
              <a:t>‹#›</a:t>
            </a:fld>
            <a:endParaRPr lang="en-US" altLang="en-US" dirty="0"/>
          </a:p>
        </p:txBody>
      </p:sp>
    </p:spTree>
    <p:extLst>
      <p:ext uri="{BB962C8B-B14F-4D97-AF65-F5344CB8AC3E}">
        <p14:creationId xmlns:p14="http://schemas.microsoft.com/office/powerpoint/2010/main" val="2666479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177"/>
            </a:lvl1pPr>
            <a:lvl2pPr marL="449452" indent="0">
              <a:buNone/>
              <a:defRPr sz="2735"/>
            </a:lvl2pPr>
            <a:lvl3pPr marL="898905" indent="0">
              <a:buNone/>
              <a:defRPr sz="2382"/>
            </a:lvl3pPr>
            <a:lvl4pPr marL="1348358" indent="0">
              <a:buNone/>
              <a:defRPr sz="1941"/>
            </a:lvl4pPr>
            <a:lvl5pPr marL="1797811" indent="0">
              <a:buNone/>
              <a:defRPr sz="1941"/>
            </a:lvl5pPr>
            <a:lvl6pPr marL="2247265" indent="0">
              <a:buNone/>
              <a:defRPr sz="1941"/>
            </a:lvl6pPr>
            <a:lvl7pPr marL="2696717" indent="0">
              <a:buNone/>
              <a:defRPr sz="1941"/>
            </a:lvl7pPr>
            <a:lvl8pPr marL="3146170" indent="0">
              <a:buNone/>
              <a:defRPr sz="1941"/>
            </a:lvl8pPr>
            <a:lvl9pPr marL="3595622" indent="0">
              <a:buNone/>
              <a:defRPr sz="1941"/>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12"/>
            </a:lvl1pPr>
            <a:lvl2pPr marL="449452" indent="0">
              <a:buNone/>
              <a:defRPr sz="1147"/>
            </a:lvl2pPr>
            <a:lvl3pPr marL="898905" indent="0">
              <a:buNone/>
              <a:defRPr sz="971"/>
            </a:lvl3pPr>
            <a:lvl4pPr marL="1348358" indent="0">
              <a:buNone/>
              <a:defRPr sz="882"/>
            </a:lvl4pPr>
            <a:lvl5pPr marL="1797811" indent="0">
              <a:buNone/>
              <a:defRPr sz="882"/>
            </a:lvl5pPr>
            <a:lvl6pPr marL="2247265" indent="0">
              <a:buNone/>
              <a:defRPr sz="882"/>
            </a:lvl6pPr>
            <a:lvl7pPr marL="2696717" indent="0">
              <a:buNone/>
              <a:defRPr sz="882"/>
            </a:lvl7pPr>
            <a:lvl8pPr marL="3146170" indent="0">
              <a:buNone/>
              <a:defRPr sz="882"/>
            </a:lvl8pPr>
            <a:lvl9pPr marL="3595622" indent="0">
              <a:buNone/>
              <a:defRPr sz="882"/>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lvl1pPr>
              <a:defRPr/>
            </a:lvl1pPr>
          </a:lstStyle>
          <a:p>
            <a:pPr>
              <a:defRPr/>
            </a:pPr>
            <a:r>
              <a:rPr lang="en-US" altLang="en-US" dirty="0"/>
              <a:t>  </a:t>
            </a:r>
            <a:fld id="{AA448565-5A6A-41CF-944A-93386AF76B58}" type="slidenum">
              <a:rPr lang="en-US" altLang="en-US"/>
              <a:pPr>
                <a:defRPr/>
              </a:pPr>
              <a:t>‹#›</a:t>
            </a:fld>
            <a:endParaRPr lang="en-US" altLang="en-US" dirty="0"/>
          </a:p>
        </p:txBody>
      </p:sp>
    </p:spTree>
    <p:extLst>
      <p:ext uri="{BB962C8B-B14F-4D97-AF65-F5344CB8AC3E}">
        <p14:creationId xmlns:p14="http://schemas.microsoft.com/office/powerpoint/2010/main" val="3164135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pPr>
              <a:defRPr/>
            </a:pPr>
            <a:r>
              <a:rPr lang="en-US" altLang="en-US" dirty="0"/>
              <a:t>  </a:t>
            </a:r>
            <a:fld id="{C6B3572E-2D74-45D5-A35B-DB4EEAF55192}" type="slidenum">
              <a:rPr lang="en-US" altLang="en-US"/>
              <a:pPr>
                <a:defRPr/>
              </a:pPr>
              <a:t>‹#›</a:t>
            </a:fld>
            <a:endParaRPr lang="en-US" altLang="en-US" dirty="0"/>
          </a:p>
        </p:txBody>
      </p:sp>
    </p:spTree>
    <p:extLst>
      <p:ext uri="{BB962C8B-B14F-4D97-AF65-F5344CB8AC3E}">
        <p14:creationId xmlns:p14="http://schemas.microsoft.com/office/powerpoint/2010/main" val="2418236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pPr>
              <a:defRPr/>
            </a:pPr>
            <a:r>
              <a:rPr lang="en-US" altLang="en-US" dirty="0"/>
              <a:t>  </a:t>
            </a:r>
            <a:fld id="{EF463D4E-29D0-4791-AFFE-2C66C0F0BF0B}" type="slidenum">
              <a:rPr lang="en-US" altLang="en-US"/>
              <a:pPr>
                <a:defRPr/>
              </a:pPr>
              <a:t>‹#›</a:t>
            </a:fld>
            <a:endParaRPr lang="en-US" altLang="en-US" dirty="0"/>
          </a:p>
        </p:txBody>
      </p:sp>
    </p:spTree>
    <p:extLst>
      <p:ext uri="{BB962C8B-B14F-4D97-AF65-F5344CB8AC3E}">
        <p14:creationId xmlns:p14="http://schemas.microsoft.com/office/powerpoint/2010/main" val="23691873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fld id="{398F3730-EADA-46D5-A220-2FCA85626ECC}" type="slidenum">
              <a:rPr lang="en-US" altLang="en-US" smtClean="0"/>
              <a:pPr/>
              <a:t>‹#›</a:t>
            </a:fld>
            <a:endParaRPr lang="en-US" altLang="en-US" dirty="0"/>
          </a:p>
        </p:txBody>
      </p:sp>
    </p:spTree>
    <p:extLst>
      <p:ext uri="{BB962C8B-B14F-4D97-AF65-F5344CB8AC3E}">
        <p14:creationId xmlns:p14="http://schemas.microsoft.com/office/powerpoint/2010/main" val="1613839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National Immigrant Women's Advocacy Project   American University Washington College of Law </a:t>
            </a:r>
          </a:p>
        </p:txBody>
      </p:sp>
      <p:sp>
        <p:nvSpPr>
          <p:cNvPr id="4" name="Slide Number Placeholder 3"/>
          <p:cNvSpPr>
            <a:spLocks noGrp="1"/>
          </p:cNvSpPr>
          <p:nvPr>
            <p:ph type="sldNum" sz="quarter" idx="11"/>
          </p:nvPr>
        </p:nvSpPr>
        <p:spPr/>
        <p:txBody>
          <a:bodyPr/>
          <a:lstStyle/>
          <a:p>
            <a:fld id="{26042F84-1A5A-494B-963F-484EB674E7D6}" type="slidenum">
              <a:rPr lang="en-US" altLang="en-US" smtClean="0"/>
              <a:pPr/>
              <a:t>‹#›</a:t>
            </a:fld>
            <a:endParaRPr lang="en-US" altLang="en-US" dirty="0"/>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182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fld id="{6237224E-C997-4B22-927C-C432D6D08463}" type="slidenum">
              <a:rPr lang="en-US" altLang="en-US" smtClean="0"/>
              <a:pPr/>
              <a:t>‹#›</a:t>
            </a:fld>
            <a:endParaRPr lang="en-US" altLang="en-US" dirty="0"/>
          </a:p>
        </p:txBody>
      </p:sp>
    </p:spTree>
    <p:extLst>
      <p:ext uri="{BB962C8B-B14F-4D97-AF65-F5344CB8AC3E}">
        <p14:creationId xmlns:p14="http://schemas.microsoft.com/office/powerpoint/2010/main" val="974554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scussion/Questio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lvl1pPr>
              <a:defRPr i="0" cap="small" baseline="0"/>
            </a:lvl1pPr>
          </a:lstStyle>
          <a:p>
            <a:r>
              <a:rPr lang="en-US"/>
              <a:t>Click to edit Master title style</a:t>
            </a:r>
            <a:endParaRPr lang="en-US" dirty="0"/>
          </a:p>
        </p:txBody>
      </p:sp>
      <p:sp>
        <p:nvSpPr>
          <p:cNvPr id="3" name="Subtitle 2"/>
          <p:cNvSpPr>
            <a:spLocks noGrp="1"/>
          </p:cNvSpPr>
          <p:nvPr>
            <p:ph type="subTitle" idx="1"/>
          </p:nvPr>
        </p:nvSpPr>
        <p:spPr>
          <a:xfrm>
            <a:off x="1371600" y="2971800"/>
            <a:ext cx="6400800" cy="1752600"/>
          </a:xfrm>
        </p:spPr>
        <p:txBody>
          <a:bodyPr/>
          <a:lstStyle>
            <a:lvl1pPr marL="0" indent="0" algn="ctr">
              <a:buNone/>
              <a:defRPr i="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fld id="{7C4E1223-0FF4-49C8-9183-8C51F527E721}" type="slidenum">
              <a:rPr lang="en-US" altLang="en-US" smtClean="0"/>
              <a:pPr/>
              <a:t>‹#›</a:t>
            </a:fld>
            <a:endParaRPr lang="en-US" altLang="en-US" dirty="0"/>
          </a:p>
        </p:txBody>
      </p:sp>
    </p:spTree>
    <p:extLst>
      <p:ext uri="{BB962C8B-B14F-4D97-AF65-F5344CB8AC3E}">
        <p14:creationId xmlns:p14="http://schemas.microsoft.com/office/powerpoint/2010/main" val="3578975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a:xfrm>
            <a:off x="2667000" y="6356350"/>
            <a:ext cx="3810000" cy="365125"/>
          </a:xfrm>
        </p:spPr>
        <p:txBody>
          <a:bodyPr/>
          <a:lstStyle>
            <a:lvl1pPr>
              <a:defRPr dirty="0" smtClean="0">
                <a:solidFill>
                  <a:schemeClr val="bg1"/>
                </a:solidFill>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fld id="{6A63AC35-3821-42BC-BDAE-2B923C128E1A}" type="slidenum">
              <a:rPr lang="en-US" altLang="en-US" smtClean="0"/>
              <a:pPr/>
              <a:t>‹#›</a:t>
            </a:fld>
            <a:endParaRPr lang="en-US" altLang="en-US" dirty="0"/>
          </a:p>
        </p:txBody>
      </p:sp>
    </p:spTree>
    <p:extLst>
      <p:ext uri="{BB962C8B-B14F-4D97-AF65-F5344CB8AC3E}">
        <p14:creationId xmlns:p14="http://schemas.microsoft.com/office/powerpoint/2010/main" val="18126479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fld id="{6237224E-C997-4B22-927C-C432D6D08463}" type="slidenum">
              <a:rPr lang="en-US" altLang="en-US" smtClean="0"/>
              <a:pPr/>
              <a:t>‹#›</a:t>
            </a:fld>
            <a:endParaRPr lang="en-US" altLang="en-US" dirty="0"/>
          </a:p>
        </p:txBody>
      </p:sp>
    </p:spTree>
    <p:extLst>
      <p:ext uri="{BB962C8B-B14F-4D97-AF65-F5344CB8AC3E}">
        <p14:creationId xmlns:p14="http://schemas.microsoft.com/office/powerpoint/2010/main" val="2033694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lvl1pPr>
              <a:defRPr/>
            </a:lvl1pPr>
          </a:lstStyle>
          <a:p>
            <a:fld id="{3E027408-AB3A-49A3-8E4E-9A021760F2FD}" type="slidenum">
              <a:rPr lang="en-US" altLang="en-US" smtClean="0"/>
              <a:pPr/>
              <a:t>‹#›</a:t>
            </a:fld>
            <a:endParaRPr lang="en-US" altLang="en-US" dirty="0"/>
          </a:p>
        </p:txBody>
      </p:sp>
    </p:spTree>
    <p:extLst>
      <p:ext uri="{BB962C8B-B14F-4D97-AF65-F5344CB8AC3E}">
        <p14:creationId xmlns:p14="http://schemas.microsoft.com/office/powerpoint/2010/main" val="259036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8" name="Slide Number Placeholder 5"/>
          <p:cNvSpPr>
            <a:spLocks noGrp="1"/>
          </p:cNvSpPr>
          <p:nvPr>
            <p:ph type="sldNum" sz="quarter" idx="11"/>
          </p:nvPr>
        </p:nvSpPr>
        <p:spPr/>
        <p:txBody>
          <a:bodyPr/>
          <a:lstStyle>
            <a:lvl1pPr>
              <a:defRPr/>
            </a:lvl1pPr>
          </a:lstStyle>
          <a:p>
            <a:fld id="{0CE73224-425F-4004-9F34-FE96275900D8}" type="slidenum">
              <a:rPr lang="en-US" altLang="en-US" smtClean="0"/>
              <a:pPr/>
              <a:t>‹#›</a:t>
            </a:fld>
            <a:endParaRPr lang="en-US" altLang="en-US" dirty="0"/>
          </a:p>
        </p:txBody>
      </p:sp>
    </p:spTree>
    <p:extLst>
      <p:ext uri="{BB962C8B-B14F-4D97-AF65-F5344CB8AC3E}">
        <p14:creationId xmlns:p14="http://schemas.microsoft.com/office/powerpoint/2010/main" val="1847715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4" name="Slide Number Placeholder 5"/>
          <p:cNvSpPr>
            <a:spLocks noGrp="1"/>
          </p:cNvSpPr>
          <p:nvPr>
            <p:ph type="sldNum" sz="quarter" idx="11"/>
          </p:nvPr>
        </p:nvSpPr>
        <p:spPr/>
        <p:txBody>
          <a:bodyPr/>
          <a:lstStyle>
            <a:lvl1pPr>
              <a:defRPr/>
            </a:lvl1pPr>
          </a:lstStyle>
          <a:p>
            <a:fld id="{2EB4CD03-2422-4F8F-9BD4-52FFE132A43D}" type="slidenum">
              <a:rPr lang="en-US" altLang="en-US" smtClean="0"/>
              <a:pPr/>
              <a:t>‹#›</a:t>
            </a:fld>
            <a:endParaRPr lang="en-US" altLang="en-US" dirty="0"/>
          </a:p>
        </p:txBody>
      </p:sp>
    </p:spTree>
    <p:extLst>
      <p:ext uri="{BB962C8B-B14F-4D97-AF65-F5344CB8AC3E}">
        <p14:creationId xmlns:p14="http://schemas.microsoft.com/office/powerpoint/2010/main" val="2424467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3" name="Slide Number Placeholder 5"/>
          <p:cNvSpPr>
            <a:spLocks noGrp="1"/>
          </p:cNvSpPr>
          <p:nvPr>
            <p:ph type="sldNum" sz="quarter" idx="11"/>
          </p:nvPr>
        </p:nvSpPr>
        <p:spPr/>
        <p:txBody>
          <a:bodyPr/>
          <a:lstStyle>
            <a:lvl1pPr>
              <a:defRPr/>
            </a:lvl1pPr>
          </a:lstStyle>
          <a:p>
            <a:fld id="{128E32AC-CE08-487E-84FE-97DC12229735}" type="slidenum">
              <a:rPr lang="en-US" altLang="en-US" smtClean="0"/>
              <a:pPr/>
              <a:t>‹#›</a:t>
            </a:fld>
            <a:endParaRPr lang="en-US" altLang="en-US" dirty="0"/>
          </a:p>
        </p:txBody>
      </p:sp>
    </p:spTree>
    <p:extLst>
      <p:ext uri="{BB962C8B-B14F-4D97-AF65-F5344CB8AC3E}">
        <p14:creationId xmlns:p14="http://schemas.microsoft.com/office/powerpoint/2010/main" val="2499345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lvl1pPr>
              <a:defRPr/>
            </a:lvl1pPr>
          </a:lstStyle>
          <a:p>
            <a:fld id="{67D5ECCD-22B3-4DF2-A00B-7AB9DE911703}" type="slidenum">
              <a:rPr lang="en-US" altLang="en-US" smtClean="0"/>
              <a:pPr/>
              <a:t>‹#›</a:t>
            </a:fld>
            <a:endParaRPr lang="en-US" altLang="en-US" dirty="0"/>
          </a:p>
        </p:txBody>
      </p:sp>
    </p:spTree>
    <p:extLst>
      <p:ext uri="{BB962C8B-B14F-4D97-AF65-F5344CB8AC3E}">
        <p14:creationId xmlns:p14="http://schemas.microsoft.com/office/powerpoint/2010/main" val="4590544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lvl1pPr>
              <a:defRPr/>
            </a:lvl1pPr>
          </a:lstStyle>
          <a:p>
            <a:endParaRPr lang="en-US" altLang="en-US" dirty="0"/>
          </a:p>
          <a:p>
            <a:fld id="{B826AE70-1FA7-418E-84F9-3F0C63BF87A7}" type="slidenum">
              <a:rPr lang="en-US" altLang="en-US" smtClean="0"/>
              <a:pPr/>
              <a:t>‹#›</a:t>
            </a:fld>
            <a:endParaRPr lang="en-US" altLang="en-US" dirty="0"/>
          </a:p>
        </p:txBody>
      </p:sp>
    </p:spTree>
    <p:extLst>
      <p:ext uri="{BB962C8B-B14F-4D97-AF65-F5344CB8AC3E}">
        <p14:creationId xmlns:p14="http://schemas.microsoft.com/office/powerpoint/2010/main" val="182987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9452" indent="0" algn="ctr">
              <a:buNone/>
              <a:defRPr>
                <a:solidFill>
                  <a:schemeClr val="tx1">
                    <a:tint val="75000"/>
                  </a:schemeClr>
                </a:solidFill>
              </a:defRPr>
            </a:lvl2pPr>
            <a:lvl3pPr marL="898905" indent="0" algn="ctr">
              <a:buNone/>
              <a:defRPr>
                <a:solidFill>
                  <a:schemeClr val="tx1">
                    <a:tint val="75000"/>
                  </a:schemeClr>
                </a:solidFill>
              </a:defRPr>
            </a:lvl3pPr>
            <a:lvl4pPr marL="1348358" indent="0" algn="ctr">
              <a:buNone/>
              <a:defRPr>
                <a:solidFill>
                  <a:schemeClr val="tx1">
                    <a:tint val="75000"/>
                  </a:schemeClr>
                </a:solidFill>
              </a:defRPr>
            </a:lvl4pPr>
            <a:lvl5pPr marL="1797811" indent="0" algn="ctr">
              <a:buNone/>
              <a:defRPr>
                <a:solidFill>
                  <a:schemeClr val="tx1">
                    <a:tint val="75000"/>
                  </a:schemeClr>
                </a:solidFill>
              </a:defRPr>
            </a:lvl5pPr>
            <a:lvl6pPr marL="2247265" indent="0" algn="ctr">
              <a:buNone/>
              <a:defRPr>
                <a:solidFill>
                  <a:schemeClr val="tx1">
                    <a:tint val="75000"/>
                  </a:schemeClr>
                </a:solidFill>
              </a:defRPr>
            </a:lvl6pPr>
            <a:lvl7pPr marL="2696717" indent="0" algn="ctr">
              <a:buNone/>
              <a:defRPr>
                <a:solidFill>
                  <a:schemeClr val="tx1">
                    <a:tint val="75000"/>
                  </a:schemeClr>
                </a:solidFill>
              </a:defRPr>
            </a:lvl7pPr>
            <a:lvl8pPr marL="3146170" indent="0" algn="ctr">
              <a:buNone/>
              <a:defRPr>
                <a:solidFill>
                  <a:schemeClr val="tx1">
                    <a:tint val="75000"/>
                  </a:schemeClr>
                </a:solidFill>
              </a:defRPr>
            </a:lvl8pPr>
            <a:lvl9pPr marL="3595622"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solidFill>
                  <a:srgbClr val="FFFFFF"/>
                </a:solidFill>
              </a:defRPr>
            </a:lvl1pPr>
          </a:lstStyle>
          <a:p>
            <a:pPr>
              <a:defRPr/>
            </a:pPr>
            <a:r>
              <a:rPr lang="en-US" dirty="0"/>
              <a:t>08/06/2014 …</a:t>
            </a:r>
            <a:r>
              <a:rPr lang="en-US" altLang="en-US" dirty="0">
                <a:solidFill>
                  <a:schemeClr val="bg1"/>
                </a:solidFill>
              </a:rPr>
              <a:t> </a:t>
            </a:r>
            <a:fld id="{467BCD49-9957-4719-8A13-EC30D936773C}"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2772611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8388"/>
            <a:ext cx="4038600" cy="50577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8386"/>
            <a:ext cx="4038600" cy="505777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lvl1pPr>
              <a:defRPr/>
            </a:lvl1pPr>
          </a:lstStyle>
          <a:p>
            <a:fld id="{3E027408-AB3A-49A3-8E4E-9A021760F2FD}" type="slidenum">
              <a:rPr lang="en-US" altLang="en-US" smtClean="0"/>
              <a:pPr/>
              <a:t>‹#›</a:t>
            </a:fld>
            <a:endParaRPr lang="en-US" altLang="en-US" dirty="0"/>
          </a:p>
        </p:txBody>
      </p:sp>
    </p:spTree>
    <p:extLst>
      <p:ext uri="{BB962C8B-B14F-4D97-AF65-F5344CB8AC3E}">
        <p14:creationId xmlns:p14="http://schemas.microsoft.com/office/powerpoint/2010/main" val="3461281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scussion/Questio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3"/>
            <a:ext cx="7772400" cy="1470025"/>
          </a:xfrm>
        </p:spPr>
        <p:txBody>
          <a:bodyPr/>
          <a:lstStyle>
            <a:lvl1pPr>
              <a:defRPr i="0" cap="small" baseline="0"/>
            </a:lvl1pPr>
          </a:lstStyle>
          <a:p>
            <a:r>
              <a:rPr lang="en-US" dirty="0"/>
              <a:t>Click to edit Master title style</a:t>
            </a:r>
          </a:p>
        </p:txBody>
      </p:sp>
      <p:sp>
        <p:nvSpPr>
          <p:cNvPr id="3" name="Subtitle 2"/>
          <p:cNvSpPr>
            <a:spLocks noGrp="1"/>
          </p:cNvSpPr>
          <p:nvPr>
            <p:ph type="subTitle" idx="1"/>
          </p:nvPr>
        </p:nvSpPr>
        <p:spPr>
          <a:xfrm>
            <a:off x="1371600" y="2971800"/>
            <a:ext cx="6400800" cy="1752600"/>
          </a:xfrm>
        </p:spPr>
        <p:txBody>
          <a:bodyPr/>
          <a:lstStyle>
            <a:lvl1pPr marL="0" indent="0" algn="ctr">
              <a:buNone/>
              <a:defRPr i="0">
                <a:solidFill>
                  <a:schemeClr val="tx1"/>
                </a:solidFill>
              </a:defRPr>
            </a:lvl1pPr>
            <a:lvl2pPr marL="449452" indent="0" algn="ctr">
              <a:buNone/>
              <a:defRPr>
                <a:solidFill>
                  <a:schemeClr val="tx1">
                    <a:tint val="75000"/>
                  </a:schemeClr>
                </a:solidFill>
              </a:defRPr>
            </a:lvl2pPr>
            <a:lvl3pPr marL="898905" indent="0" algn="ctr">
              <a:buNone/>
              <a:defRPr>
                <a:solidFill>
                  <a:schemeClr val="tx1">
                    <a:tint val="75000"/>
                  </a:schemeClr>
                </a:solidFill>
              </a:defRPr>
            </a:lvl3pPr>
            <a:lvl4pPr marL="1348358" indent="0" algn="ctr">
              <a:buNone/>
              <a:defRPr>
                <a:solidFill>
                  <a:schemeClr val="tx1">
                    <a:tint val="75000"/>
                  </a:schemeClr>
                </a:solidFill>
              </a:defRPr>
            </a:lvl4pPr>
            <a:lvl5pPr marL="1797811" indent="0" algn="ctr">
              <a:buNone/>
              <a:defRPr>
                <a:solidFill>
                  <a:schemeClr val="tx1">
                    <a:tint val="75000"/>
                  </a:schemeClr>
                </a:solidFill>
              </a:defRPr>
            </a:lvl5pPr>
            <a:lvl6pPr marL="2247265" indent="0" algn="ctr">
              <a:buNone/>
              <a:defRPr>
                <a:solidFill>
                  <a:schemeClr val="tx1">
                    <a:tint val="75000"/>
                  </a:schemeClr>
                </a:solidFill>
              </a:defRPr>
            </a:lvl6pPr>
            <a:lvl7pPr marL="2696717" indent="0" algn="ctr">
              <a:buNone/>
              <a:defRPr>
                <a:solidFill>
                  <a:schemeClr val="tx1">
                    <a:tint val="75000"/>
                  </a:schemeClr>
                </a:solidFill>
              </a:defRPr>
            </a:lvl7pPr>
            <a:lvl8pPr marL="3146170" indent="0" algn="ctr">
              <a:buNone/>
              <a:defRPr>
                <a:solidFill>
                  <a:schemeClr val="tx1">
                    <a:tint val="75000"/>
                  </a:schemeClr>
                </a:solidFill>
              </a:defRPr>
            </a:lvl8pPr>
            <a:lvl9pPr marL="3595622" indent="0" algn="ctr">
              <a:buNone/>
              <a:defRPr>
                <a:solidFill>
                  <a:schemeClr val="tx1">
                    <a:tint val="75000"/>
                  </a:schemeClr>
                </a:solidFill>
              </a:defRPr>
            </a:lvl9pPr>
          </a:lstStyle>
          <a:p>
            <a:r>
              <a:rPr lang="en-US" dirty="0"/>
              <a:t>Click to edit Master subtitle style</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solidFill>
                  <a:srgbClr val="FFFFFF"/>
                </a:solidFill>
              </a:defRPr>
            </a:lvl1pPr>
          </a:lstStyle>
          <a:p>
            <a:pPr>
              <a:defRPr/>
            </a:pPr>
            <a:r>
              <a:rPr lang="en-US" dirty="0"/>
              <a:t>08/06/2014 …</a:t>
            </a:r>
            <a:r>
              <a:rPr lang="en-US" altLang="en-US" dirty="0">
                <a:solidFill>
                  <a:schemeClr val="bg1"/>
                </a:solidFill>
              </a:rPr>
              <a:t> </a:t>
            </a:r>
            <a:fld id="{3A1E813A-9B15-4EB2-B959-A6DE746F25CC}"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1116997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667000" y="6356350"/>
            <a:ext cx="3810000" cy="365125"/>
          </a:xfrm>
        </p:spPr>
        <p:txBody>
          <a:bodyPr/>
          <a:lstStyle>
            <a:lvl1pPr>
              <a:defRPr>
                <a:solidFill>
                  <a:schemeClr val="bg1"/>
                </a:solidFill>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solidFill>
                  <a:srgbClr val="FFFFFF"/>
                </a:solidFill>
              </a:defRPr>
            </a:lvl1pPr>
          </a:lstStyle>
          <a:p>
            <a:pPr>
              <a:defRPr/>
            </a:pPr>
            <a:r>
              <a:rPr lang="en-US" dirty="0"/>
              <a:t>08/06/2014 …</a:t>
            </a:r>
            <a:r>
              <a:rPr lang="en-US" altLang="en-US" dirty="0">
                <a:solidFill>
                  <a:schemeClr val="bg1"/>
                </a:solidFill>
              </a:rPr>
              <a:t> </a:t>
            </a:r>
            <a:fld id="{4B342A12-00A5-4F57-9E97-D8C83B8EA008}"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6309386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971"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41">
                <a:solidFill>
                  <a:schemeClr val="tx1">
                    <a:tint val="75000"/>
                  </a:schemeClr>
                </a:solidFill>
              </a:defRPr>
            </a:lvl1pPr>
            <a:lvl2pPr marL="449452" indent="0">
              <a:buNone/>
              <a:defRPr sz="1765">
                <a:solidFill>
                  <a:schemeClr val="tx1">
                    <a:tint val="75000"/>
                  </a:schemeClr>
                </a:solidFill>
              </a:defRPr>
            </a:lvl2pPr>
            <a:lvl3pPr marL="898905" indent="0">
              <a:buNone/>
              <a:defRPr sz="1588">
                <a:solidFill>
                  <a:schemeClr val="tx1">
                    <a:tint val="75000"/>
                  </a:schemeClr>
                </a:solidFill>
              </a:defRPr>
            </a:lvl3pPr>
            <a:lvl4pPr marL="1348358" indent="0">
              <a:buNone/>
              <a:defRPr sz="1412">
                <a:solidFill>
                  <a:schemeClr val="tx1">
                    <a:tint val="75000"/>
                  </a:schemeClr>
                </a:solidFill>
              </a:defRPr>
            </a:lvl4pPr>
            <a:lvl5pPr marL="1797811" indent="0">
              <a:buNone/>
              <a:defRPr sz="1412">
                <a:solidFill>
                  <a:schemeClr val="tx1">
                    <a:tint val="75000"/>
                  </a:schemeClr>
                </a:solidFill>
              </a:defRPr>
            </a:lvl5pPr>
            <a:lvl6pPr marL="2247265" indent="0">
              <a:buNone/>
              <a:defRPr sz="1412">
                <a:solidFill>
                  <a:schemeClr val="tx1">
                    <a:tint val="75000"/>
                  </a:schemeClr>
                </a:solidFill>
              </a:defRPr>
            </a:lvl6pPr>
            <a:lvl7pPr marL="2696717" indent="0">
              <a:buNone/>
              <a:defRPr sz="1412">
                <a:solidFill>
                  <a:schemeClr val="tx1">
                    <a:tint val="75000"/>
                  </a:schemeClr>
                </a:solidFill>
              </a:defRPr>
            </a:lvl7pPr>
            <a:lvl8pPr marL="3146170" indent="0">
              <a:buNone/>
              <a:defRPr sz="1412">
                <a:solidFill>
                  <a:schemeClr val="tx1">
                    <a:tint val="75000"/>
                  </a:schemeClr>
                </a:solidFill>
              </a:defRPr>
            </a:lvl8pPr>
            <a:lvl9pPr marL="3595622" indent="0">
              <a:buNone/>
              <a:defRPr sz="1412">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solidFill>
                  <a:srgbClr val="FFFFFF"/>
                </a:solidFill>
              </a:defRPr>
            </a:lvl1pPr>
          </a:lstStyle>
          <a:p>
            <a:pPr>
              <a:defRPr/>
            </a:pPr>
            <a:r>
              <a:rPr lang="en-US" dirty="0"/>
              <a:t>08/06/2014 …</a:t>
            </a:r>
            <a:r>
              <a:rPr lang="en-US" altLang="en-US" dirty="0">
                <a:solidFill>
                  <a:schemeClr val="bg1"/>
                </a:solidFill>
              </a:rPr>
              <a:t> </a:t>
            </a:r>
            <a:fld id="{41247B9F-8086-495C-BE59-817AEA5BFAC9}"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27952701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lvl1pPr>
              <a:defRPr>
                <a:solidFill>
                  <a:srgbClr val="FFFFFF"/>
                </a:solidFill>
              </a:defRPr>
            </a:lvl1pPr>
          </a:lstStyle>
          <a:p>
            <a:pPr>
              <a:defRPr/>
            </a:pPr>
            <a:r>
              <a:rPr lang="en-US" dirty="0"/>
              <a:t>08/06/2014 …</a:t>
            </a:r>
            <a:r>
              <a:rPr lang="en-US" altLang="en-US" dirty="0">
                <a:solidFill>
                  <a:schemeClr val="bg1"/>
                </a:solidFill>
              </a:rPr>
              <a:t> </a:t>
            </a:r>
            <a:fld id="{E9052989-46B4-418A-94E9-92B64471ED67}"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2282675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382" b="1"/>
            </a:lvl1pPr>
            <a:lvl2pPr marL="449452" indent="0">
              <a:buNone/>
              <a:defRPr sz="1941" b="1"/>
            </a:lvl2pPr>
            <a:lvl3pPr marL="898905" indent="0">
              <a:buNone/>
              <a:defRPr sz="1765" b="1"/>
            </a:lvl3pPr>
            <a:lvl4pPr marL="1348358" indent="0">
              <a:buNone/>
              <a:defRPr sz="1588" b="1"/>
            </a:lvl4pPr>
            <a:lvl5pPr marL="1797811" indent="0">
              <a:buNone/>
              <a:defRPr sz="1588" b="1"/>
            </a:lvl5pPr>
            <a:lvl6pPr marL="2247265" indent="0">
              <a:buNone/>
              <a:defRPr sz="1588" b="1"/>
            </a:lvl6pPr>
            <a:lvl7pPr marL="2696717" indent="0">
              <a:buNone/>
              <a:defRPr sz="1588" b="1"/>
            </a:lvl7pPr>
            <a:lvl8pPr marL="3146170" indent="0">
              <a:buNone/>
              <a:defRPr sz="1588" b="1"/>
            </a:lvl8pPr>
            <a:lvl9pPr marL="3595622" indent="0">
              <a:buNone/>
              <a:defRPr sz="1588"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382" b="1"/>
            </a:lvl1pPr>
            <a:lvl2pPr marL="449452" indent="0">
              <a:buNone/>
              <a:defRPr sz="1941" b="1"/>
            </a:lvl2pPr>
            <a:lvl3pPr marL="898905" indent="0">
              <a:buNone/>
              <a:defRPr sz="1765" b="1"/>
            </a:lvl3pPr>
            <a:lvl4pPr marL="1348358" indent="0">
              <a:buNone/>
              <a:defRPr sz="1588" b="1"/>
            </a:lvl4pPr>
            <a:lvl5pPr marL="1797811" indent="0">
              <a:buNone/>
              <a:defRPr sz="1588" b="1"/>
            </a:lvl5pPr>
            <a:lvl6pPr marL="2247265" indent="0">
              <a:buNone/>
              <a:defRPr sz="1588" b="1"/>
            </a:lvl6pPr>
            <a:lvl7pPr marL="2696717" indent="0">
              <a:buNone/>
              <a:defRPr sz="1588" b="1"/>
            </a:lvl7pPr>
            <a:lvl8pPr marL="3146170" indent="0">
              <a:buNone/>
              <a:defRPr sz="1588" b="1"/>
            </a:lvl8pPr>
            <a:lvl9pPr marL="3595622" indent="0">
              <a:buNone/>
              <a:defRPr sz="1588"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8" name="Slide Number Placeholder 5"/>
          <p:cNvSpPr>
            <a:spLocks noGrp="1"/>
          </p:cNvSpPr>
          <p:nvPr>
            <p:ph type="sldNum" sz="quarter" idx="11"/>
          </p:nvPr>
        </p:nvSpPr>
        <p:spPr/>
        <p:txBody>
          <a:bodyPr/>
          <a:lstStyle>
            <a:lvl1pPr>
              <a:defRPr>
                <a:solidFill>
                  <a:srgbClr val="FFFFFF"/>
                </a:solidFill>
              </a:defRPr>
            </a:lvl1pPr>
          </a:lstStyle>
          <a:p>
            <a:pPr>
              <a:defRPr/>
            </a:pPr>
            <a:r>
              <a:rPr lang="en-US" dirty="0"/>
              <a:t>08/06/2014 …</a:t>
            </a:r>
            <a:r>
              <a:rPr lang="en-US" altLang="en-US" dirty="0">
                <a:solidFill>
                  <a:schemeClr val="bg1"/>
                </a:solidFill>
              </a:rPr>
              <a:t> </a:t>
            </a:r>
            <a:fld id="{27CE3ABF-C708-41EF-ABFD-86F962DA771C}"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3110705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4" name="Slide Number Placeholder 5"/>
          <p:cNvSpPr>
            <a:spLocks noGrp="1"/>
          </p:cNvSpPr>
          <p:nvPr>
            <p:ph type="sldNum" sz="quarter" idx="11"/>
          </p:nvPr>
        </p:nvSpPr>
        <p:spPr/>
        <p:txBody>
          <a:bodyPr/>
          <a:lstStyle>
            <a:lvl1pPr>
              <a:defRPr/>
            </a:lvl1pPr>
          </a:lstStyle>
          <a:p>
            <a:pPr>
              <a:defRPr/>
            </a:pPr>
            <a:r>
              <a:rPr lang="en-US" altLang="en-US" dirty="0"/>
              <a:t>8/06/2014 … </a:t>
            </a:r>
            <a:fld id="{8F5A0EED-C1AD-4EB0-B367-6F6A81C3FA8A}" type="slidenum">
              <a:rPr lang="en-US" altLang="en-US"/>
              <a:pPr>
                <a:defRPr/>
              </a:pPr>
              <a:t>‹#›</a:t>
            </a:fld>
            <a:endParaRPr lang="en-US" altLang="en-US" dirty="0"/>
          </a:p>
        </p:txBody>
      </p:sp>
    </p:spTree>
    <p:extLst>
      <p:ext uri="{BB962C8B-B14F-4D97-AF65-F5344CB8AC3E}">
        <p14:creationId xmlns:p14="http://schemas.microsoft.com/office/powerpoint/2010/main" val="16702842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3" name="Slide Number Placeholder 5"/>
          <p:cNvSpPr>
            <a:spLocks noGrp="1"/>
          </p:cNvSpPr>
          <p:nvPr>
            <p:ph type="sldNum" sz="quarter" idx="11"/>
          </p:nvPr>
        </p:nvSpPr>
        <p:spPr/>
        <p:txBody>
          <a:bodyPr/>
          <a:lstStyle>
            <a:lvl1pPr>
              <a:defRPr/>
            </a:lvl1pPr>
          </a:lstStyle>
          <a:p>
            <a:pPr>
              <a:defRPr/>
            </a:pPr>
            <a:r>
              <a:rPr lang="en-US" altLang="en-US" dirty="0"/>
              <a:t>8/06/2014 … </a:t>
            </a:r>
            <a:fld id="{E9834EA3-F3B9-406D-A631-8D3F1E3FFC60}" type="slidenum">
              <a:rPr lang="en-US" altLang="en-US"/>
              <a:pPr>
                <a:defRPr/>
              </a:pPr>
              <a:t>‹#›</a:t>
            </a:fld>
            <a:endParaRPr lang="en-US" altLang="en-US" dirty="0"/>
          </a:p>
        </p:txBody>
      </p:sp>
    </p:spTree>
    <p:extLst>
      <p:ext uri="{BB962C8B-B14F-4D97-AF65-F5344CB8AC3E}">
        <p14:creationId xmlns:p14="http://schemas.microsoft.com/office/powerpoint/2010/main" val="4067927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Chart (fad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3" name="Slide Number Placeholder 3"/>
          <p:cNvSpPr>
            <a:spLocks noGrp="1"/>
          </p:cNvSpPr>
          <p:nvPr>
            <p:ph type="sldNum" sz="quarter" idx="11"/>
          </p:nvPr>
        </p:nvSpPr>
        <p:spPr/>
        <p:txBody>
          <a:bodyPr/>
          <a:lstStyle>
            <a:lvl1pPr>
              <a:defRPr/>
            </a:lvl1pPr>
          </a:lstStyle>
          <a:p>
            <a:pPr>
              <a:defRPr/>
            </a:pPr>
            <a:r>
              <a:rPr lang="en-US" altLang="en-US" dirty="0"/>
              <a:t>8/06/2014 … </a:t>
            </a:r>
            <a:fld id="{A7F5E406-4104-4BE5-B2CB-2C9C57452B2F}" type="slidenum">
              <a:rPr lang="en-US" altLang="en-US"/>
              <a:pPr>
                <a:defRPr/>
              </a:pPr>
              <a:t>‹#›</a:t>
            </a:fld>
            <a:endParaRPr lang="en-US" altLang="en-US" dirty="0"/>
          </a:p>
        </p:txBody>
      </p:sp>
    </p:spTree>
    <p:extLst>
      <p:ext uri="{BB962C8B-B14F-4D97-AF65-F5344CB8AC3E}">
        <p14:creationId xmlns:p14="http://schemas.microsoft.com/office/powerpoint/2010/main" val="35871730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3575054" y="273050"/>
            <a:ext cx="5111750"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12"/>
            </a:lvl1pPr>
            <a:lvl2pPr marL="449452" indent="0">
              <a:buNone/>
              <a:defRPr sz="1147"/>
            </a:lvl2pPr>
            <a:lvl3pPr marL="898905" indent="0">
              <a:buNone/>
              <a:defRPr sz="971"/>
            </a:lvl3pPr>
            <a:lvl4pPr marL="1348358" indent="0">
              <a:buNone/>
              <a:defRPr sz="882"/>
            </a:lvl4pPr>
            <a:lvl5pPr marL="1797811" indent="0">
              <a:buNone/>
              <a:defRPr sz="882"/>
            </a:lvl5pPr>
            <a:lvl6pPr marL="2247265" indent="0">
              <a:buNone/>
              <a:defRPr sz="882"/>
            </a:lvl6pPr>
            <a:lvl7pPr marL="2696717" indent="0">
              <a:buNone/>
              <a:defRPr sz="882"/>
            </a:lvl7pPr>
            <a:lvl8pPr marL="3146170" indent="0">
              <a:buNone/>
              <a:defRPr sz="882"/>
            </a:lvl8pPr>
            <a:lvl9pPr marL="3595622" indent="0">
              <a:buNone/>
              <a:defRPr sz="882"/>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lvl1pPr>
              <a:defRPr/>
            </a:lvl1pPr>
          </a:lstStyle>
          <a:p>
            <a:pPr>
              <a:defRPr/>
            </a:pPr>
            <a:r>
              <a:rPr lang="en-US" altLang="en-US" dirty="0"/>
              <a:t>8/06/2014 … </a:t>
            </a:r>
            <a:fld id="{0CD3AE60-14ED-47D4-9196-09BDB430B240}" type="slidenum">
              <a:rPr lang="en-US" altLang="en-US"/>
              <a:pPr>
                <a:defRPr/>
              </a:pPr>
              <a:t>‹#›</a:t>
            </a:fld>
            <a:endParaRPr lang="en-US" altLang="en-US" dirty="0"/>
          </a:p>
        </p:txBody>
      </p:sp>
    </p:spTree>
    <p:extLst>
      <p:ext uri="{BB962C8B-B14F-4D97-AF65-F5344CB8AC3E}">
        <p14:creationId xmlns:p14="http://schemas.microsoft.com/office/powerpoint/2010/main" val="3416816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177"/>
            </a:lvl1pPr>
            <a:lvl2pPr marL="449452" indent="0">
              <a:buNone/>
              <a:defRPr sz="2735"/>
            </a:lvl2pPr>
            <a:lvl3pPr marL="898905" indent="0">
              <a:buNone/>
              <a:defRPr sz="2382"/>
            </a:lvl3pPr>
            <a:lvl4pPr marL="1348358" indent="0">
              <a:buNone/>
              <a:defRPr sz="1941"/>
            </a:lvl4pPr>
            <a:lvl5pPr marL="1797811" indent="0">
              <a:buNone/>
              <a:defRPr sz="1941"/>
            </a:lvl5pPr>
            <a:lvl6pPr marL="2247265" indent="0">
              <a:buNone/>
              <a:defRPr sz="1941"/>
            </a:lvl6pPr>
            <a:lvl7pPr marL="2696717" indent="0">
              <a:buNone/>
              <a:defRPr sz="1941"/>
            </a:lvl7pPr>
            <a:lvl8pPr marL="3146170" indent="0">
              <a:buNone/>
              <a:defRPr sz="1941"/>
            </a:lvl8pPr>
            <a:lvl9pPr marL="3595622" indent="0">
              <a:buNone/>
              <a:defRPr sz="1941"/>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12"/>
            </a:lvl1pPr>
            <a:lvl2pPr marL="449452" indent="0">
              <a:buNone/>
              <a:defRPr sz="1147"/>
            </a:lvl2pPr>
            <a:lvl3pPr marL="898905" indent="0">
              <a:buNone/>
              <a:defRPr sz="971"/>
            </a:lvl3pPr>
            <a:lvl4pPr marL="1348358" indent="0">
              <a:buNone/>
              <a:defRPr sz="882"/>
            </a:lvl4pPr>
            <a:lvl5pPr marL="1797811" indent="0">
              <a:buNone/>
              <a:defRPr sz="882"/>
            </a:lvl5pPr>
            <a:lvl6pPr marL="2247265" indent="0">
              <a:buNone/>
              <a:defRPr sz="882"/>
            </a:lvl6pPr>
            <a:lvl7pPr marL="2696717" indent="0">
              <a:buNone/>
              <a:defRPr sz="882"/>
            </a:lvl7pPr>
            <a:lvl8pPr marL="3146170" indent="0">
              <a:buNone/>
              <a:defRPr sz="882"/>
            </a:lvl8pPr>
            <a:lvl9pPr marL="3595622" indent="0">
              <a:buNone/>
              <a:defRPr sz="882"/>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lvl1pPr>
              <a:defRPr/>
            </a:lvl1pPr>
          </a:lstStyle>
          <a:p>
            <a:pPr>
              <a:defRPr/>
            </a:pPr>
            <a:r>
              <a:rPr lang="en-US" altLang="en-US" dirty="0"/>
              <a:t>8/06/2014 … </a:t>
            </a:r>
            <a:fld id="{AA448565-5A6A-41CF-944A-93386AF76B58}" type="slidenum">
              <a:rPr lang="en-US" altLang="en-US"/>
              <a:pPr>
                <a:defRPr/>
              </a:pPr>
              <a:t>‹#›</a:t>
            </a:fld>
            <a:endParaRPr lang="en-US" altLang="en-US" dirty="0"/>
          </a:p>
        </p:txBody>
      </p:sp>
    </p:spTree>
    <p:extLst>
      <p:ext uri="{BB962C8B-B14F-4D97-AF65-F5344CB8AC3E}">
        <p14:creationId xmlns:p14="http://schemas.microsoft.com/office/powerpoint/2010/main" val="507768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8" name="Slide Number Placeholder 5"/>
          <p:cNvSpPr>
            <a:spLocks noGrp="1"/>
          </p:cNvSpPr>
          <p:nvPr>
            <p:ph type="sldNum" sz="quarter" idx="11"/>
          </p:nvPr>
        </p:nvSpPr>
        <p:spPr/>
        <p:txBody>
          <a:bodyPr/>
          <a:lstStyle>
            <a:lvl1pPr>
              <a:defRPr/>
            </a:lvl1pPr>
          </a:lstStyle>
          <a:p>
            <a:fld id="{0CE73224-425F-4004-9F34-FE96275900D8}" type="slidenum">
              <a:rPr lang="en-US" altLang="en-US" smtClean="0"/>
              <a:pPr/>
              <a:t>‹#›</a:t>
            </a:fld>
            <a:endParaRPr lang="en-US" altLang="en-US" dirty="0"/>
          </a:p>
        </p:txBody>
      </p:sp>
    </p:spTree>
    <p:extLst>
      <p:ext uri="{BB962C8B-B14F-4D97-AF65-F5344CB8AC3E}">
        <p14:creationId xmlns:p14="http://schemas.microsoft.com/office/powerpoint/2010/main" val="556108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pPr>
              <a:defRPr/>
            </a:pPr>
            <a:r>
              <a:rPr lang="en-US" altLang="en-US" dirty="0"/>
              <a:t>8/06/2014 … </a:t>
            </a:r>
            <a:fld id="{C6B3572E-2D74-45D5-A35B-DB4EEAF55192}" type="slidenum">
              <a:rPr lang="en-US" altLang="en-US"/>
              <a:pPr>
                <a:defRPr/>
              </a:pPr>
              <a:t>‹#›</a:t>
            </a:fld>
            <a:endParaRPr lang="en-US" altLang="en-US" dirty="0"/>
          </a:p>
        </p:txBody>
      </p:sp>
    </p:spTree>
    <p:extLst>
      <p:ext uri="{BB962C8B-B14F-4D97-AF65-F5344CB8AC3E}">
        <p14:creationId xmlns:p14="http://schemas.microsoft.com/office/powerpoint/2010/main" val="3280034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p:txBody>
          <a:bodyPr/>
          <a:lstStyle>
            <a:lvl1pPr>
              <a:defRPr/>
            </a:lvl1pPr>
          </a:lstStyle>
          <a:p>
            <a:pPr>
              <a:defRPr/>
            </a:pPr>
            <a:r>
              <a:rPr lang="en-US" altLang="en-US" dirty="0"/>
              <a:t>8/06/2014 … </a:t>
            </a:r>
            <a:fld id="{EF463D4E-29D0-4791-AFFE-2C66C0F0BF0B}" type="slidenum">
              <a:rPr lang="en-US" altLang="en-US"/>
              <a:pPr>
                <a:defRPr/>
              </a:pPr>
              <a:t>‹#›</a:t>
            </a:fld>
            <a:endParaRPr lang="en-US" altLang="en-US" dirty="0"/>
          </a:p>
        </p:txBody>
      </p:sp>
    </p:spTree>
    <p:extLst>
      <p:ext uri="{BB962C8B-B14F-4D97-AF65-F5344CB8AC3E}">
        <p14:creationId xmlns:p14="http://schemas.microsoft.com/office/powerpoint/2010/main" val="1879062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Footer Placeholder 4"/>
          <p:cNvSpPr>
            <a:spLocks noGrp="1"/>
          </p:cNvSpPr>
          <p:nvPr>
            <p:ph type="ftr" sz="quarter" idx="10"/>
          </p:nvPr>
        </p:nvSpPr>
        <p:spPr>
          <a:xfrm>
            <a:off x="2590800" y="6356350"/>
            <a:ext cx="3962400" cy="365125"/>
          </a:xfrm>
        </p:spPr>
        <p:txBody>
          <a:bodyPr/>
          <a:lstStyle>
            <a:lvl1pPr>
              <a:defRPr/>
            </a:lvl1pPr>
          </a:lstStyle>
          <a:p>
            <a:pPr>
              <a:defRPr/>
            </a:pPr>
            <a:r>
              <a:rPr lang="en-US" dirty="0"/>
              <a:t>National Immigrant Women's Advocacy Project   American University Washington College of Law </a:t>
            </a:r>
          </a:p>
        </p:txBody>
      </p:sp>
      <p:sp>
        <p:nvSpPr>
          <p:cNvPr id="5" name="Slide Number Placeholder 5"/>
          <p:cNvSpPr>
            <a:spLocks noGrp="1"/>
          </p:cNvSpPr>
          <p:nvPr>
            <p:ph type="sldNum" sz="quarter" idx="11"/>
          </p:nvPr>
        </p:nvSpPr>
        <p:spPr>
          <a:xfrm>
            <a:off x="6553200" y="6356350"/>
            <a:ext cx="2133600" cy="365125"/>
          </a:xfrm>
        </p:spPr>
        <p:txBody>
          <a:bodyPr/>
          <a:lstStyle>
            <a:lvl1pPr>
              <a:defRPr>
                <a:solidFill>
                  <a:srgbClr val="FFFFFF"/>
                </a:solidFill>
              </a:defRPr>
            </a:lvl1pPr>
          </a:lstStyle>
          <a:p>
            <a:pPr>
              <a:defRPr/>
            </a:pPr>
            <a:r>
              <a:rPr lang="en-US" dirty="0"/>
              <a:t>08/06/2014 …</a:t>
            </a:r>
            <a:r>
              <a:rPr lang="en-US" altLang="en-US" dirty="0">
                <a:solidFill>
                  <a:schemeClr val="bg1"/>
                </a:solidFill>
              </a:rPr>
              <a:t> </a:t>
            </a:r>
            <a:fld id="{3A1E813A-9B15-4EB2-B959-A6DE746F25CC}" type="slidenum">
              <a:rPr lang="en-US" altLang="en-US">
                <a:solidFill>
                  <a:schemeClr val="bg1"/>
                </a:solidFill>
              </a:rPr>
              <a:pPr>
                <a:defRPr/>
              </a:pPr>
              <a:t>‹#›</a:t>
            </a:fld>
            <a:endParaRPr lang="en-US" altLang="en-US" dirty="0">
              <a:solidFill>
                <a:schemeClr val="bg1"/>
              </a:solidFill>
            </a:endParaRPr>
          </a:p>
        </p:txBody>
      </p:sp>
    </p:spTree>
    <p:extLst>
      <p:ext uri="{BB962C8B-B14F-4D97-AF65-F5344CB8AC3E}">
        <p14:creationId xmlns:p14="http://schemas.microsoft.com/office/powerpoint/2010/main" val="1237250308"/>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2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65" b="0" i="0">
                <a:solidFill>
                  <a:srgbClr val="C00000"/>
                </a:solidFill>
                <a:latin typeface="Cambria"/>
                <a:cs typeface="Cambria"/>
              </a:defRPr>
            </a:lvl1pPr>
          </a:lstStyle>
          <a:p>
            <a:endParaRPr/>
          </a:p>
        </p:txBody>
      </p:sp>
      <p:sp>
        <p:nvSpPr>
          <p:cNvPr id="3" name="Holder 3"/>
          <p:cNvSpPr>
            <a:spLocks noGrp="1"/>
          </p:cNvSpPr>
          <p:nvPr>
            <p:ph sz="half" idx="2"/>
          </p:nvPr>
        </p:nvSpPr>
        <p:spPr>
          <a:xfrm>
            <a:off x="621987" y="1143725"/>
            <a:ext cx="2971799" cy="325923"/>
          </a:xfrm>
          <a:prstGeom prst="rect">
            <a:avLst/>
          </a:prstGeom>
        </p:spPr>
        <p:txBody>
          <a:bodyPr wrap="square" lIns="0" tIns="0" rIns="0" bIns="0">
            <a:spAutoFit/>
          </a:bodyPr>
          <a:lstStyle>
            <a:lvl1pPr>
              <a:defRPr sz="2118" b="0" i="0">
                <a:solidFill>
                  <a:srgbClr val="292934"/>
                </a:solidFill>
                <a:latin typeface="Cambria"/>
                <a:cs typeface="Cambria"/>
              </a:defRPr>
            </a:lvl1pPr>
          </a:lstStyle>
          <a:p>
            <a:endParaRPr/>
          </a:p>
        </p:txBody>
      </p:sp>
      <p:sp>
        <p:nvSpPr>
          <p:cNvPr id="4" name="Holder 4"/>
          <p:cNvSpPr>
            <a:spLocks noGrp="1"/>
          </p:cNvSpPr>
          <p:nvPr>
            <p:ph sz="half" idx="3"/>
          </p:nvPr>
        </p:nvSpPr>
        <p:spPr>
          <a:xfrm>
            <a:off x="4709159" y="1577340"/>
            <a:ext cx="3977640" cy="48891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dirty="0"/>
              <a:t>National Immigrant Women's Advocacy Project   American University Washington College of Law </a:t>
            </a:r>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7" name="Holder 7"/>
          <p:cNvSpPr>
            <a:spLocks noGrp="1"/>
          </p:cNvSpPr>
          <p:nvPr>
            <p:ph type="sldNum" sz="quarter" idx="7"/>
          </p:nvPr>
        </p:nvSpPr>
        <p:spPr/>
        <p:txBody>
          <a:bodyPr lIns="0" tIns="0" rIns="0" bIns="0"/>
          <a:lstStyle>
            <a:lvl1pPr>
              <a:defRPr sz="1147" b="0" i="0">
                <a:solidFill>
                  <a:schemeClr val="bg1"/>
                </a:solidFill>
                <a:latin typeface="Cambria"/>
                <a:cs typeface="Cambria"/>
              </a:defRPr>
            </a:lvl1pPr>
          </a:lstStyle>
          <a:p>
            <a:pPr marL="1058452"/>
            <a:fld id="{81D60167-4931-47E6-BA6A-407CBD079E47}" type="slidenum">
              <a:rPr lang="en-US" spc="-9" smtClean="0"/>
              <a:pPr marL="1058452"/>
              <a:t>‹#›</a:t>
            </a:fld>
            <a:endParaRPr lang="en-US" spc="-9" dirty="0"/>
          </a:p>
        </p:txBody>
      </p:sp>
    </p:spTree>
    <p:extLst>
      <p:ext uri="{BB962C8B-B14F-4D97-AF65-F5344CB8AC3E}">
        <p14:creationId xmlns:p14="http://schemas.microsoft.com/office/powerpoint/2010/main" val="39840064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7_Content Layout -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graphicFrame>
        <p:nvGraphicFramePr>
          <p:cNvPr id="5" name="Diagram 4">
            <a:extLst>
              <a:ext uri="{FF2B5EF4-FFF2-40B4-BE49-F238E27FC236}">
                <a16:creationId xmlns:a16="http://schemas.microsoft.com/office/drawing/2014/main" id="{791FDBC7-468E-2A4B-B1B3-20CFDA99978B}"/>
              </a:ext>
            </a:extLst>
          </p:cNvPr>
          <p:cNvGraphicFramePr/>
          <p:nvPr userDrawn="1"/>
        </p:nvGraphicFramePr>
        <p:xfrm>
          <a:off x="284814" y="419724"/>
          <a:ext cx="8859187" cy="6250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97363419"/>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27"/>
        <p:cNvGrpSpPr/>
        <p:nvPr/>
      </p:nvGrpSpPr>
      <p:grpSpPr>
        <a:xfrm>
          <a:off x="0" y="0"/>
          <a:ext cx="0" cy="0"/>
          <a:chOff x="0" y="0"/>
          <a:chExt cx="0" cy="0"/>
        </a:xfrm>
      </p:grpSpPr>
      <p:sp>
        <p:nvSpPr>
          <p:cNvPr id="228" name="Google Shape;228;p60"/>
          <p:cNvSpPr txBox="1">
            <a:spLocks noGrp="1"/>
          </p:cNvSpPr>
          <p:nvPr>
            <p:ph type="body" idx="1"/>
          </p:nvPr>
        </p:nvSpPr>
        <p:spPr>
          <a:xfrm>
            <a:off x="381001" y="1825628"/>
            <a:ext cx="7886750" cy="4351333"/>
          </a:xfrm>
          <a:prstGeom prst="rect">
            <a:avLst/>
          </a:prstGeom>
          <a:noFill/>
          <a:ln>
            <a:noFill/>
          </a:ln>
        </p:spPr>
        <p:txBody>
          <a:bodyPr spcFirstLastPara="1" wrap="square" lIns="91425" tIns="45700" rIns="91425" bIns="45700" anchor="t" anchorCtr="0">
            <a:normAutofit/>
          </a:bodyPr>
          <a:lstStyle>
            <a:lvl1pPr marL="369810" lvl="0" indent="-314339" algn="l">
              <a:lnSpc>
                <a:spcPct val="90000"/>
              </a:lnSpc>
              <a:spcBef>
                <a:spcPts val="728"/>
              </a:spcBef>
              <a:spcAft>
                <a:spcPts val="0"/>
              </a:spcAft>
              <a:buSzPts val="2520"/>
              <a:buChar char="•"/>
              <a:defRPr/>
            </a:lvl1pPr>
            <a:lvl2pPr marL="739621" lvl="1" indent="-295848" algn="l">
              <a:lnSpc>
                <a:spcPct val="90000"/>
              </a:lnSpc>
              <a:spcBef>
                <a:spcPts val="364"/>
              </a:spcBef>
              <a:spcAft>
                <a:spcPts val="0"/>
              </a:spcAft>
              <a:buSzPts val="2160"/>
              <a:buChar char="•"/>
              <a:defRPr/>
            </a:lvl2pPr>
            <a:lvl3pPr marL="1109431" lvl="2" indent="-277358" algn="l">
              <a:lnSpc>
                <a:spcPct val="90000"/>
              </a:lnSpc>
              <a:spcBef>
                <a:spcPts val="364"/>
              </a:spcBef>
              <a:spcAft>
                <a:spcPts val="0"/>
              </a:spcAft>
              <a:buSzPts val="1800"/>
              <a:buChar char="•"/>
              <a:defRPr/>
            </a:lvl3pPr>
            <a:lvl4pPr marL="1479241" lvl="3" indent="-268111" algn="l">
              <a:lnSpc>
                <a:spcPct val="90000"/>
              </a:lnSpc>
              <a:spcBef>
                <a:spcPts val="364"/>
              </a:spcBef>
              <a:spcAft>
                <a:spcPts val="0"/>
              </a:spcAft>
              <a:buSzPts val="1620"/>
              <a:buChar char="•"/>
              <a:defRPr/>
            </a:lvl4pPr>
            <a:lvl5pPr marL="1849051" lvl="4" indent="-268112" algn="l">
              <a:lnSpc>
                <a:spcPct val="90000"/>
              </a:lnSpc>
              <a:spcBef>
                <a:spcPts val="364"/>
              </a:spcBef>
              <a:spcAft>
                <a:spcPts val="0"/>
              </a:spcAft>
              <a:buSzPts val="1620"/>
              <a:buChar char="•"/>
              <a:defRPr/>
            </a:lvl5pPr>
            <a:lvl6pPr marL="2218862" lvl="5" indent="-268112" algn="l">
              <a:lnSpc>
                <a:spcPct val="90000"/>
              </a:lnSpc>
              <a:spcBef>
                <a:spcPts val="364"/>
              </a:spcBef>
              <a:spcAft>
                <a:spcPts val="0"/>
              </a:spcAft>
              <a:buSzPts val="1620"/>
              <a:buChar char="•"/>
              <a:defRPr/>
            </a:lvl6pPr>
            <a:lvl7pPr marL="2588670" lvl="6" indent="-268112" algn="l">
              <a:lnSpc>
                <a:spcPct val="90000"/>
              </a:lnSpc>
              <a:spcBef>
                <a:spcPts val="364"/>
              </a:spcBef>
              <a:spcAft>
                <a:spcPts val="0"/>
              </a:spcAft>
              <a:buSzPts val="1620"/>
              <a:buChar char="•"/>
              <a:defRPr/>
            </a:lvl7pPr>
            <a:lvl8pPr marL="2958481" lvl="7" indent="-268112" algn="l">
              <a:lnSpc>
                <a:spcPct val="90000"/>
              </a:lnSpc>
              <a:spcBef>
                <a:spcPts val="364"/>
              </a:spcBef>
              <a:spcAft>
                <a:spcPts val="0"/>
              </a:spcAft>
              <a:buSzPts val="1620"/>
              <a:buChar char="•"/>
              <a:defRPr/>
            </a:lvl8pPr>
            <a:lvl9pPr marL="3328292" lvl="8" indent="-268112" algn="l">
              <a:lnSpc>
                <a:spcPct val="90000"/>
              </a:lnSpc>
              <a:spcBef>
                <a:spcPts val="364"/>
              </a:spcBef>
              <a:spcAft>
                <a:spcPts val="0"/>
              </a:spcAft>
              <a:buSzPts val="1620"/>
              <a:buChar char="•"/>
              <a:defRPr/>
            </a:lvl9pPr>
          </a:lstStyle>
          <a:p>
            <a:endParaRPr/>
          </a:p>
        </p:txBody>
      </p:sp>
      <p:sp>
        <p:nvSpPr>
          <p:cNvPr id="229" name="Google Shape;229;p60"/>
          <p:cNvSpPr txBox="1">
            <a:spLocks noGrp="1"/>
          </p:cNvSpPr>
          <p:nvPr>
            <p:ph type="ftr" idx="11"/>
          </p:nvPr>
        </p:nvSpPr>
        <p:spPr>
          <a:xfrm>
            <a:off x="2590800" y="6356351"/>
            <a:ext cx="3962400" cy="36512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National Immigrant Women's Advocacy Project   American University Washington College of Law </a:t>
            </a:r>
            <a:endParaRPr dirty="0"/>
          </a:p>
        </p:txBody>
      </p:sp>
      <p:sp>
        <p:nvSpPr>
          <p:cNvPr id="230" name="Google Shape;230;p6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133"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133"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133"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133"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133"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133"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133"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133"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133" b="0" i="0" u="none" strike="noStrike" cap="none">
                <a:solidFill>
                  <a:srgbClr val="FFFFFF"/>
                </a:solidFill>
                <a:latin typeface="Arial"/>
                <a:ea typeface="Arial"/>
                <a:cs typeface="Arial"/>
                <a:sym typeface="Arial"/>
              </a:defRPr>
            </a:lvl9pPr>
          </a:lstStyle>
          <a:p>
            <a:r>
              <a:rPr lang="en-US" dirty="0"/>
              <a:t>08/06/2014 …</a:t>
            </a:r>
            <a:r>
              <a:rPr lang="en-US" dirty="0">
                <a:solidFill>
                  <a:schemeClr val="lt1"/>
                </a:solidFill>
              </a:rPr>
              <a:t> </a:t>
            </a:r>
            <a:fld id="{00000000-1234-1234-1234-123412341234}" type="slidenum">
              <a:rPr lang="en-US" smtClean="0">
                <a:solidFill>
                  <a:schemeClr val="lt1"/>
                </a:solidFill>
              </a:rPr>
              <a:pPr/>
              <a:t>‹#›</a:t>
            </a:fld>
            <a:endParaRPr dirty="0">
              <a:solidFill>
                <a:schemeClr val="lt1"/>
              </a:solidFill>
            </a:endParaRPr>
          </a:p>
        </p:txBody>
      </p:sp>
    </p:spTree>
    <p:extLst>
      <p:ext uri="{BB962C8B-B14F-4D97-AF65-F5344CB8AC3E}">
        <p14:creationId xmlns:p14="http://schemas.microsoft.com/office/powerpoint/2010/main" val="779123604"/>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6272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Layout - Log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p:cNvPicPr/>
                      <p:nvPr/>
                    </p:nvPicPr>
                    <p:blipFill>
                      <a:blip r:embed="rId4"/>
                      <a:stretch>
                        <a:fillRect/>
                      </a:stretch>
                    </p:blipFill>
                    <p:spPr>
                      <a:xfrm>
                        <a:off x="1589" y="2118"/>
                        <a:ext cx="1587" cy="2116"/>
                      </a:xfrm>
                      <a:prstGeom prst="rect">
                        <a:avLst/>
                      </a:prstGeom>
                    </p:spPr>
                  </p:pic>
                </p:oleObj>
              </mc:Fallback>
            </mc:AlternateContent>
          </a:graphicData>
        </a:graphic>
      </p:graphicFrame>
      <p:pic>
        <p:nvPicPr>
          <p:cNvPr id="2" name="Picture 1"/>
          <p:cNvPicPr>
            <a:picLocks noChangeAspect="1"/>
          </p:cNvPicPr>
          <p:nvPr userDrawn="1"/>
        </p:nvPicPr>
        <p:blipFill rotWithShape="1">
          <a:blip r:embed="rId5">
            <a:extLst>
              <a:ext uri="{28A0092B-C50C-407E-A947-70E740481C1C}">
                <a14:useLocalDpi xmlns:a14="http://schemas.microsoft.com/office/drawing/2010/main" val="0"/>
              </a:ext>
            </a:extLst>
          </a:blip>
          <a:srcRect l="1496" t="3494" b="30159"/>
          <a:stretch/>
        </p:blipFill>
        <p:spPr>
          <a:xfrm>
            <a:off x="0" y="17362"/>
            <a:ext cx="9144000" cy="6840638"/>
          </a:xfrm>
          <a:prstGeom prst="rect">
            <a:avLst/>
          </a:prstGeom>
        </p:spPr>
      </p:pic>
      <p:sp>
        <p:nvSpPr>
          <p:cNvPr id="4" name="Rectangle 3"/>
          <p:cNvSpPr/>
          <p:nvPr userDrawn="1"/>
        </p:nvSpPr>
        <p:spPr>
          <a:xfrm>
            <a:off x="0" y="0"/>
            <a:ext cx="9144000" cy="68580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dirty="0"/>
          </a:p>
        </p:txBody>
      </p:sp>
      <p:pic>
        <p:nvPicPr>
          <p:cNvPr id="7" name="Google Shape;58;p13"/>
          <p:cNvPicPr preferRelativeResize="0"/>
          <p:nvPr userDrawn="1"/>
        </p:nvPicPr>
        <p:blipFill>
          <a:blip r:embed="rId6">
            <a:alphaModFix/>
          </a:blip>
          <a:stretch>
            <a:fillRect/>
          </a:stretch>
        </p:blipFill>
        <p:spPr>
          <a:xfrm>
            <a:off x="8253457" y="5890599"/>
            <a:ext cx="787674" cy="858600"/>
          </a:xfrm>
          <a:prstGeom prst="rect">
            <a:avLst/>
          </a:prstGeom>
          <a:noFill/>
          <a:ln>
            <a:noFill/>
          </a:ln>
        </p:spPr>
      </p:pic>
      <p:sp>
        <p:nvSpPr>
          <p:cNvPr id="8" name="Title 7"/>
          <p:cNvSpPr>
            <a:spLocks noGrp="1"/>
          </p:cNvSpPr>
          <p:nvPr>
            <p:ph type="title"/>
          </p:nvPr>
        </p:nvSpPr>
        <p:spPr>
          <a:xfrm>
            <a:off x="628650" y="2766220"/>
            <a:ext cx="7886700" cy="1325563"/>
          </a:xfrm>
        </p:spPr>
        <p:txBody>
          <a:bodyPr/>
          <a:lstStyle>
            <a:lvl1pPr algn="ctr">
              <a:defRPr>
                <a:solidFill>
                  <a:schemeClr val="bg1"/>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39E9B4D0-CB45-984A-96BE-CF54D9BF3450}"/>
              </a:ext>
            </a:extLst>
          </p:cNvPr>
          <p:cNvSpPr>
            <a:spLocks noGrp="1"/>
          </p:cNvSpPr>
          <p:nvPr>
            <p:ph type="body" sz="quarter" idx="10"/>
          </p:nvPr>
        </p:nvSpPr>
        <p:spPr>
          <a:xfrm>
            <a:off x="1875296" y="4555749"/>
            <a:ext cx="5393410" cy="1535113"/>
          </a:xfrm>
        </p:spPr>
        <p:txBody>
          <a:bodyPr/>
          <a:lstStyle>
            <a:lvl1pPr marL="0" indent="0" algn="ctr">
              <a:buNone/>
              <a:defRPr>
                <a:solidFill>
                  <a:schemeClr val="bg1"/>
                </a:solidFill>
              </a:defRPr>
            </a:lvl1pPr>
          </a:lstStyle>
          <a:p>
            <a:pPr lvl="0"/>
            <a:r>
              <a:rPr lang="en-US"/>
              <a:t>Edit Master text styles</a:t>
            </a:r>
          </a:p>
        </p:txBody>
      </p:sp>
    </p:spTree>
    <p:extLst>
      <p:ext uri="{BB962C8B-B14F-4D97-AF65-F5344CB8AC3E}">
        <p14:creationId xmlns:p14="http://schemas.microsoft.com/office/powerpoint/2010/main" val="25766806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Layout - Main">
    <p:bg>
      <p:bgPr>
        <a:solidFill>
          <a:srgbClr val="3059A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p:cNvPicPr/>
                      <p:nvPr/>
                    </p:nvPicPr>
                    <p:blipFill>
                      <a:blip r:embed="rId4"/>
                      <a:stretch>
                        <a:fillRect/>
                      </a:stretch>
                    </p:blipFill>
                    <p:spPr>
                      <a:xfrm>
                        <a:off x="1589" y="2118"/>
                        <a:ext cx="1587" cy="2116"/>
                      </a:xfrm>
                      <a:prstGeom prst="rect">
                        <a:avLst/>
                      </a:prstGeom>
                    </p:spPr>
                  </p:pic>
                </p:oleObj>
              </mc:Fallback>
            </mc:AlternateContent>
          </a:graphicData>
        </a:graphic>
      </p:graphicFrame>
      <p:cxnSp>
        <p:nvCxnSpPr>
          <p:cNvPr id="5" name="Google Shape;74;p15"/>
          <p:cNvCxnSpPr/>
          <p:nvPr userDrawn="1"/>
        </p:nvCxnSpPr>
        <p:spPr>
          <a:xfrm>
            <a:off x="412553" y="3505617"/>
            <a:ext cx="1048800" cy="0"/>
          </a:xfrm>
          <a:prstGeom prst="straightConnector1">
            <a:avLst/>
          </a:prstGeom>
          <a:noFill/>
          <a:ln w="19050" cap="flat" cmpd="sng">
            <a:solidFill>
              <a:srgbClr val="1AA58F"/>
            </a:solidFill>
            <a:prstDash val="solid"/>
            <a:round/>
            <a:headEnd type="none" w="med" len="med"/>
            <a:tailEnd type="none" w="med" len="med"/>
          </a:ln>
        </p:spPr>
      </p:cxnSp>
      <p:pic>
        <p:nvPicPr>
          <p:cNvPr id="6" name="Google Shape;55;p13"/>
          <p:cNvPicPr preferRelativeResize="0"/>
          <p:nvPr userDrawn="1"/>
        </p:nvPicPr>
        <p:blipFill>
          <a:blip r:embed="rId5">
            <a:alphaModFix amt="4000"/>
          </a:blip>
          <a:stretch>
            <a:fillRect/>
          </a:stretch>
        </p:blipFill>
        <p:spPr>
          <a:xfrm>
            <a:off x="1" y="258059"/>
            <a:ext cx="9144003" cy="6864096"/>
          </a:xfrm>
          <a:prstGeom prst="rect">
            <a:avLst/>
          </a:prstGeom>
          <a:noFill/>
          <a:ln>
            <a:noFill/>
          </a:ln>
        </p:spPr>
      </p:pic>
      <p:pic>
        <p:nvPicPr>
          <p:cNvPr id="7" name="Google Shape;58;p13"/>
          <p:cNvPicPr preferRelativeResize="0"/>
          <p:nvPr userDrawn="1"/>
        </p:nvPicPr>
        <p:blipFill>
          <a:blip r:embed="rId6">
            <a:alphaModFix/>
          </a:blip>
          <a:stretch>
            <a:fillRect/>
          </a:stretch>
        </p:blipFill>
        <p:spPr>
          <a:xfrm>
            <a:off x="8230597" y="5896530"/>
            <a:ext cx="787674" cy="858600"/>
          </a:xfrm>
          <a:prstGeom prst="rect">
            <a:avLst/>
          </a:prstGeom>
          <a:noFill/>
          <a:ln>
            <a:noFill/>
          </a:ln>
        </p:spPr>
      </p:pic>
      <p:sp>
        <p:nvSpPr>
          <p:cNvPr id="13" name="Text Placeholder 7"/>
          <p:cNvSpPr>
            <a:spLocks noGrp="1"/>
          </p:cNvSpPr>
          <p:nvPr>
            <p:ph type="body" sz="quarter" idx="14"/>
          </p:nvPr>
        </p:nvSpPr>
        <p:spPr>
          <a:xfrm>
            <a:off x="311699" y="3690106"/>
            <a:ext cx="8522208" cy="1060704"/>
          </a:xfrm>
        </p:spPr>
        <p:txBody>
          <a:bodyPr lIns="91440">
            <a:normAutofit/>
          </a:bodyPr>
          <a:lstStyle>
            <a:lvl1pPr marL="0" indent="0">
              <a:buNone/>
              <a:defRPr lang="en-US" sz="3106" b="0" i="0" u="none" strike="noStrike" cap="none" dirty="0">
                <a:solidFill>
                  <a:schemeClr val="bg1"/>
                </a:solidFill>
                <a:latin typeface="IBM Plex Sans" panose="020B0503050203000203" pitchFamily="34" charset="0"/>
                <a:ea typeface="IBM Plex Sans" panose="020B0503050203000203" pitchFamily="34" charset="0"/>
                <a:cs typeface="IBM Plex Sans" panose="020B0503050203000203" pitchFamily="34" charset="0"/>
                <a:sym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9" name="Title 1"/>
          <p:cNvSpPr>
            <a:spLocks noGrp="1"/>
          </p:cNvSpPr>
          <p:nvPr>
            <p:ph type="title"/>
          </p:nvPr>
        </p:nvSpPr>
        <p:spPr>
          <a:xfrm>
            <a:off x="311699" y="2464747"/>
            <a:ext cx="8522208" cy="859536"/>
          </a:xfrm>
        </p:spPr>
        <p:txBody>
          <a:bodyPr vert="horz" lIns="91440" tIns="45720" rIns="91440" bIns="45720" rtlCol="0" anchor="ctr">
            <a:normAutofit/>
          </a:bodyPr>
          <a:lstStyle>
            <a:lvl1pPr>
              <a:defRPr lang="en-US" dirty="0">
                <a:solidFill>
                  <a:schemeClr val="bg1"/>
                </a:solidFill>
              </a:defRPr>
            </a:lvl1pPr>
          </a:lstStyle>
          <a:p>
            <a:pPr marL="0" lvl="0"/>
            <a:r>
              <a:rPr lang="en-US"/>
              <a:t>Click to edit Master title style</a:t>
            </a:r>
            <a:endParaRPr lang="en-US" dirty="0"/>
          </a:p>
        </p:txBody>
      </p:sp>
    </p:spTree>
    <p:extLst>
      <p:ext uri="{BB962C8B-B14F-4D97-AF65-F5344CB8AC3E}">
        <p14:creationId xmlns:p14="http://schemas.microsoft.com/office/powerpoint/2010/main" val="661282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9"/>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pic>
        <p:nvPicPr>
          <p:cNvPr id="11" name="Google Shape;11;p2"/>
          <p:cNvPicPr preferRelativeResize="0"/>
          <p:nvPr userDrawn="1"/>
        </p:nvPicPr>
        <p:blipFill rotWithShape="1">
          <a:blip r:embed="rId5">
            <a:clrChange>
              <a:clrFrom>
                <a:srgbClr val="000000">
                  <a:alpha val="0"/>
                </a:srgbClr>
              </a:clrFrom>
              <a:clrTo>
                <a:srgbClr val="000000">
                  <a:alpha val="0"/>
                </a:srgbClr>
              </a:clrTo>
            </a:clrChange>
            <a:alphaModFix amt="5000"/>
            <a:extLst>
              <a:ext uri="{BEBA8EAE-BF5A-486C-A8C5-ECC9F3942E4B}">
                <a14:imgProps xmlns:a14="http://schemas.microsoft.com/office/drawing/2010/main">
                  <a14:imgLayer r:embed="rId6">
                    <a14:imgEffect>
                      <a14:backgroundRemoval t="0" b="100000" l="0" r="100000">
                        <a14:foregroundMark x1="55141" y1="19222" x2="55141" y2="19222"/>
                      </a14:backgroundRemoval>
                    </a14:imgEffect>
                    <a14:imgEffect>
                      <a14:saturation sat="400000"/>
                    </a14:imgEffect>
                    <a14:imgEffect>
                      <a14:brightnessContrast bright="70000" contrast="-88000"/>
                    </a14:imgEffect>
                  </a14:imgLayer>
                </a14:imgProps>
              </a:ext>
            </a:extLst>
          </a:blip>
          <a:srcRect r="1487"/>
          <a:stretch/>
        </p:blipFill>
        <p:spPr>
          <a:xfrm>
            <a:off x="2910300" y="0"/>
            <a:ext cx="6233701" cy="6858000"/>
          </a:xfrm>
          <a:prstGeom prst="rect">
            <a:avLst/>
          </a:prstGeom>
          <a:noFill/>
          <a:ln>
            <a:noFill/>
          </a:ln>
        </p:spPr>
      </p:pic>
      <p:cxnSp>
        <p:nvCxnSpPr>
          <p:cNvPr id="5" name="Google Shape;74;p15"/>
          <p:cNvCxnSpPr/>
          <p:nvPr userDrawn="1"/>
        </p:nvCxnSpPr>
        <p:spPr>
          <a:xfrm>
            <a:off x="412553" y="3505618"/>
            <a:ext cx="1048800" cy="0"/>
          </a:xfrm>
          <a:prstGeom prst="straightConnector1">
            <a:avLst/>
          </a:prstGeom>
          <a:noFill/>
          <a:ln w="19050" cap="flat" cmpd="sng">
            <a:solidFill>
              <a:srgbClr val="1AA58F"/>
            </a:solidFill>
            <a:prstDash val="solid"/>
            <a:round/>
            <a:headEnd type="none" w="med" len="med"/>
            <a:tailEnd type="none" w="med" len="med"/>
          </a:ln>
        </p:spPr>
      </p:cxnSp>
      <p:sp>
        <p:nvSpPr>
          <p:cNvPr id="7" name="Text Placeholder 7"/>
          <p:cNvSpPr>
            <a:spLocks noGrp="1"/>
          </p:cNvSpPr>
          <p:nvPr>
            <p:ph type="body" sz="quarter" idx="14"/>
          </p:nvPr>
        </p:nvSpPr>
        <p:spPr>
          <a:xfrm>
            <a:off x="311699" y="3690106"/>
            <a:ext cx="8522208" cy="1060704"/>
          </a:xfrm>
        </p:spPr>
        <p:txBody>
          <a:bodyPr lIns="91440">
            <a:normAutofit/>
          </a:bodyPr>
          <a:lstStyle>
            <a:lvl1pPr marL="0" indent="0">
              <a:buNone/>
              <a:defRPr lang="en-US" sz="3106" b="0" i="0" u="none" strike="noStrike" cap="none"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sym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3" name="Title 2"/>
          <p:cNvSpPr>
            <a:spLocks noGrp="1"/>
          </p:cNvSpPr>
          <p:nvPr>
            <p:ph type="title"/>
          </p:nvPr>
        </p:nvSpPr>
        <p:spPr>
          <a:xfrm>
            <a:off x="311698" y="2461593"/>
            <a:ext cx="8517636" cy="859536"/>
          </a:xfrm>
        </p:spPr>
        <p:txBody>
          <a:bodyPr>
            <a:normAutofit/>
          </a:bodyPr>
          <a:lstStyle>
            <a:lvl1pPr>
              <a:defRPr sz="4659"/>
            </a:lvl1pPr>
          </a:lstStyle>
          <a:p>
            <a:r>
              <a:rPr lang="en-US"/>
              <a:t>Click to edit Master title style</a:t>
            </a:r>
            <a:endParaRPr lang="en-US" dirty="0"/>
          </a:p>
        </p:txBody>
      </p:sp>
    </p:spTree>
    <p:extLst>
      <p:ext uri="{BB962C8B-B14F-4D97-AF65-F5344CB8AC3E}">
        <p14:creationId xmlns:p14="http://schemas.microsoft.com/office/powerpoint/2010/main" val="201915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4" name="Slide Number Placeholder 5"/>
          <p:cNvSpPr>
            <a:spLocks noGrp="1"/>
          </p:cNvSpPr>
          <p:nvPr>
            <p:ph type="sldNum" sz="quarter" idx="11"/>
          </p:nvPr>
        </p:nvSpPr>
        <p:spPr/>
        <p:txBody>
          <a:bodyPr/>
          <a:lstStyle>
            <a:lvl1pPr>
              <a:defRPr/>
            </a:lvl1pPr>
          </a:lstStyle>
          <a:p>
            <a:fld id="{2EB4CD03-2422-4F8F-9BD4-52FFE132A43D}" type="slidenum">
              <a:rPr lang="en-US" altLang="en-US" smtClean="0"/>
              <a:pPr/>
              <a:t>‹#›</a:t>
            </a:fld>
            <a:endParaRPr lang="en-US" altLang="en-US" dirty="0"/>
          </a:p>
        </p:txBody>
      </p:sp>
    </p:spTree>
    <p:extLst>
      <p:ext uri="{BB962C8B-B14F-4D97-AF65-F5344CB8AC3E}">
        <p14:creationId xmlns:p14="http://schemas.microsoft.com/office/powerpoint/2010/main" val="22078732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Layout - Blue">
    <p:bg>
      <p:bgPr>
        <a:solidFill>
          <a:srgbClr val="3059A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sp>
        <p:nvSpPr>
          <p:cNvPr id="10" name="Title 1"/>
          <p:cNvSpPr>
            <a:spLocks noGrp="1"/>
          </p:cNvSpPr>
          <p:nvPr>
            <p:ph type="title"/>
          </p:nvPr>
        </p:nvSpPr>
        <p:spPr>
          <a:xfrm>
            <a:off x="194312" y="308611"/>
            <a:ext cx="8766809" cy="746819"/>
          </a:xfrm>
        </p:spPr>
        <p:txBody>
          <a:bodyPr>
            <a:noAutofit/>
          </a:bodyPr>
          <a:lstStyle>
            <a:lvl1pPr>
              <a:defRPr sz="4659">
                <a:solidFill>
                  <a:schemeClr val="bg1"/>
                </a:solidFill>
                <a:latin typeface="IBM Plex Serif Light" panose="02060403050406000203" pitchFamily="18" charset="0"/>
              </a:defRPr>
            </a:lvl1pPr>
          </a:lstStyle>
          <a:p>
            <a:r>
              <a:rPr lang="en-US"/>
              <a:t>Click to edit Master title style</a:t>
            </a:r>
            <a:endParaRPr lang="en-US" dirty="0"/>
          </a:p>
        </p:txBody>
      </p:sp>
      <p:sp>
        <p:nvSpPr>
          <p:cNvPr id="12" name="Content Placeholder 5"/>
          <p:cNvSpPr>
            <a:spLocks noGrp="1"/>
          </p:cNvSpPr>
          <p:nvPr>
            <p:ph sz="quarter" idx="13"/>
          </p:nvPr>
        </p:nvSpPr>
        <p:spPr>
          <a:xfrm>
            <a:off x="194311" y="1416051"/>
            <a:ext cx="8766809" cy="52362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Google Shape;126;p20"/>
          <p:cNvCxnSpPr/>
          <p:nvPr userDrawn="1"/>
        </p:nvCxnSpPr>
        <p:spPr>
          <a:xfrm>
            <a:off x="429100" y="1235740"/>
            <a:ext cx="1048800" cy="0"/>
          </a:xfrm>
          <a:prstGeom prst="straightConnector1">
            <a:avLst/>
          </a:prstGeom>
          <a:noFill/>
          <a:ln w="19050" cap="flat" cmpd="sng">
            <a:solidFill>
              <a:srgbClr val="1AA58F"/>
            </a:solidFill>
            <a:prstDash val="solid"/>
            <a:round/>
            <a:headEnd type="none" w="med" len="med"/>
            <a:tailEnd type="none" w="med" len="med"/>
          </a:ln>
        </p:spPr>
      </p:cxnSp>
      <p:pic>
        <p:nvPicPr>
          <p:cNvPr id="8" name="Google Shape;15;p3">
            <a:extLst>
              <a:ext uri="{FF2B5EF4-FFF2-40B4-BE49-F238E27FC236}">
                <a16:creationId xmlns:a16="http://schemas.microsoft.com/office/drawing/2014/main" id="{40C97EBA-3ACC-A949-934B-09362EB3767A}"/>
              </a:ext>
            </a:extLst>
          </p:cNvPr>
          <p:cNvPicPr preferRelativeResize="0"/>
          <p:nvPr userDrawn="1"/>
        </p:nvPicPr>
        <p:blipFill rotWithShape="1">
          <a:blip r:embed="rId5">
            <a:alphaModFix amt="5000"/>
          </a:blip>
          <a:srcRect r="1487"/>
          <a:stretch/>
        </p:blipFill>
        <p:spPr>
          <a:xfrm>
            <a:off x="5946080" y="4114800"/>
            <a:ext cx="3197920" cy="2743200"/>
          </a:xfrm>
          <a:prstGeom prst="rect">
            <a:avLst/>
          </a:prstGeom>
          <a:noFill/>
          <a:ln>
            <a:noFill/>
          </a:ln>
        </p:spPr>
      </p:pic>
    </p:spTree>
    <p:extLst>
      <p:ext uri="{BB962C8B-B14F-4D97-AF65-F5344CB8AC3E}">
        <p14:creationId xmlns:p14="http://schemas.microsoft.com/office/powerpoint/2010/main" val="2469877314"/>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ontent Layout - Blue">
    <p:bg>
      <p:bgPr>
        <a:solidFill>
          <a:srgbClr val="3059A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sp>
        <p:nvSpPr>
          <p:cNvPr id="10" name="Title 1"/>
          <p:cNvSpPr>
            <a:spLocks noGrp="1"/>
          </p:cNvSpPr>
          <p:nvPr>
            <p:ph type="title"/>
          </p:nvPr>
        </p:nvSpPr>
        <p:spPr>
          <a:xfrm>
            <a:off x="194312" y="308611"/>
            <a:ext cx="8766809" cy="746819"/>
          </a:xfrm>
        </p:spPr>
        <p:txBody>
          <a:bodyPr>
            <a:noAutofit/>
          </a:bodyPr>
          <a:lstStyle>
            <a:lvl1pPr>
              <a:defRPr sz="4659">
                <a:solidFill>
                  <a:schemeClr val="bg1"/>
                </a:solidFill>
                <a:latin typeface="IBM Plex Serif Light" panose="02060403050406000203" pitchFamily="18" charset="0"/>
              </a:defRPr>
            </a:lvl1pPr>
          </a:lstStyle>
          <a:p>
            <a:r>
              <a:rPr lang="en-US"/>
              <a:t>Click to edit Master title style</a:t>
            </a:r>
            <a:endParaRPr lang="en-US" dirty="0"/>
          </a:p>
        </p:txBody>
      </p:sp>
      <p:sp>
        <p:nvSpPr>
          <p:cNvPr id="12" name="Content Placeholder 5"/>
          <p:cNvSpPr>
            <a:spLocks noGrp="1"/>
          </p:cNvSpPr>
          <p:nvPr>
            <p:ph sz="quarter" idx="13"/>
          </p:nvPr>
        </p:nvSpPr>
        <p:spPr>
          <a:xfrm>
            <a:off x="194311" y="1416051"/>
            <a:ext cx="8766809" cy="5236210"/>
          </a:xfrm>
        </p:spPr>
        <p:txBody>
          <a:bodyPr/>
          <a:lstStyle>
            <a:lvl1pP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cxnSp>
        <p:nvCxnSpPr>
          <p:cNvPr id="18" name="Google Shape;126;p20"/>
          <p:cNvCxnSpPr/>
          <p:nvPr userDrawn="1"/>
        </p:nvCxnSpPr>
        <p:spPr>
          <a:xfrm>
            <a:off x="429100" y="1235740"/>
            <a:ext cx="1048800" cy="0"/>
          </a:xfrm>
          <a:prstGeom prst="straightConnector1">
            <a:avLst/>
          </a:prstGeom>
          <a:noFill/>
          <a:ln w="19050" cap="flat" cmpd="sng">
            <a:solidFill>
              <a:srgbClr val="1AA58F"/>
            </a:solidFill>
            <a:prstDash val="solid"/>
            <a:round/>
            <a:headEnd type="none" w="med" len="med"/>
            <a:tailEnd type="none" w="med" len="med"/>
          </a:ln>
        </p:spPr>
      </p:cxnSp>
      <p:pic>
        <p:nvPicPr>
          <p:cNvPr id="8" name="Google Shape;15;p3">
            <a:extLst>
              <a:ext uri="{FF2B5EF4-FFF2-40B4-BE49-F238E27FC236}">
                <a16:creationId xmlns:a16="http://schemas.microsoft.com/office/drawing/2014/main" id="{40C97EBA-3ACC-A949-934B-09362EB3767A}"/>
              </a:ext>
            </a:extLst>
          </p:cNvPr>
          <p:cNvPicPr preferRelativeResize="0"/>
          <p:nvPr userDrawn="1"/>
        </p:nvPicPr>
        <p:blipFill rotWithShape="1">
          <a:blip r:embed="rId5">
            <a:alphaModFix amt="5000"/>
          </a:blip>
          <a:srcRect r="1487"/>
          <a:stretch/>
        </p:blipFill>
        <p:spPr>
          <a:xfrm>
            <a:off x="5946080" y="4114800"/>
            <a:ext cx="3197920" cy="2743200"/>
          </a:xfrm>
          <a:prstGeom prst="rect">
            <a:avLst/>
          </a:prstGeom>
          <a:noFill/>
          <a:ln>
            <a:noFill/>
          </a:ln>
        </p:spPr>
      </p:pic>
    </p:spTree>
    <p:extLst>
      <p:ext uri="{BB962C8B-B14F-4D97-AF65-F5344CB8AC3E}">
        <p14:creationId xmlns:p14="http://schemas.microsoft.com/office/powerpoint/2010/main" val="2442759622"/>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Layout -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sp>
        <p:nvSpPr>
          <p:cNvPr id="10" name="Title 1"/>
          <p:cNvSpPr>
            <a:spLocks noGrp="1"/>
          </p:cNvSpPr>
          <p:nvPr>
            <p:ph type="title"/>
          </p:nvPr>
        </p:nvSpPr>
        <p:spPr>
          <a:xfrm>
            <a:off x="148591" y="240031"/>
            <a:ext cx="8812530" cy="815399"/>
          </a:xfrm>
        </p:spPr>
        <p:txBody>
          <a:bodyPr>
            <a:noAutofit/>
          </a:bodyPr>
          <a:lstStyle>
            <a:lvl1pPr>
              <a:defRPr sz="4659">
                <a:solidFill>
                  <a:schemeClr val="tx1"/>
                </a:solidFill>
                <a:latin typeface="IBM Plex Serif Light" panose="02060403050406000203" pitchFamily="18" charset="0"/>
              </a:defRPr>
            </a:lvl1pPr>
          </a:lstStyle>
          <a:p>
            <a:r>
              <a:rPr lang="en-US"/>
              <a:t>Click to edit Master title style</a:t>
            </a:r>
            <a:endParaRPr lang="en-US" dirty="0"/>
          </a:p>
        </p:txBody>
      </p:sp>
      <p:sp>
        <p:nvSpPr>
          <p:cNvPr id="12" name="Content Placeholder 5"/>
          <p:cNvSpPr>
            <a:spLocks noGrp="1"/>
          </p:cNvSpPr>
          <p:nvPr>
            <p:ph sz="quarter" idx="13"/>
          </p:nvPr>
        </p:nvSpPr>
        <p:spPr>
          <a:xfrm>
            <a:off x="148591" y="1416049"/>
            <a:ext cx="8812530" cy="53263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oogle Shape;15;p3"/>
          <p:cNvPicPr preferRelativeResize="0"/>
          <p:nvPr userDrawn="1"/>
        </p:nvPicPr>
        <p:blipFill rotWithShape="1">
          <a:blip r:embed="rId5">
            <a:alphaModFix amt="5000"/>
          </a:blip>
          <a:srcRect r="1487"/>
          <a:stretch/>
        </p:blipFill>
        <p:spPr>
          <a:xfrm>
            <a:off x="5946080" y="4114800"/>
            <a:ext cx="3197920" cy="2743200"/>
          </a:xfrm>
          <a:prstGeom prst="rect">
            <a:avLst/>
          </a:prstGeom>
          <a:noFill/>
          <a:ln>
            <a:noFill/>
          </a:ln>
        </p:spPr>
      </p:pic>
      <p:cxnSp>
        <p:nvCxnSpPr>
          <p:cNvPr id="18" name="Google Shape;126;p20"/>
          <p:cNvCxnSpPr/>
          <p:nvPr userDrawn="1"/>
        </p:nvCxnSpPr>
        <p:spPr>
          <a:xfrm>
            <a:off x="429100" y="1235740"/>
            <a:ext cx="1048800" cy="0"/>
          </a:xfrm>
          <a:prstGeom prst="straightConnector1">
            <a:avLst/>
          </a:prstGeom>
          <a:noFill/>
          <a:ln w="19050" cap="flat" cmpd="sng">
            <a:solidFill>
              <a:srgbClr val="1AA58F"/>
            </a:solidFill>
            <a:prstDash val="solid"/>
            <a:round/>
            <a:headEnd type="none" w="med" len="med"/>
            <a:tailEnd type="none" w="med" len="med"/>
          </a:ln>
        </p:spPr>
      </p:cxnSp>
    </p:spTree>
    <p:extLst>
      <p:ext uri="{BB962C8B-B14F-4D97-AF65-F5344CB8AC3E}">
        <p14:creationId xmlns:p14="http://schemas.microsoft.com/office/powerpoint/2010/main" val="3056333303"/>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Layout - Blue">
    <p:bg>
      <p:bgPr>
        <a:solidFill>
          <a:srgbClr val="3059A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sp>
        <p:nvSpPr>
          <p:cNvPr id="10" name="Title 1"/>
          <p:cNvSpPr>
            <a:spLocks noGrp="1"/>
          </p:cNvSpPr>
          <p:nvPr>
            <p:ph type="title"/>
          </p:nvPr>
        </p:nvSpPr>
        <p:spPr>
          <a:xfrm>
            <a:off x="194312" y="308611"/>
            <a:ext cx="8766809" cy="746819"/>
          </a:xfrm>
        </p:spPr>
        <p:txBody>
          <a:bodyPr>
            <a:noAutofit/>
          </a:bodyPr>
          <a:lstStyle>
            <a:lvl1pPr>
              <a:defRPr sz="4659">
                <a:solidFill>
                  <a:schemeClr val="bg1"/>
                </a:solidFill>
                <a:latin typeface="IBM Plex Serif Light" panose="02060403050406000203" pitchFamily="18" charset="0"/>
              </a:defRPr>
            </a:lvl1pPr>
          </a:lstStyle>
          <a:p>
            <a:r>
              <a:rPr lang="en-US"/>
              <a:t>Click to edit Master title style</a:t>
            </a:r>
            <a:endParaRPr lang="en-US" dirty="0"/>
          </a:p>
        </p:txBody>
      </p:sp>
      <p:sp>
        <p:nvSpPr>
          <p:cNvPr id="12" name="Content Placeholder 5"/>
          <p:cNvSpPr>
            <a:spLocks noGrp="1"/>
          </p:cNvSpPr>
          <p:nvPr>
            <p:ph sz="quarter" idx="13"/>
          </p:nvPr>
        </p:nvSpPr>
        <p:spPr>
          <a:xfrm>
            <a:off x="194311" y="2048932"/>
            <a:ext cx="4259157" cy="46033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Google Shape;126;p20"/>
          <p:cNvCxnSpPr/>
          <p:nvPr userDrawn="1"/>
        </p:nvCxnSpPr>
        <p:spPr>
          <a:xfrm>
            <a:off x="429100" y="1235740"/>
            <a:ext cx="1048800" cy="0"/>
          </a:xfrm>
          <a:prstGeom prst="straightConnector1">
            <a:avLst/>
          </a:prstGeom>
          <a:noFill/>
          <a:ln w="19050" cap="flat" cmpd="sng">
            <a:solidFill>
              <a:srgbClr val="1AA58F"/>
            </a:solidFill>
            <a:prstDash val="solid"/>
            <a:round/>
            <a:headEnd type="none" w="med" len="med"/>
            <a:tailEnd type="none" w="med" len="med"/>
          </a:ln>
        </p:spPr>
      </p:cxnSp>
      <p:pic>
        <p:nvPicPr>
          <p:cNvPr id="8" name="Google Shape;15;p3">
            <a:extLst>
              <a:ext uri="{FF2B5EF4-FFF2-40B4-BE49-F238E27FC236}">
                <a16:creationId xmlns:a16="http://schemas.microsoft.com/office/drawing/2014/main" id="{40C97EBA-3ACC-A949-934B-09362EB3767A}"/>
              </a:ext>
            </a:extLst>
          </p:cNvPr>
          <p:cNvPicPr preferRelativeResize="0"/>
          <p:nvPr userDrawn="1"/>
        </p:nvPicPr>
        <p:blipFill rotWithShape="1">
          <a:blip r:embed="rId5">
            <a:alphaModFix amt="5000"/>
          </a:blip>
          <a:srcRect r="1487"/>
          <a:stretch/>
        </p:blipFill>
        <p:spPr>
          <a:xfrm>
            <a:off x="5946080" y="4114800"/>
            <a:ext cx="3197920" cy="2743200"/>
          </a:xfrm>
          <a:prstGeom prst="rect">
            <a:avLst/>
          </a:prstGeom>
          <a:noFill/>
          <a:ln>
            <a:noFill/>
          </a:ln>
        </p:spPr>
      </p:pic>
      <p:sp>
        <p:nvSpPr>
          <p:cNvPr id="6" name="Text Placeholder 5">
            <a:extLst>
              <a:ext uri="{FF2B5EF4-FFF2-40B4-BE49-F238E27FC236}">
                <a16:creationId xmlns:a16="http://schemas.microsoft.com/office/drawing/2014/main" id="{D3662F67-BA16-5F42-A444-1B342AFEB47F}"/>
              </a:ext>
            </a:extLst>
          </p:cNvPr>
          <p:cNvSpPr>
            <a:spLocks noGrp="1"/>
          </p:cNvSpPr>
          <p:nvPr>
            <p:ph type="body" sz="quarter" idx="14" hasCustomPrompt="1"/>
          </p:nvPr>
        </p:nvSpPr>
        <p:spPr>
          <a:xfrm>
            <a:off x="193676" y="1371601"/>
            <a:ext cx="4259263" cy="677863"/>
          </a:xfrm>
          <a:solidFill>
            <a:schemeClr val="bg1"/>
          </a:solidFill>
        </p:spPr>
        <p:txBody>
          <a:bodyPr anchor="ctr"/>
          <a:lstStyle>
            <a:lvl1pPr marL="0" indent="0" algn="ctr">
              <a:buNone/>
              <a:defRPr b="1">
                <a:solidFill>
                  <a:schemeClr val="accent1"/>
                </a:solidFill>
              </a:defRPr>
            </a:lvl1pPr>
          </a:lstStyle>
          <a:p>
            <a:pPr lvl="0"/>
            <a:r>
              <a:rPr lang="en-US" dirty="0"/>
              <a:t>Title</a:t>
            </a:r>
          </a:p>
        </p:txBody>
      </p:sp>
      <p:sp>
        <p:nvSpPr>
          <p:cNvPr id="11" name="Content Placeholder 5">
            <a:extLst>
              <a:ext uri="{FF2B5EF4-FFF2-40B4-BE49-F238E27FC236}">
                <a16:creationId xmlns:a16="http://schemas.microsoft.com/office/drawing/2014/main" id="{BBAA4018-BB0F-8846-9196-88BE1484F8CE}"/>
              </a:ext>
            </a:extLst>
          </p:cNvPr>
          <p:cNvSpPr>
            <a:spLocks noGrp="1"/>
          </p:cNvSpPr>
          <p:nvPr>
            <p:ph sz="quarter" idx="15"/>
          </p:nvPr>
        </p:nvSpPr>
        <p:spPr>
          <a:xfrm>
            <a:off x="4702493" y="2048402"/>
            <a:ext cx="4259157" cy="46033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5">
            <a:extLst>
              <a:ext uri="{FF2B5EF4-FFF2-40B4-BE49-F238E27FC236}">
                <a16:creationId xmlns:a16="http://schemas.microsoft.com/office/drawing/2014/main" id="{FF2BA7BF-B9CC-F24C-9CF8-2927E4C5B011}"/>
              </a:ext>
            </a:extLst>
          </p:cNvPr>
          <p:cNvSpPr>
            <a:spLocks noGrp="1"/>
          </p:cNvSpPr>
          <p:nvPr>
            <p:ph type="body" sz="quarter" idx="16" hasCustomPrompt="1"/>
          </p:nvPr>
        </p:nvSpPr>
        <p:spPr>
          <a:xfrm>
            <a:off x="4701858" y="1371070"/>
            <a:ext cx="4259263" cy="677863"/>
          </a:xfrm>
          <a:solidFill>
            <a:schemeClr val="bg1"/>
          </a:solidFill>
        </p:spPr>
        <p:txBody>
          <a:bodyPr anchor="ctr"/>
          <a:lstStyle>
            <a:lvl1pPr marL="0" indent="0" algn="ctr">
              <a:buNone/>
              <a:defRPr b="1">
                <a:solidFill>
                  <a:schemeClr val="accent1"/>
                </a:solidFill>
              </a:defRPr>
            </a:lvl1pPr>
          </a:lstStyle>
          <a:p>
            <a:pPr lvl="0"/>
            <a:r>
              <a:rPr lang="en-US" dirty="0"/>
              <a:t>Title</a:t>
            </a:r>
          </a:p>
        </p:txBody>
      </p:sp>
    </p:spTree>
    <p:extLst>
      <p:ext uri="{BB962C8B-B14F-4D97-AF65-F5344CB8AC3E}">
        <p14:creationId xmlns:p14="http://schemas.microsoft.com/office/powerpoint/2010/main" val="3592452868"/>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ontent Layout - Blue">
    <p:bg>
      <p:bgPr>
        <a:solidFill>
          <a:srgbClr val="3059A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sp>
        <p:nvSpPr>
          <p:cNvPr id="10" name="Title 1"/>
          <p:cNvSpPr>
            <a:spLocks noGrp="1"/>
          </p:cNvSpPr>
          <p:nvPr>
            <p:ph type="title"/>
          </p:nvPr>
        </p:nvSpPr>
        <p:spPr>
          <a:xfrm>
            <a:off x="194312" y="308611"/>
            <a:ext cx="8766809" cy="746819"/>
          </a:xfrm>
        </p:spPr>
        <p:txBody>
          <a:bodyPr>
            <a:noAutofit/>
          </a:bodyPr>
          <a:lstStyle>
            <a:lvl1pPr>
              <a:defRPr sz="4659">
                <a:solidFill>
                  <a:schemeClr val="bg1"/>
                </a:solidFill>
                <a:latin typeface="IBM Plex Serif Light" panose="02060403050406000203" pitchFamily="18" charset="0"/>
              </a:defRPr>
            </a:lvl1pPr>
          </a:lstStyle>
          <a:p>
            <a:r>
              <a:rPr lang="en-US"/>
              <a:t>Click to edit Master title style</a:t>
            </a:r>
            <a:endParaRPr lang="en-US" dirty="0"/>
          </a:p>
        </p:txBody>
      </p:sp>
      <p:sp>
        <p:nvSpPr>
          <p:cNvPr id="12" name="Content Placeholder 5"/>
          <p:cNvSpPr>
            <a:spLocks noGrp="1"/>
          </p:cNvSpPr>
          <p:nvPr>
            <p:ph sz="quarter" idx="13"/>
          </p:nvPr>
        </p:nvSpPr>
        <p:spPr>
          <a:xfrm>
            <a:off x="194311" y="1371070"/>
            <a:ext cx="4259157" cy="52811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Google Shape;126;p20"/>
          <p:cNvCxnSpPr/>
          <p:nvPr userDrawn="1"/>
        </p:nvCxnSpPr>
        <p:spPr>
          <a:xfrm>
            <a:off x="429100" y="1235740"/>
            <a:ext cx="1048800" cy="0"/>
          </a:xfrm>
          <a:prstGeom prst="straightConnector1">
            <a:avLst/>
          </a:prstGeom>
          <a:noFill/>
          <a:ln w="19050" cap="flat" cmpd="sng">
            <a:solidFill>
              <a:srgbClr val="1AA58F"/>
            </a:solidFill>
            <a:prstDash val="solid"/>
            <a:round/>
            <a:headEnd type="none" w="med" len="med"/>
            <a:tailEnd type="none" w="med" len="med"/>
          </a:ln>
        </p:spPr>
      </p:cxnSp>
      <p:pic>
        <p:nvPicPr>
          <p:cNvPr id="8" name="Google Shape;15;p3">
            <a:extLst>
              <a:ext uri="{FF2B5EF4-FFF2-40B4-BE49-F238E27FC236}">
                <a16:creationId xmlns:a16="http://schemas.microsoft.com/office/drawing/2014/main" id="{40C97EBA-3ACC-A949-934B-09362EB3767A}"/>
              </a:ext>
            </a:extLst>
          </p:cNvPr>
          <p:cNvPicPr preferRelativeResize="0"/>
          <p:nvPr userDrawn="1"/>
        </p:nvPicPr>
        <p:blipFill rotWithShape="1">
          <a:blip r:embed="rId5">
            <a:alphaModFix amt="5000"/>
          </a:blip>
          <a:srcRect r="1487"/>
          <a:stretch/>
        </p:blipFill>
        <p:spPr>
          <a:xfrm>
            <a:off x="5946080" y="4114800"/>
            <a:ext cx="3197920" cy="2743200"/>
          </a:xfrm>
          <a:prstGeom prst="rect">
            <a:avLst/>
          </a:prstGeom>
          <a:noFill/>
          <a:ln>
            <a:noFill/>
          </a:ln>
        </p:spPr>
      </p:pic>
      <p:sp>
        <p:nvSpPr>
          <p:cNvPr id="11" name="Content Placeholder 5">
            <a:extLst>
              <a:ext uri="{FF2B5EF4-FFF2-40B4-BE49-F238E27FC236}">
                <a16:creationId xmlns:a16="http://schemas.microsoft.com/office/drawing/2014/main" id="{BBAA4018-BB0F-8846-9196-88BE1484F8CE}"/>
              </a:ext>
            </a:extLst>
          </p:cNvPr>
          <p:cNvSpPr>
            <a:spLocks noGrp="1"/>
          </p:cNvSpPr>
          <p:nvPr>
            <p:ph sz="quarter" idx="15"/>
          </p:nvPr>
        </p:nvSpPr>
        <p:spPr>
          <a:xfrm>
            <a:off x="4702493" y="1370539"/>
            <a:ext cx="4259157" cy="52811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6872490"/>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ontent Layout -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sp>
        <p:nvSpPr>
          <p:cNvPr id="10" name="Title 1"/>
          <p:cNvSpPr>
            <a:spLocks noGrp="1"/>
          </p:cNvSpPr>
          <p:nvPr>
            <p:ph type="title"/>
          </p:nvPr>
        </p:nvSpPr>
        <p:spPr>
          <a:xfrm>
            <a:off x="148591" y="240031"/>
            <a:ext cx="8812530" cy="815399"/>
          </a:xfrm>
        </p:spPr>
        <p:txBody>
          <a:bodyPr>
            <a:noAutofit/>
          </a:bodyPr>
          <a:lstStyle>
            <a:lvl1pPr>
              <a:defRPr sz="4659">
                <a:solidFill>
                  <a:schemeClr val="tx1"/>
                </a:solidFill>
                <a:latin typeface="IBM Plex Serif Light" panose="02060403050406000203" pitchFamily="18" charset="0"/>
              </a:defRPr>
            </a:lvl1pPr>
          </a:lstStyle>
          <a:p>
            <a:r>
              <a:rPr lang="en-US"/>
              <a:t>Click to edit Master title style</a:t>
            </a:r>
            <a:endParaRPr lang="en-US" dirty="0"/>
          </a:p>
        </p:txBody>
      </p:sp>
      <p:sp>
        <p:nvSpPr>
          <p:cNvPr id="12" name="Content Placeholder 5"/>
          <p:cNvSpPr>
            <a:spLocks noGrp="1"/>
          </p:cNvSpPr>
          <p:nvPr>
            <p:ph sz="quarter" idx="13"/>
          </p:nvPr>
        </p:nvSpPr>
        <p:spPr>
          <a:xfrm>
            <a:off x="148592" y="2216283"/>
            <a:ext cx="4309109" cy="452613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Google Shape;15;p3"/>
          <p:cNvPicPr preferRelativeResize="0"/>
          <p:nvPr userDrawn="1"/>
        </p:nvPicPr>
        <p:blipFill rotWithShape="1">
          <a:blip r:embed="rId5">
            <a:alphaModFix amt="5000"/>
          </a:blip>
          <a:srcRect r="1487"/>
          <a:stretch/>
        </p:blipFill>
        <p:spPr>
          <a:xfrm>
            <a:off x="5946080" y="4114800"/>
            <a:ext cx="3197920" cy="2743200"/>
          </a:xfrm>
          <a:prstGeom prst="rect">
            <a:avLst/>
          </a:prstGeom>
          <a:noFill/>
          <a:ln>
            <a:noFill/>
          </a:ln>
        </p:spPr>
      </p:pic>
      <p:cxnSp>
        <p:nvCxnSpPr>
          <p:cNvPr id="18" name="Google Shape;126;p20"/>
          <p:cNvCxnSpPr/>
          <p:nvPr userDrawn="1"/>
        </p:nvCxnSpPr>
        <p:spPr>
          <a:xfrm>
            <a:off x="429100" y="1235740"/>
            <a:ext cx="1048800" cy="0"/>
          </a:xfrm>
          <a:prstGeom prst="straightConnector1">
            <a:avLst/>
          </a:prstGeom>
          <a:noFill/>
          <a:ln w="19050" cap="flat" cmpd="sng">
            <a:solidFill>
              <a:srgbClr val="1AA58F"/>
            </a:solidFill>
            <a:prstDash val="solid"/>
            <a:round/>
            <a:headEnd type="none" w="med" len="med"/>
            <a:tailEnd type="none" w="med" len="med"/>
          </a:ln>
        </p:spPr>
      </p:cxnSp>
      <p:sp>
        <p:nvSpPr>
          <p:cNvPr id="4" name="Text Placeholder 3">
            <a:extLst>
              <a:ext uri="{FF2B5EF4-FFF2-40B4-BE49-F238E27FC236}">
                <a16:creationId xmlns:a16="http://schemas.microsoft.com/office/drawing/2014/main" id="{756ACB17-E33D-DD49-8A42-C40171899476}"/>
              </a:ext>
            </a:extLst>
          </p:cNvPr>
          <p:cNvSpPr>
            <a:spLocks noGrp="1"/>
          </p:cNvSpPr>
          <p:nvPr>
            <p:ph type="body" sz="quarter" idx="14" hasCustomPrompt="1"/>
          </p:nvPr>
        </p:nvSpPr>
        <p:spPr>
          <a:xfrm>
            <a:off x="149226" y="1393959"/>
            <a:ext cx="4308475" cy="822325"/>
          </a:xfrm>
          <a:solidFill>
            <a:schemeClr val="accent1"/>
          </a:solidFill>
        </p:spPr>
        <p:txBody>
          <a:bodyPr anchor="ctr"/>
          <a:lstStyle>
            <a:lvl1pPr marL="0" indent="0" algn="ctr">
              <a:buNone/>
              <a:defRPr b="1">
                <a:solidFill>
                  <a:schemeClr val="bg1"/>
                </a:solidFill>
              </a:defRPr>
            </a:lvl1pPr>
          </a:lstStyle>
          <a:p>
            <a:pPr lvl="0"/>
            <a:r>
              <a:rPr lang="en-US" dirty="0"/>
              <a:t>Title</a:t>
            </a:r>
          </a:p>
        </p:txBody>
      </p:sp>
      <p:sp>
        <p:nvSpPr>
          <p:cNvPr id="9" name="Content Placeholder 5">
            <a:extLst>
              <a:ext uri="{FF2B5EF4-FFF2-40B4-BE49-F238E27FC236}">
                <a16:creationId xmlns:a16="http://schemas.microsoft.com/office/drawing/2014/main" id="{0DCAF600-7C38-F54A-BF1B-AA51D0EFDC11}"/>
              </a:ext>
            </a:extLst>
          </p:cNvPr>
          <p:cNvSpPr>
            <a:spLocks noGrp="1"/>
          </p:cNvSpPr>
          <p:nvPr>
            <p:ph sz="quarter" idx="15"/>
          </p:nvPr>
        </p:nvSpPr>
        <p:spPr>
          <a:xfrm>
            <a:off x="4610101" y="2216282"/>
            <a:ext cx="4351021" cy="452613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5D815E01-650E-F742-85C8-4F73A15F44B1}"/>
              </a:ext>
            </a:extLst>
          </p:cNvPr>
          <p:cNvSpPr>
            <a:spLocks noGrp="1"/>
          </p:cNvSpPr>
          <p:nvPr>
            <p:ph type="body" sz="quarter" idx="16" hasCustomPrompt="1"/>
          </p:nvPr>
        </p:nvSpPr>
        <p:spPr>
          <a:xfrm>
            <a:off x="4610101" y="1426767"/>
            <a:ext cx="4351021" cy="822325"/>
          </a:xfrm>
          <a:solidFill>
            <a:schemeClr val="accent1"/>
          </a:solidFill>
        </p:spPr>
        <p:txBody>
          <a:bodyPr anchor="ctr"/>
          <a:lstStyle>
            <a:lvl1pPr marL="0" indent="0" algn="ctr">
              <a:buNone/>
              <a:defRPr b="1">
                <a:solidFill>
                  <a:schemeClr val="bg1"/>
                </a:solidFill>
              </a:defRPr>
            </a:lvl1pPr>
          </a:lstStyle>
          <a:p>
            <a:pPr lvl="0"/>
            <a:r>
              <a:rPr lang="en-US" dirty="0"/>
              <a:t>Title</a:t>
            </a:r>
          </a:p>
        </p:txBody>
      </p:sp>
      <p:cxnSp>
        <p:nvCxnSpPr>
          <p:cNvPr id="14" name="Google Shape;126;p20">
            <a:extLst>
              <a:ext uri="{FF2B5EF4-FFF2-40B4-BE49-F238E27FC236}">
                <a16:creationId xmlns:a16="http://schemas.microsoft.com/office/drawing/2014/main" id="{1B779375-48E6-B349-BE67-7D77DAE69B15}"/>
              </a:ext>
            </a:extLst>
          </p:cNvPr>
          <p:cNvCxnSpPr/>
          <p:nvPr userDrawn="1"/>
        </p:nvCxnSpPr>
        <p:spPr>
          <a:xfrm>
            <a:off x="429100" y="1234680"/>
            <a:ext cx="1048800" cy="0"/>
          </a:xfrm>
          <a:prstGeom prst="straightConnector1">
            <a:avLst/>
          </a:prstGeom>
          <a:noFill/>
          <a:ln w="19050" cap="flat" cmpd="sng">
            <a:solidFill>
              <a:srgbClr val="1AA58F"/>
            </a:solidFill>
            <a:prstDash val="solid"/>
            <a:round/>
            <a:headEnd type="none" w="med" len="med"/>
            <a:tailEnd type="none" w="med" len="med"/>
          </a:ln>
        </p:spPr>
      </p:cxnSp>
    </p:spTree>
    <p:extLst>
      <p:ext uri="{BB962C8B-B14F-4D97-AF65-F5344CB8AC3E}">
        <p14:creationId xmlns:p14="http://schemas.microsoft.com/office/powerpoint/2010/main" val="1584933244"/>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ontent Layout -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sp>
        <p:nvSpPr>
          <p:cNvPr id="10" name="Title 1"/>
          <p:cNvSpPr>
            <a:spLocks noGrp="1"/>
          </p:cNvSpPr>
          <p:nvPr>
            <p:ph type="title"/>
          </p:nvPr>
        </p:nvSpPr>
        <p:spPr>
          <a:xfrm>
            <a:off x="148591" y="240031"/>
            <a:ext cx="8812530" cy="815399"/>
          </a:xfrm>
        </p:spPr>
        <p:txBody>
          <a:bodyPr>
            <a:noAutofit/>
          </a:bodyPr>
          <a:lstStyle>
            <a:lvl1pPr>
              <a:defRPr sz="4659">
                <a:solidFill>
                  <a:schemeClr val="tx1"/>
                </a:solidFill>
                <a:latin typeface="IBM Plex Serif Light" panose="02060403050406000203" pitchFamily="18" charset="0"/>
              </a:defRPr>
            </a:lvl1pPr>
          </a:lstStyle>
          <a:p>
            <a:r>
              <a:rPr lang="en-US"/>
              <a:t>Click to edit Master title style</a:t>
            </a:r>
            <a:endParaRPr lang="en-US" dirty="0"/>
          </a:p>
        </p:txBody>
      </p:sp>
      <p:sp>
        <p:nvSpPr>
          <p:cNvPr id="12" name="Content Placeholder 5"/>
          <p:cNvSpPr>
            <a:spLocks noGrp="1"/>
          </p:cNvSpPr>
          <p:nvPr>
            <p:ph sz="quarter" idx="13"/>
          </p:nvPr>
        </p:nvSpPr>
        <p:spPr>
          <a:xfrm>
            <a:off x="148592" y="1426768"/>
            <a:ext cx="4309109" cy="53156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Google Shape;15;p3"/>
          <p:cNvPicPr preferRelativeResize="0"/>
          <p:nvPr userDrawn="1"/>
        </p:nvPicPr>
        <p:blipFill rotWithShape="1">
          <a:blip r:embed="rId5">
            <a:alphaModFix amt="5000"/>
          </a:blip>
          <a:srcRect r="1487"/>
          <a:stretch/>
        </p:blipFill>
        <p:spPr>
          <a:xfrm>
            <a:off x="5946080" y="4114800"/>
            <a:ext cx="3197920" cy="2743200"/>
          </a:xfrm>
          <a:prstGeom prst="rect">
            <a:avLst/>
          </a:prstGeom>
          <a:noFill/>
          <a:ln>
            <a:noFill/>
          </a:ln>
        </p:spPr>
      </p:pic>
      <p:cxnSp>
        <p:nvCxnSpPr>
          <p:cNvPr id="18" name="Google Shape;126;p20"/>
          <p:cNvCxnSpPr/>
          <p:nvPr userDrawn="1"/>
        </p:nvCxnSpPr>
        <p:spPr>
          <a:xfrm>
            <a:off x="429100" y="1235740"/>
            <a:ext cx="1048800" cy="0"/>
          </a:xfrm>
          <a:prstGeom prst="straightConnector1">
            <a:avLst/>
          </a:prstGeom>
          <a:noFill/>
          <a:ln w="19050" cap="flat" cmpd="sng">
            <a:solidFill>
              <a:srgbClr val="1AA58F"/>
            </a:solidFill>
            <a:prstDash val="solid"/>
            <a:round/>
            <a:headEnd type="none" w="med" len="med"/>
            <a:tailEnd type="none" w="med" len="med"/>
          </a:ln>
        </p:spPr>
      </p:cxnSp>
      <p:sp>
        <p:nvSpPr>
          <p:cNvPr id="9" name="Content Placeholder 5">
            <a:extLst>
              <a:ext uri="{FF2B5EF4-FFF2-40B4-BE49-F238E27FC236}">
                <a16:creationId xmlns:a16="http://schemas.microsoft.com/office/drawing/2014/main" id="{0DCAF600-7C38-F54A-BF1B-AA51D0EFDC11}"/>
              </a:ext>
            </a:extLst>
          </p:cNvPr>
          <p:cNvSpPr>
            <a:spLocks noGrp="1"/>
          </p:cNvSpPr>
          <p:nvPr>
            <p:ph sz="quarter" idx="15"/>
          </p:nvPr>
        </p:nvSpPr>
        <p:spPr>
          <a:xfrm>
            <a:off x="4610101" y="1426768"/>
            <a:ext cx="4351021" cy="53156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Google Shape;126;p20">
            <a:extLst>
              <a:ext uri="{FF2B5EF4-FFF2-40B4-BE49-F238E27FC236}">
                <a16:creationId xmlns:a16="http://schemas.microsoft.com/office/drawing/2014/main" id="{1B779375-48E6-B349-BE67-7D77DAE69B15}"/>
              </a:ext>
            </a:extLst>
          </p:cNvPr>
          <p:cNvCxnSpPr/>
          <p:nvPr userDrawn="1"/>
        </p:nvCxnSpPr>
        <p:spPr>
          <a:xfrm>
            <a:off x="429100" y="1234680"/>
            <a:ext cx="1048800" cy="0"/>
          </a:xfrm>
          <a:prstGeom prst="straightConnector1">
            <a:avLst/>
          </a:prstGeom>
          <a:noFill/>
          <a:ln w="19050" cap="flat" cmpd="sng">
            <a:solidFill>
              <a:srgbClr val="1AA58F"/>
            </a:solidFill>
            <a:prstDash val="solid"/>
            <a:round/>
            <a:headEnd type="none" w="med" len="med"/>
            <a:tailEnd type="none" w="med" len="med"/>
          </a:ln>
        </p:spPr>
      </p:cxnSp>
    </p:spTree>
    <p:extLst>
      <p:ext uri="{BB962C8B-B14F-4D97-AF65-F5344CB8AC3E}">
        <p14:creationId xmlns:p14="http://schemas.microsoft.com/office/powerpoint/2010/main" val="713720424"/>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Empty Layout - Blue">
    <p:bg>
      <p:bgPr>
        <a:solidFill>
          <a:srgbClr val="3059A3"/>
        </a:solidFill>
        <a:effectLst/>
      </p:bgPr>
    </p:bg>
    <p:spTree>
      <p:nvGrpSpPr>
        <p:cNvPr id="1" name=""/>
        <p:cNvGrpSpPr/>
        <p:nvPr/>
      </p:nvGrpSpPr>
      <p:grpSpPr>
        <a:xfrm>
          <a:off x="0" y="0"/>
          <a:ext cx="0" cy="0"/>
          <a:chOff x="0" y="0"/>
          <a:chExt cx="0" cy="0"/>
        </a:xfrm>
      </p:grpSpPr>
      <p:sp>
        <p:nvSpPr>
          <p:cNvPr id="3" name="Rounded Rectangular Callout 2">
            <a:extLst>
              <a:ext uri="{FF2B5EF4-FFF2-40B4-BE49-F238E27FC236}">
                <a16:creationId xmlns:a16="http://schemas.microsoft.com/office/drawing/2014/main" id="{DE0DB531-CA2E-1145-89E3-CD2F6EB94D69}"/>
              </a:ext>
            </a:extLst>
          </p:cNvPr>
          <p:cNvSpPr/>
          <p:nvPr userDrawn="1"/>
        </p:nvSpPr>
        <p:spPr>
          <a:xfrm>
            <a:off x="182880" y="194310"/>
            <a:ext cx="8766810" cy="5829300"/>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21" dirty="0"/>
          </a:p>
        </p:txBody>
      </p:sp>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21FF31B3-D8B9-7B41-AE9B-1478A6019D80}"/>
              </a:ext>
            </a:extLst>
          </p:cNvPr>
          <p:cNvSpPr>
            <a:spLocks noGrp="1"/>
          </p:cNvSpPr>
          <p:nvPr>
            <p:ph sz="quarter" idx="10"/>
          </p:nvPr>
        </p:nvSpPr>
        <p:spPr>
          <a:xfrm>
            <a:off x="548959" y="479743"/>
            <a:ext cx="8080692" cy="5280977"/>
          </a:xfrm>
        </p:spPr>
        <p:txBody>
          <a:bodyPr>
            <a:normAutofit/>
          </a:bodyPr>
          <a:lstStyle>
            <a:lvl1pPr>
              <a:defRPr sz="3883">
                <a:solidFill>
                  <a:schemeClr val="accent1"/>
                </a:solidFill>
              </a:defRPr>
            </a:lvl1pPr>
            <a:lvl2pPr>
              <a:defRPr sz="3883">
                <a:solidFill>
                  <a:schemeClr val="accent1"/>
                </a:solidFill>
              </a:defRPr>
            </a:lvl2pPr>
            <a:lvl3pPr>
              <a:defRPr sz="3494">
                <a:solidFill>
                  <a:schemeClr val="accent1"/>
                </a:solidFill>
              </a:defRPr>
            </a:lvl3pPr>
            <a:lvl4pPr>
              <a:defRPr sz="3106">
                <a:solidFill>
                  <a:schemeClr val="accent1"/>
                </a:solidFill>
              </a:defRPr>
            </a:lvl4pPr>
            <a:lvl5pPr>
              <a:defRPr sz="3106">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3274145"/>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6" name="Rounded Rectangular Callout 5">
            <a:extLst>
              <a:ext uri="{FF2B5EF4-FFF2-40B4-BE49-F238E27FC236}">
                <a16:creationId xmlns:a16="http://schemas.microsoft.com/office/drawing/2014/main" id="{5540D68B-AA10-134C-87A0-83E52D492B96}"/>
              </a:ext>
            </a:extLst>
          </p:cNvPr>
          <p:cNvSpPr/>
          <p:nvPr userDrawn="1"/>
        </p:nvSpPr>
        <p:spPr>
          <a:xfrm>
            <a:off x="182880" y="194310"/>
            <a:ext cx="8766810" cy="5829300"/>
          </a:xfrm>
          <a:prstGeom prst="wedgeRoundRect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21" dirty="0"/>
          </a:p>
        </p:txBody>
      </p:sp>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A255A46B-8A40-4C4A-B820-D7E0770B40BC}"/>
              </a:ext>
            </a:extLst>
          </p:cNvPr>
          <p:cNvSpPr>
            <a:spLocks noGrp="1"/>
          </p:cNvSpPr>
          <p:nvPr>
            <p:ph sz="quarter" idx="10"/>
          </p:nvPr>
        </p:nvSpPr>
        <p:spPr>
          <a:xfrm>
            <a:off x="548959" y="479743"/>
            <a:ext cx="8080692" cy="5280977"/>
          </a:xfrm>
        </p:spPr>
        <p:txBody>
          <a:bodyPr>
            <a:normAutofit/>
          </a:bodyPr>
          <a:lstStyle>
            <a:lvl1pPr>
              <a:defRPr sz="3883">
                <a:solidFill>
                  <a:schemeClr val="bg1"/>
                </a:solidFill>
              </a:defRPr>
            </a:lvl1pPr>
            <a:lvl2pPr>
              <a:defRPr sz="3883">
                <a:solidFill>
                  <a:schemeClr val="bg1"/>
                </a:solidFill>
              </a:defRPr>
            </a:lvl2pPr>
            <a:lvl3pPr>
              <a:defRPr sz="3494">
                <a:solidFill>
                  <a:schemeClr val="bg1"/>
                </a:solidFill>
              </a:defRPr>
            </a:lvl3pPr>
            <a:lvl4pPr>
              <a:defRPr sz="3106">
                <a:solidFill>
                  <a:schemeClr val="bg1"/>
                </a:solidFill>
              </a:defRPr>
            </a:lvl4pPr>
            <a:lvl5pPr>
              <a:defRPr sz="3106">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D7F61792-B5EE-B04F-83C1-63E19F880A70}"/>
              </a:ext>
            </a:extLst>
          </p:cNvPr>
          <p:cNvSpPr txBox="1"/>
          <p:nvPr userDrawn="1"/>
        </p:nvSpPr>
        <p:spPr>
          <a:xfrm>
            <a:off x="3842796" y="6023611"/>
            <a:ext cx="5301205" cy="495649"/>
          </a:xfrm>
          <a:prstGeom prst="rect">
            <a:avLst/>
          </a:prstGeom>
          <a:noFill/>
        </p:spPr>
        <p:txBody>
          <a:bodyPr wrap="square" rtlCol="0">
            <a:spAutoFit/>
          </a:bodyPr>
          <a:lstStyle/>
          <a:p>
            <a:endParaRPr lang="en-US" sz="2621" dirty="0">
              <a:latin typeface="IBM Plex Sans" panose="020B0503050203000203" pitchFamily="34" charset="0"/>
            </a:endParaRPr>
          </a:p>
        </p:txBody>
      </p:sp>
    </p:spTree>
    <p:extLst>
      <p:ext uri="{BB962C8B-B14F-4D97-AF65-F5344CB8AC3E}">
        <p14:creationId xmlns:p14="http://schemas.microsoft.com/office/powerpoint/2010/main" val="16585318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_Content Layout -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pic>
        <p:nvPicPr>
          <p:cNvPr id="12" name="Graphic 11">
            <a:extLst>
              <a:ext uri="{FF2B5EF4-FFF2-40B4-BE49-F238E27FC236}">
                <a16:creationId xmlns:a16="http://schemas.microsoft.com/office/drawing/2014/main" id="{F6875693-5E81-E34C-93BD-F661636CA3B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7402" y="2158583"/>
            <a:ext cx="8473962" cy="1940602"/>
          </a:xfrm>
          <a:prstGeom prst="rect">
            <a:avLst/>
          </a:prstGeom>
        </p:spPr>
      </p:pic>
    </p:spTree>
    <p:extLst>
      <p:ext uri="{BB962C8B-B14F-4D97-AF65-F5344CB8AC3E}">
        <p14:creationId xmlns:p14="http://schemas.microsoft.com/office/powerpoint/2010/main" val="1513774804"/>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3" name="Slide Number Placeholder 5"/>
          <p:cNvSpPr>
            <a:spLocks noGrp="1"/>
          </p:cNvSpPr>
          <p:nvPr>
            <p:ph type="sldNum" sz="quarter" idx="11"/>
          </p:nvPr>
        </p:nvSpPr>
        <p:spPr/>
        <p:txBody>
          <a:bodyPr/>
          <a:lstStyle>
            <a:lvl1pPr>
              <a:defRPr/>
            </a:lvl1pPr>
          </a:lstStyle>
          <a:p>
            <a:fld id="{128E32AC-CE08-487E-84FE-97DC12229735}" type="slidenum">
              <a:rPr lang="en-US" altLang="en-US" smtClean="0"/>
              <a:pPr/>
              <a:t>‹#›</a:t>
            </a:fld>
            <a:endParaRPr lang="en-US" altLang="en-US" dirty="0"/>
          </a:p>
        </p:txBody>
      </p:sp>
    </p:spTree>
    <p:extLst>
      <p:ext uri="{BB962C8B-B14F-4D97-AF65-F5344CB8AC3E}">
        <p14:creationId xmlns:p14="http://schemas.microsoft.com/office/powerpoint/2010/main" val="6184101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7_Content Layout -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graphicFrame>
        <p:nvGraphicFramePr>
          <p:cNvPr id="5" name="Diagram 4">
            <a:extLst>
              <a:ext uri="{FF2B5EF4-FFF2-40B4-BE49-F238E27FC236}">
                <a16:creationId xmlns:a16="http://schemas.microsoft.com/office/drawing/2014/main" id="{791FDBC7-468E-2A4B-B1B3-20CFDA99978B}"/>
              </a:ext>
            </a:extLst>
          </p:cNvPr>
          <p:cNvGraphicFramePr/>
          <p:nvPr userDrawn="1"/>
        </p:nvGraphicFramePr>
        <p:xfrm>
          <a:off x="284814" y="419724"/>
          <a:ext cx="8859187" cy="6250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70958725"/>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9_Content Layout -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9" y="2118"/>
                        <a:ext cx="1587" cy="2116"/>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BB7632E-A7D0-3B49-AE1B-DDB015E423E1}"/>
              </a:ext>
            </a:extLst>
          </p:cNvPr>
          <p:cNvSpPr/>
          <p:nvPr userDrawn="1"/>
        </p:nvSpPr>
        <p:spPr>
          <a:xfrm>
            <a:off x="-10414" y="1105157"/>
            <a:ext cx="4572001" cy="2901278"/>
          </a:xfrm>
          <a:prstGeom prst="rect">
            <a:avLst/>
          </a:prstGeom>
          <a:solidFill>
            <a:schemeClr val="accent1">
              <a:alpha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18" dirty="0">
              <a:solidFill>
                <a:schemeClr val="tx1"/>
              </a:solidFill>
              <a:latin typeface="IBM Plex Serif" panose="02060503050406000203" pitchFamily="18" charset="77"/>
            </a:endParaRPr>
          </a:p>
          <a:p>
            <a:pPr algn="ctr"/>
            <a:r>
              <a:rPr lang="en-US" sz="2718" dirty="0">
                <a:solidFill>
                  <a:schemeClr val="tx1"/>
                </a:solidFill>
                <a:latin typeface="IBM Plex Serif" panose="02060503050406000203" pitchFamily="18" charset="77"/>
              </a:rPr>
              <a:t>Resources</a:t>
            </a:r>
          </a:p>
          <a:p>
            <a:pPr algn="ctr"/>
            <a:r>
              <a:rPr lang="en-US" sz="1747" dirty="0">
                <a:solidFill>
                  <a:schemeClr val="tx1"/>
                </a:solidFill>
              </a:rPr>
              <a:t>Create, research, and curate publications, statutory and case law compilations, and other resources that strengthen prosecution practices</a:t>
            </a:r>
          </a:p>
        </p:txBody>
      </p:sp>
      <p:pic>
        <p:nvPicPr>
          <p:cNvPr id="6" name="Picture 5">
            <a:extLst>
              <a:ext uri="{FF2B5EF4-FFF2-40B4-BE49-F238E27FC236}">
                <a16:creationId xmlns:a16="http://schemas.microsoft.com/office/drawing/2014/main" id="{7F9A4354-446D-094E-B493-C03A5858CD29}"/>
              </a:ext>
            </a:extLst>
          </p:cNvPr>
          <p:cNvPicPr>
            <a:picLocks noChangeAspect="1"/>
          </p:cNvPicPr>
          <p:nvPr userDrawn="1"/>
        </p:nvPicPr>
        <p:blipFill>
          <a:blip r:embed="rId5"/>
          <a:stretch>
            <a:fillRect/>
          </a:stretch>
        </p:blipFill>
        <p:spPr>
          <a:xfrm>
            <a:off x="2045844" y="1389816"/>
            <a:ext cx="469900" cy="469900"/>
          </a:xfrm>
          <a:prstGeom prst="rect">
            <a:avLst/>
          </a:prstGeom>
        </p:spPr>
      </p:pic>
      <p:sp>
        <p:nvSpPr>
          <p:cNvPr id="14" name="Rectangle 13">
            <a:extLst>
              <a:ext uri="{FF2B5EF4-FFF2-40B4-BE49-F238E27FC236}">
                <a16:creationId xmlns:a16="http://schemas.microsoft.com/office/drawing/2014/main" id="{74CE2C67-E88D-6F43-A423-C29CB8943943}"/>
              </a:ext>
            </a:extLst>
          </p:cNvPr>
          <p:cNvSpPr/>
          <p:nvPr userDrawn="1"/>
        </p:nvSpPr>
        <p:spPr>
          <a:xfrm>
            <a:off x="4561587" y="1105157"/>
            <a:ext cx="4571999" cy="2901277"/>
          </a:xfrm>
          <a:prstGeom prst="rect">
            <a:avLst/>
          </a:prstGeom>
          <a:solidFill>
            <a:schemeClr val="accent1">
              <a:alpha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18" dirty="0">
              <a:solidFill>
                <a:schemeClr val="tx1"/>
              </a:solidFill>
              <a:latin typeface="IBM Plex Serif" panose="02060503050406000203" pitchFamily="18" charset="77"/>
            </a:endParaRPr>
          </a:p>
          <a:p>
            <a:pPr algn="ctr"/>
            <a:endParaRPr lang="en-US" sz="2718" dirty="0">
              <a:solidFill>
                <a:schemeClr val="tx1"/>
              </a:solidFill>
              <a:latin typeface="IBM Plex Serif" panose="02060503050406000203" pitchFamily="18" charset="77"/>
            </a:endParaRPr>
          </a:p>
          <a:p>
            <a:pPr algn="ctr"/>
            <a:r>
              <a:rPr lang="en-US" sz="2718" dirty="0">
                <a:solidFill>
                  <a:schemeClr val="tx1"/>
                </a:solidFill>
                <a:latin typeface="IBM Plex Serif" panose="02060503050406000203" pitchFamily="18" charset="77"/>
              </a:rPr>
              <a:t>Consultations</a:t>
            </a:r>
          </a:p>
          <a:p>
            <a:pPr algn="ctr"/>
            <a:r>
              <a:rPr lang="en-US" sz="1747" dirty="0">
                <a:solidFill>
                  <a:schemeClr val="tx1"/>
                </a:solidFill>
              </a:rPr>
              <a:t>Offer on-demand 24/7 consultations with our seasoned prosecutors to answer case-specific inquiries, discuss strategy, conduct research, and recommend data-driven solutions</a:t>
            </a:r>
          </a:p>
          <a:p>
            <a:pPr algn="ctr"/>
            <a:endParaRPr lang="en-US" sz="2621" dirty="0"/>
          </a:p>
        </p:txBody>
      </p:sp>
      <p:sp>
        <p:nvSpPr>
          <p:cNvPr id="15" name="Rectangle 14">
            <a:extLst>
              <a:ext uri="{FF2B5EF4-FFF2-40B4-BE49-F238E27FC236}">
                <a16:creationId xmlns:a16="http://schemas.microsoft.com/office/drawing/2014/main" id="{F5753D34-76F9-E048-8892-441AC32358A4}"/>
              </a:ext>
            </a:extLst>
          </p:cNvPr>
          <p:cNvSpPr/>
          <p:nvPr userDrawn="1"/>
        </p:nvSpPr>
        <p:spPr>
          <a:xfrm>
            <a:off x="1" y="4006434"/>
            <a:ext cx="4571999" cy="2851567"/>
          </a:xfrm>
          <a:prstGeom prst="rect">
            <a:avLst/>
          </a:prstGeom>
          <a:solidFill>
            <a:schemeClr val="accent1">
              <a:alpha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18" dirty="0">
              <a:solidFill>
                <a:schemeClr val="tx1"/>
              </a:solidFill>
              <a:latin typeface="IBM Plex Serif" panose="02060503050406000203" pitchFamily="18" charset="77"/>
            </a:endParaRPr>
          </a:p>
          <a:p>
            <a:pPr algn="ctr"/>
            <a:endParaRPr lang="en-US" sz="2718" dirty="0">
              <a:solidFill>
                <a:schemeClr val="tx1"/>
              </a:solidFill>
              <a:latin typeface="IBM Plex Serif" panose="02060503050406000203" pitchFamily="18" charset="77"/>
            </a:endParaRPr>
          </a:p>
          <a:p>
            <a:pPr algn="ctr"/>
            <a:r>
              <a:rPr lang="en-US" sz="2718" dirty="0">
                <a:solidFill>
                  <a:schemeClr val="tx1"/>
                </a:solidFill>
                <a:latin typeface="IBM Plex Serif" panose="02060503050406000203" pitchFamily="18" charset="77"/>
              </a:rPr>
              <a:t>Training Events</a:t>
            </a:r>
          </a:p>
          <a:p>
            <a:pPr algn="ctr"/>
            <a:r>
              <a:rPr lang="en-US" sz="1747" dirty="0">
                <a:solidFill>
                  <a:schemeClr val="tx1"/>
                </a:solidFill>
              </a:rPr>
              <a:t>Develop curricula and facilitate a wide range of specialized in-person and web-based trainings designed to empower prosecutors and allied professionals</a:t>
            </a:r>
          </a:p>
          <a:p>
            <a:pPr algn="ctr"/>
            <a:endParaRPr lang="en-US" sz="2621" dirty="0"/>
          </a:p>
        </p:txBody>
      </p:sp>
      <p:sp>
        <p:nvSpPr>
          <p:cNvPr id="17" name="Rectangle 16">
            <a:extLst>
              <a:ext uri="{FF2B5EF4-FFF2-40B4-BE49-F238E27FC236}">
                <a16:creationId xmlns:a16="http://schemas.microsoft.com/office/drawing/2014/main" id="{DF22F7A8-228D-3040-B8BE-F809B9427B6B}"/>
              </a:ext>
            </a:extLst>
          </p:cNvPr>
          <p:cNvSpPr/>
          <p:nvPr userDrawn="1"/>
        </p:nvSpPr>
        <p:spPr>
          <a:xfrm>
            <a:off x="4551174" y="4006432"/>
            <a:ext cx="4571999" cy="2851568"/>
          </a:xfrm>
          <a:prstGeom prst="rect">
            <a:avLst/>
          </a:prstGeom>
          <a:solidFill>
            <a:schemeClr val="accent1">
              <a:alpha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18" dirty="0">
              <a:solidFill>
                <a:schemeClr val="tx1"/>
              </a:solidFill>
              <a:latin typeface="IBM Plex Serif" panose="02060503050406000203" pitchFamily="18" charset="77"/>
            </a:endParaRPr>
          </a:p>
          <a:p>
            <a:pPr algn="ctr"/>
            <a:endParaRPr lang="en-US" sz="2718" dirty="0">
              <a:solidFill>
                <a:schemeClr val="tx1"/>
              </a:solidFill>
              <a:latin typeface="IBM Plex Serif" panose="02060503050406000203" pitchFamily="18" charset="77"/>
            </a:endParaRPr>
          </a:p>
          <a:p>
            <a:pPr algn="ctr"/>
            <a:r>
              <a:rPr lang="en-US" sz="2718" dirty="0">
                <a:solidFill>
                  <a:schemeClr val="tx1"/>
                </a:solidFill>
                <a:latin typeface="IBM Plex Serif" panose="02060503050406000203" pitchFamily="18" charset="77"/>
              </a:rPr>
              <a:t>Partnerships &amp; Initiatives</a:t>
            </a:r>
          </a:p>
          <a:p>
            <a:pPr algn="ctr"/>
            <a:r>
              <a:rPr lang="en-US" sz="1747" dirty="0">
                <a:solidFill>
                  <a:schemeClr val="tx1"/>
                </a:solidFill>
              </a:rPr>
              <a:t>Provide long-term support in building frameworks for coordinated responses to gender-based violence including data collection and analysis, task force development, and training</a:t>
            </a:r>
          </a:p>
          <a:p>
            <a:pPr algn="ctr"/>
            <a:endParaRPr lang="en-US" sz="2621" dirty="0"/>
          </a:p>
        </p:txBody>
      </p:sp>
      <p:pic>
        <p:nvPicPr>
          <p:cNvPr id="18" name="Picture 17">
            <a:extLst>
              <a:ext uri="{FF2B5EF4-FFF2-40B4-BE49-F238E27FC236}">
                <a16:creationId xmlns:a16="http://schemas.microsoft.com/office/drawing/2014/main" id="{DEB0515C-0773-8046-99A2-AE86FEF0ACBC}"/>
              </a:ext>
            </a:extLst>
          </p:cNvPr>
          <p:cNvPicPr>
            <a:picLocks noChangeAspect="1"/>
          </p:cNvPicPr>
          <p:nvPr userDrawn="1"/>
        </p:nvPicPr>
        <p:blipFill>
          <a:blip r:embed="rId6"/>
          <a:stretch>
            <a:fillRect/>
          </a:stretch>
        </p:blipFill>
        <p:spPr>
          <a:xfrm>
            <a:off x="2045844" y="4241384"/>
            <a:ext cx="469900" cy="469900"/>
          </a:xfrm>
          <a:prstGeom prst="rect">
            <a:avLst/>
          </a:prstGeom>
        </p:spPr>
      </p:pic>
      <p:pic>
        <p:nvPicPr>
          <p:cNvPr id="20" name="Picture 19">
            <a:extLst>
              <a:ext uri="{FF2B5EF4-FFF2-40B4-BE49-F238E27FC236}">
                <a16:creationId xmlns:a16="http://schemas.microsoft.com/office/drawing/2014/main" id="{D87BF132-030B-EA4B-97CE-6161D5924F23}"/>
              </a:ext>
            </a:extLst>
          </p:cNvPr>
          <p:cNvPicPr>
            <a:picLocks noChangeAspect="1"/>
          </p:cNvPicPr>
          <p:nvPr userDrawn="1"/>
        </p:nvPicPr>
        <p:blipFill>
          <a:blip r:embed="rId7"/>
          <a:stretch>
            <a:fillRect/>
          </a:stretch>
        </p:blipFill>
        <p:spPr>
          <a:xfrm>
            <a:off x="6617843" y="4241384"/>
            <a:ext cx="469900" cy="469900"/>
          </a:xfrm>
          <a:prstGeom prst="rect">
            <a:avLst/>
          </a:prstGeom>
        </p:spPr>
      </p:pic>
      <p:pic>
        <p:nvPicPr>
          <p:cNvPr id="22" name="Picture 21">
            <a:extLst>
              <a:ext uri="{FF2B5EF4-FFF2-40B4-BE49-F238E27FC236}">
                <a16:creationId xmlns:a16="http://schemas.microsoft.com/office/drawing/2014/main" id="{3544DEFC-752B-CD48-B3C5-80CFC686D64B}"/>
              </a:ext>
            </a:extLst>
          </p:cNvPr>
          <p:cNvPicPr>
            <a:picLocks noChangeAspect="1"/>
          </p:cNvPicPr>
          <p:nvPr userDrawn="1"/>
        </p:nvPicPr>
        <p:blipFill>
          <a:blip r:embed="rId8"/>
          <a:stretch>
            <a:fillRect/>
          </a:stretch>
        </p:blipFill>
        <p:spPr>
          <a:xfrm>
            <a:off x="6617843" y="1394207"/>
            <a:ext cx="469900" cy="469900"/>
          </a:xfrm>
          <a:prstGeom prst="rect">
            <a:avLst/>
          </a:prstGeom>
        </p:spPr>
      </p:pic>
      <p:sp>
        <p:nvSpPr>
          <p:cNvPr id="23" name="Rectangle 22">
            <a:extLst>
              <a:ext uri="{FF2B5EF4-FFF2-40B4-BE49-F238E27FC236}">
                <a16:creationId xmlns:a16="http://schemas.microsoft.com/office/drawing/2014/main" id="{1F8BF69E-315F-8143-ABDA-577A31A5A78D}"/>
              </a:ext>
            </a:extLst>
          </p:cNvPr>
          <p:cNvSpPr/>
          <p:nvPr userDrawn="1"/>
        </p:nvSpPr>
        <p:spPr>
          <a:xfrm>
            <a:off x="0" y="0"/>
            <a:ext cx="9138792" cy="1105156"/>
          </a:xfrm>
          <a:prstGeom prst="rect">
            <a:avLst/>
          </a:prstGeom>
          <a:solidFill>
            <a:schemeClr val="accent1">
              <a:alpha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41" dirty="0">
                <a:solidFill>
                  <a:schemeClr val="accent3"/>
                </a:solidFill>
                <a:latin typeface="IBM Plex Serif" panose="02060503050406000203" pitchFamily="18" charset="77"/>
              </a:rPr>
              <a:t>What We Do</a:t>
            </a:r>
          </a:p>
        </p:txBody>
      </p:sp>
    </p:spTree>
    <p:extLst>
      <p:ext uri="{BB962C8B-B14F-4D97-AF65-F5344CB8AC3E}">
        <p14:creationId xmlns:p14="http://schemas.microsoft.com/office/powerpoint/2010/main" val="3133432324"/>
      </p:ext>
    </p:extLst>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61D6C5-93A0-AA4A-8947-33FA80FB0C6D}"/>
              </a:ext>
            </a:extLst>
          </p:cNvPr>
          <p:cNvPicPr>
            <a:picLocks noChangeAspect="1"/>
          </p:cNvPicPr>
          <p:nvPr userDrawn="1"/>
        </p:nvPicPr>
        <p:blipFill>
          <a:blip r:embed="rId2"/>
          <a:stretch>
            <a:fillRect/>
          </a:stretch>
        </p:blipFill>
        <p:spPr>
          <a:xfrm>
            <a:off x="1" y="0"/>
            <a:ext cx="9139373" cy="6861474"/>
          </a:xfrm>
          <a:prstGeom prst="rect">
            <a:avLst/>
          </a:prstGeom>
        </p:spPr>
      </p:pic>
    </p:spTree>
    <p:extLst>
      <p:ext uri="{BB962C8B-B14F-4D97-AF65-F5344CB8AC3E}">
        <p14:creationId xmlns:p14="http://schemas.microsoft.com/office/powerpoint/2010/main" val="13940447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62EA5-DAA3-9E47-BB05-DF1B18D78724}"/>
              </a:ext>
            </a:extLst>
          </p:cNvPr>
          <p:cNvPicPr>
            <a:picLocks noChangeAspect="1"/>
          </p:cNvPicPr>
          <p:nvPr userDrawn="1"/>
        </p:nvPicPr>
        <p:blipFill>
          <a:blip r:embed="rId2"/>
          <a:stretch>
            <a:fillRect/>
          </a:stretch>
        </p:blipFill>
        <p:spPr>
          <a:xfrm>
            <a:off x="3266" y="0"/>
            <a:ext cx="9137469" cy="6858000"/>
          </a:xfrm>
          <a:prstGeom prst="rect">
            <a:avLst/>
          </a:prstGeom>
        </p:spPr>
      </p:pic>
    </p:spTree>
    <p:extLst>
      <p:ext uri="{BB962C8B-B14F-4D97-AF65-F5344CB8AC3E}">
        <p14:creationId xmlns:p14="http://schemas.microsoft.com/office/powerpoint/2010/main" val="34879442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A55CA5-A750-FB45-BBF0-29621E16EEED}"/>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353837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0AAC0-54E1-E449-84CD-7B5283702363}"/>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647444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6A5099-5F97-834F-AA04-8B1D23981063}"/>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99572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264CC-4C59-A040-BF25-F29E9E801365}"/>
              </a:ext>
            </a:extLst>
          </p:cNvPr>
          <p:cNvPicPr>
            <a:picLocks noChangeAspect="1"/>
          </p:cNvPicPr>
          <p:nvPr userDrawn="1"/>
        </p:nvPicPr>
        <p:blipFill>
          <a:blip r:embed="rId2"/>
          <a:stretch>
            <a:fillRect/>
          </a:stretch>
        </p:blipFill>
        <p:spPr>
          <a:xfrm>
            <a:off x="0" y="2448"/>
            <a:ext cx="9144000" cy="6853105"/>
          </a:xfrm>
          <a:prstGeom prst="rect">
            <a:avLst/>
          </a:prstGeom>
        </p:spPr>
      </p:pic>
    </p:spTree>
    <p:extLst>
      <p:ext uri="{BB962C8B-B14F-4D97-AF65-F5344CB8AC3E}">
        <p14:creationId xmlns:p14="http://schemas.microsoft.com/office/powerpoint/2010/main" val="18694338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217E6-F956-6743-9C4E-3CBF9D775D44}"/>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170814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A6242-330B-5A40-B172-BCE67A35166B}"/>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40647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lvl1pPr>
              <a:defRPr/>
            </a:lvl1pPr>
          </a:lstStyle>
          <a:p>
            <a:fld id="{6A3B247B-1B05-4552-A1BD-808F5B3CFF5B}" type="datetime1">
              <a:rPr lang="en-US" altLang="en-US"/>
              <a:pPr/>
              <a:t>8/5/2024</a:t>
            </a:fld>
            <a:r>
              <a:rPr lang="en-US" altLang="en-US" dirty="0"/>
              <a:t> … </a:t>
            </a:r>
            <a:fld id="{67D5ECCD-22B3-4DF2-A00B-7AB9DE911703}" type="slidenum">
              <a:rPr lang="en-US" altLang="en-US"/>
              <a:pPr/>
              <a:t>‹#›</a:t>
            </a:fld>
            <a:endParaRPr lang="en-US" altLang="en-US" dirty="0"/>
          </a:p>
        </p:txBody>
      </p:sp>
    </p:spTree>
    <p:extLst>
      <p:ext uri="{BB962C8B-B14F-4D97-AF65-F5344CB8AC3E}">
        <p14:creationId xmlns:p14="http://schemas.microsoft.com/office/powerpoint/2010/main" val="18295258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C36C5-DA27-E54E-8AB8-D959DFB425A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205450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A98725-921D-8D4A-A580-9733F6AF0EC0}"/>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645501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32832" indent="-332832">
              <a:buSzPct val="120000"/>
              <a:buFontTx/>
              <a:buBlip>
                <a:blip r:embed="rId2"/>
              </a:buBlip>
              <a:defRPr>
                <a:solidFill>
                  <a:schemeClr val="tx1"/>
                </a:solidFill>
              </a:defRPr>
            </a:lvl1pPr>
            <a:lvl2pPr marL="721137" indent="-277360">
              <a:buSzPct val="100000"/>
              <a:buFontTx/>
              <a:buBlip>
                <a:blip r:embed="rId3"/>
              </a:buBlip>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1371600"/>
          </a:xfrm>
          <a:prstGeom prst="rect">
            <a:avLst/>
          </a:prstGeom>
          <a:solidFill>
            <a:srgbClr val="04243B"/>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43777"/>
            <a:endParaRPr lang="en-US" sz="2621" dirty="0">
              <a:solidFill>
                <a:srgbClr val="FFFFFF"/>
              </a:solidFill>
            </a:endParaRPr>
          </a:p>
        </p:txBody>
      </p:sp>
      <p:sp>
        <p:nvSpPr>
          <p:cNvPr id="8" name="Title 1"/>
          <p:cNvSpPr>
            <a:spLocks noGrp="1"/>
          </p:cNvSpPr>
          <p:nvPr>
            <p:ph type="title"/>
          </p:nvPr>
        </p:nvSpPr>
        <p:spPr>
          <a:xfrm>
            <a:off x="457200" y="274638"/>
            <a:ext cx="8229600" cy="1143000"/>
          </a:xfrm>
        </p:spPr>
        <p:txBody>
          <a:bodyPr/>
          <a:lstStyle>
            <a:lvl1pPr>
              <a:defRPr>
                <a:solidFill>
                  <a:schemeClr val="bg1"/>
                </a:solidFill>
              </a:defRPr>
            </a:lvl1pPr>
          </a:lstStyle>
          <a:p>
            <a:r>
              <a:rPr lang="en-US"/>
              <a:t>Click to edit Master title style</a:t>
            </a:r>
            <a:endParaRPr lang="en-US" dirty="0"/>
          </a:p>
        </p:txBody>
      </p:sp>
      <p:pic>
        <p:nvPicPr>
          <p:cNvPr id="12" name="polaris_Logo_RGB_smalluse.png" descr="/Users/sesepauldesign/Desktop/polaris_Logo_RGB_smalluse.png"/>
          <p:cNvPicPr>
            <a:picLocks noChangeAspect="1"/>
          </p:cNvPicPr>
          <p:nvPr/>
        </p:nvPicPr>
        <p:blipFill>
          <a:blip r:embed="rId4" r:link="rId5"/>
          <a:stretch>
            <a:fillRect/>
          </a:stretch>
        </p:blipFill>
        <p:spPr>
          <a:xfrm>
            <a:off x="7467600" y="6229837"/>
            <a:ext cx="1219200" cy="403418"/>
          </a:xfrm>
          <a:prstGeom prst="rect">
            <a:avLst/>
          </a:prstGeom>
        </p:spPr>
      </p:pic>
      <p:pic>
        <p:nvPicPr>
          <p:cNvPr id="9" name="polaris_StarSilo.png" descr="/Users/sesepauldesign/Documents/CLIENTS/PolarisProject_xxx14_Stationery/polaris_StarSilo.png"/>
          <p:cNvPicPr>
            <a:picLocks noChangeAspect="1"/>
          </p:cNvPicPr>
          <p:nvPr/>
        </p:nvPicPr>
        <p:blipFill>
          <a:blip r:embed="rId6" r:link="rId7"/>
          <a:stretch>
            <a:fillRect/>
          </a:stretch>
        </p:blipFill>
        <p:spPr>
          <a:xfrm>
            <a:off x="182915" y="160012"/>
            <a:ext cx="228600" cy="228600"/>
          </a:xfrm>
          <a:prstGeom prst="rect">
            <a:avLst/>
          </a:prstGeom>
        </p:spPr>
      </p:pic>
      <p:sp>
        <p:nvSpPr>
          <p:cNvPr id="10" name="Slide Number Placeholder 5"/>
          <p:cNvSpPr>
            <a:spLocks noGrp="1"/>
          </p:cNvSpPr>
          <p:nvPr>
            <p:ph type="sldNum" sz="quarter" idx="4"/>
          </p:nvPr>
        </p:nvSpPr>
        <p:spPr>
          <a:xfrm>
            <a:off x="-3793" y="6470650"/>
            <a:ext cx="460993" cy="365125"/>
          </a:xfrm>
          <a:prstGeom prst="rect">
            <a:avLst/>
          </a:prstGeom>
        </p:spPr>
        <p:txBody>
          <a:bodyPr vert="horz" lIns="91440" tIns="45720" rIns="91440" bIns="45720" rtlCol="0" anchor="ctr"/>
          <a:lstStyle>
            <a:lvl1pPr algn="r">
              <a:defRPr sz="1165">
                <a:solidFill>
                  <a:schemeClr val="tx1">
                    <a:tint val="75000"/>
                  </a:schemeClr>
                </a:solidFill>
                <a:latin typeface="Avenir"/>
                <a:cs typeface="Avenir"/>
              </a:defRPr>
            </a:lvl1pPr>
          </a:lstStyle>
          <a:p>
            <a:fld id="{0AB78281-F781-9848-BA63-194E8CC4AD16}" type="slidenum">
              <a:rPr lang="en-US" smtClean="0"/>
              <a:t>‹#›</a:t>
            </a:fld>
            <a:endParaRPr lang="en-US" dirty="0"/>
          </a:p>
        </p:txBody>
      </p:sp>
      <p:sp>
        <p:nvSpPr>
          <p:cNvPr id="11" name="Rectangle 10"/>
          <p:cNvSpPr/>
          <p:nvPr/>
        </p:nvSpPr>
        <p:spPr>
          <a:xfrm>
            <a:off x="0" y="0"/>
            <a:ext cx="9144000" cy="1371600"/>
          </a:xfrm>
          <a:prstGeom prst="rect">
            <a:avLst/>
          </a:prstGeom>
          <a:solidFill>
            <a:srgbClr val="04243B"/>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43777"/>
            <a:endParaRPr lang="en-US" sz="2621" dirty="0">
              <a:solidFill>
                <a:srgbClr val="FFFFFF"/>
              </a:solidFill>
            </a:endParaRPr>
          </a:p>
        </p:txBody>
      </p:sp>
      <p:pic>
        <p:nvPicPr>
          <p:cNvPr id="13" name="polaris_Logo_RGB_smalluse.png" descr="/Users/sesepauldesign/Desktop/polaris_Logo_RGB_smalluse.png"/>
          <p:cNvPicPr>
            <a:picLocks noChangeAspect="1"/>
          </p:cNvPicPr>
          <p:nvPr/>
        </p:nvPicPr>
        <p:blipFill>
          <a:blip r:embed="rId4" r:link="rId5"/>
          <a:stretch>
            <a:fillRect/>
          </a:stretch>
        </p:blipFill>
        <p:spPr>
          <a:xfrm>
            <a:off x="7467600" y="6229837"/>
            <a:ext cx="1219200" cy="403418"/>
          </a:xfrm>
          <a:prstGeom prst="rect">
            <a:avLst/>
          </a:prstGeom>
        </p:spPr>
      </p:pic>
      <p:pic>
        <p:nvPicPr>
          <p:cNvPr id="15" name="polaris_StarSilo.png" descr="/Users/sesepauldesign/Documents/CLIENTS/PolarisProject_xxx14_Stationery/polaris_StarSilo.png"/>
          <p:cNvPicPr>
            <a:picLocks noChangeAspect="1"/>
          </p:cNvPicPr>
          <p:nvPr/>
        </p:nvPicPr>
        <p:blipFill>
          <a:blip r:embed="rId6" r:link="rId7"/>
          <a:stretch>
            <a:fillRect/>
          </a:stretch>
        </p:blipFill>
        <p:spPr>
          <a:xfrm>
            <a:off x="182915" y="160012"/>
            <a:ext cx="228600" cy="228600"/>
          </a:xfrm>
          <a:prstGeom prst="rect">
            <a:avLst/>
          </a:prstGeom>
        </p:spPr>
      </p:pic>
      <p:pic>
        <p:nvPicPr>
          <p:cNvPr id="4" name="Graphic 3">
            <a:extLst>
              <a:ext uri="{FF2B5EF4-FFF2-40B4-BE49-F238E27FC236}">
                <a16:creationId xmlns:a16="http://schemas.microsoft.com/office/drawing/2014/main" id="{F8AEFD49-B4EE-9245-9BC9-1FE3E2EAAA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200" y="6230938"/>
            <a:ext cx="571500" cy="571500"/>
          </a:xfrm>
          <a:prstGeom prst="rect">
            <a:avLst/>
          </a:prstGeom>
        </p:spPr>
      </p:pic>
    </p:spTree>
    <p:extLst>
      <p:ext uri="{BB962C8B-B14F-4D97-AF65-F5344CB8AC3E}">
        <p14:creationId xmlns:p14="http://schemas.microsoft.com/office/powerpoint/2010/main" val="17521459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cSld name="10_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0722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1_Title and Content">
    <p:bg>
      <p:bgPr>
        <a:solidFill>
          <a:srgbClr val="00192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659">
                <a:solidFill>
                  <a:srgbClr val="E6E6E6"/>
                </a:solidFill>
              </a:defRPr>
            </a:lvl1pPr>
          </a:lstStyle>
          <a:p>
            <a:r>
              <a:rPr kumimoji="0" lang="en-US"/>
              <a:t>Click to edit Master title style</a:t>
            </a:r>
            <a:endParaRPr kumimoji="0"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838834295"/>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cSld name="Two Content">
    <p:bg>
      <p:bgPr>
        <a:solidFill>
          <a:srgbClr val="00192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1"/>
            <a:ext cx="8534400" cy="959346"/>
          </a:xfrm>
        </p:spPr>
        <p:txBody>
          <a:bodyPr/>
          <a:lstStyle/>
          <a:p>
            <a:r>
              <a:rPr kumimoji="0" lang="en-US"/>
              <a:t>Click to edit Master title style</a:t>
            </a:r>
            <a:endParaRPr kumimoji="0" lang="en-US" dirty="0"/>
          </a:p>
        </p:txBody>
      </p:sp>
      <p:sp>
        <p:nvSpPr>
          <p:cNvPr id="8" name="Straight Connector 7"/>
          <p:cNvSpPr>
            <a:spLocks noChangeShapeType="1"/>
          </p:cNvSpPr>
          <p:nvPr/>
        </p:nvSpPr>
        <p:spPr bwMode="auto">
          <a:xfrm flipV="1">
            <a:off x="4572002" y="1556617"/>
            <a:ext cx="0" cy="4634539"/>
          </a:xfrm>
          <a:prstGeom prst="line">
            <a:avLst/>
          </a:prstGeom>
          <a:noFill/>
          <a:ln w="9525" cap="flat" cmpd="sng" algn="ctr">
            <a:solidFill>
              <a:schemeClr val="tx2"/>
            </a:solidFill>
            <a:prstDash val="sysDash"/>
            <a:round/>
            <a:headEnd type="none" w="med" len="med"/>
            <a:tailEnd type="none" w="med" len="med"/>
          </a:ln>
          <a:effectLst/>
        </p:spPr>
        <p:txBody>
          <a:bodyPr vert="horz" wrap="none" lIns="88751" tIns="44375" rIns="88751" bIns="44375" anchor="ctr" compatLnSpc="1"/>
          <a:lstStyle/>
          <a:p>
            <a:endParaRPr kumimoji="0" lang="en-US" sz="2621" dirty="0">
              <a:latin typeface="News Gothic MT"/>
            </a:endParaRPr>
          </a:p>
        </p:txBody>
      </p:sp>
      <p:sp>
        <p:nvSpPr>
          <p:cNvPr id="10" name="Content Placeholder 9"/>
          <p:cNvSpPr>
            <a:spLocks noGrp="1"/>
          </p:cNvSpPr>
          <p:nvPr>
            <p:ph sz="half" idx="1"/>
          </p:nvPr>
        </p:nvSpPr>
        <p:spPr>
          <a:xfrm>
            <a:off x="301752" y="1556619"/>
            <a:ext cx="4038600" cy="4496709"/>
          </a:xfrm>
        </p:spPr>
        <p:txBody>
          <a:bodyPr/>
          <a:lstStyle>
            <a:lvl1pPr>
              <a:buSzPct val="110000"/>
              <a:defRPr sz="3494"/>
            </a:lvl1pPr>
            <a:lvl2pPr>
              <a:defRPr sz="3106"/>
            </a:lvl2pPr>
            <a:lvl3pPr>
              <a:defRPr sz="3106"/>
            </a:lvl3pPr>
            <a:lvl4pPr>
              <a:defRPr sz="3106"/>
            </a:lvl4pPr>
            <a:lvl5pPr>
              <a:defRPr sz="3106"/>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2" name="Content Placeholder 11"/>
          <p:cNvSpPr>
            <a:spLocks noGrp="1"/>
          </p:cNvSpPr>
          <p:nvPr>
            <p:ph sz="half" idx="2"/>
          </p:nvPr>
        </p:nvSpPr>
        <p:spPr>
          <a:xfrm>
            <a:off x="4800600" y="1556618"/>
            <a:ext cx="4038600" cy="4496710"/>
          </a:xfrm>
        </p:spPr>
        <p:txBody>
          <a:bodyPr/>
          <a:lstStyle>
            <a:lvl1pPr eaLnBrk="1" latinLnBrk="0" hangingPunct="1">
              <a:defRPr sz="3494"/>
            </a:lvl1pPr>
            <a:lvl2pPr eaLnBrk="1" latinLnBrk="0" hangingPunct="1">
              <a:defRPr sz="3106"/>
            </a:lvl2pPr>
            <a:lvl3pPr eaLnBrk="1" latinLnBrk="0" hangingPunct="1">
              <a:defRPr sz="3106"/>
            </a:lvl3pPr>
            <a:lvl4pPr eaLnBrk="1" latinLnBrk="0" hangingPunct="1">
              <a:defRPr sz="3106"/>
            </a:lvl4pPr>
            <a:lvl5pPr eaLnBrk="1" latinLnBrk="0" hangingPunct="1">
              <a:defRPr sz="3106"/>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147162011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7.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5.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1.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5.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image" Target="../media/image2.emf"/><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oleObject" Target="../embeddings/oleObject9.bin"/><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tags" Target="../tags/tag11.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theme" Target="../theme/theme6.xml"/><Relationship Id="rId8"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481" y="120650"/>
            <a:ext cx="8229600" cy="717550"/>
          </a:xfrm>
          <a:prstGeom prst="rect">
            <a:avLst/>
          </a:prstGeom>
        </p:spPr>
        <p:txBody>
          <a:bodyPr vert="horz" lIns="91440" tIns="45720" rIns="91440" bIns="4572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430481" y="1066800"/>
            <a:ext cx="825631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bg1"/>
                </a:solidFill>
                <a:latin typeface="Cambria" pitchFamily="18" charset="0"/>
                <a:cs typeface="+mn-cs"/>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Cambria" panose="02040503050406030204" pitchFamily="18" charset="0"/>
              </a:defRPr>
            </a:lvl1pPr>
          </a:lstStyle>
          <a:p>
            <a:fld id="{26042F84-1A5A-494B-963F-484EB674E7D6}"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89"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4029" r:id="rId13"/>
    <p:sldLayoutId id="2147484030" r:id="rId14"/>
    <p:sldLayoutId id="2147484031" r:id="rId15"/>
    <p:sldLayoutId id="2147484032" r:id="rId16"/>
  </p:sldLayoutIdLst>
  <p:hf hdr="0" dt="0"/>
  <p:txStyles>
    <p:titleStyle>
      <a:lvl1pPr algn="ctr" rtl="0" fontAlgn="base">
        <a:spcBef>
          <a:spcPct val="0"/>
        </a:spcBef>
        <a:spcAft>
          <a:spcPct val="0"/>
        </a:spcAft>
        <a:defRPr sz="4400" kern="1200">
          <a:solidFill>
            <a:srgbClr val="B21F28"/>
          </a:solidFill>
          <a:effectLst>
            <a:outerShdw blurRad="50800" dist="50800" dir="5400000" algn="ctr" rotWithShape="0">
              <a:schemeClr val="bg1">
                <a:lumMod val="75000"/>
                <a:alpha val="98000"/>
              </a:schemeClr>
            </a:outerShdw>
          </a:effectLst>
          <a:latin typeface="Cambria" pitchFamily="18" charset="0"/>
          <a:ea typeface="+mj-ea"/>
          <a:cs typeface="+mj-cs"/>
        </a:defRPr>
      </a:lvl1pPr>
      <a:lvl2pPr algn="ctr" rtl="0" fontAlgn="base">
        <a:spcBef>
          <a:spcPct val="0"/>
        </a:spcBef>
        <a:spcAft>
          <a:spcPct val="0"/>
        </a:spcAft>
        <a:defRPr sz="4400">
          <a:solidFill>
            <a:srgbClr val="B21F28"/>
          </a:solidFill>
          <a:latin typeface="Cambria" panose="02040503050406030204" pitchFamily="18" charset="0"/>
        </a:defRPr>
      </a:lvl2pPr>
      <a:lvl3pPr algn="ctr" rtl="0" fontAlgn="base">
        <a:spcBef>
          <a:spcPct val="0"/>
        </a:spcBef>
        <a:spcAft>
          <a:spcPct val="0"/>
        </a:spcAft>
        <a:defRPr sz="4400">
          <a:solidFill>
            <a:srgbClr val="B21F28"/>
          </a:solidFill>
          <a:latin typeface="Cambria" panose="02040503050406030204" pitchFamily="18" charset="0"/>
        </a:defRPr>
      </a:lvl3pPr>
      <a:lvl4pPr algn="ctr" rtl="0" fontAlgn="base">
        <a:spcBef>
          <a:spcPct val="0"/>
        </a:spcBef>
        <a:spcAft>
          <a:spcPct val="0"/>
        </a:spcAft>
        <a:defRPr sz="4400">
          <a:solidFill>
            <a:srgbClr val="B21F28"/>
          </a:solidFill>
          <a:latin typeface="Cambria" panose="02040503050406030204" pitchFamily="18" charset="0"/>
        </a:defRPr>
      </a:lvl4pPr>
      <a:lvl5pPr algn="ctr" rtl="0" fontAlgn="base">
        <a:spcBef>
          <a:spcPct val="0"/>
        </a:spcBef>
        <a:spcAft>
          <a:spcPct val="0"/>
        </a:spcAft>
        <a:defRPr sz="4400">
          <a:solidFill>
            <a:srgbClr val="B21F28"/>
          </a:solidFill>
          <a:latin typeface="Cambria" panose="02040503050406030204" pitchFamily="18" charset="0"/>
        </a:defRPr>
      </a:lvl5pPr>
      <a:lvl6pPr marL="457200" algn="ctr" rtl="0" fontAlgn="base">
        <a:spcBef>
          <a:spcPct val="0"/>
        </a:spcBef>
        <a:spcAft>
          <a:spcPct val="0"/>
        </a:spcAft>
        <a:defRPr sz="4400">
          <a:solidFill>
            <a:srgbClr val="B21F28"/>
          </a:solidFill>
          <a:latin typeface="Cambria" panose="02040503050406030204" pitchFamily="18" charset="0"/>
        </a:defRPr>
      </a:lvl6pPr>
      <a:lvl7pPr marL="914400" algn="ctr" rtl="0" fontAlgn="base">
        <a:spcBef>
          <a:spcPct val="0"/>
        </a:spcBef>
        <a:spcAft>
          <a:spcPct val="0"/>
        </a:spcAft>
        <a:defRPr sz="4400">
          <a:solidFill>
            <a:srgbClr val="B21F28"/>
          </a:solidFill>
          <a:latin typeface="Cambria" panose="02040503050406030204" pitchFamily="18" charset="0"/>
        </a:defRPr>
      </a:lvl7pPr>
      <a:lvl8pPr marL="1371600" algn="ctr" rtl="0" fontAlgn="base">
        <a:spcBef>
          <a:spcPct val="0"/>
        </a:spcBef>
        <a:spcAft>
          <a:spcPct val="0"/>
        </a:spcAft>
        <a:defRPr sz="4400">
          <a:solidFill>
            <a:srgbClr val="B21F28"/>
          </a:solidFill>
          <a:latin typeface="Cambria" panose="02040503050406030204" pitchFamily="18" charset="0"/>
        </a:defRPr>
      </a:lvl8pPr>
      <a:lvl9pPr marL="1828800" algn="ctr" rtl="0" fontAlgn="base">
        <a:spcBef>
          <a:spcPct val="0"/>
        </a:spcBef>
        <a:spcAft>
          <a:spcPct val="0"/>
        </a:spcAft>
        <a:defRPr sz="4400">
          <a:solidFill>
            <a:srgbClr val="B21F28"/>
          </a:solidFill>
          <a:latin typeface="Cambria" panose="02040503050406030204" pitchFamily="18"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Cambria" pitchFamily="18" charset="0"/>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Cambria" pitchFamily="18" charset="0"/>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Cambria" pitchFamily="18" charset="0"/>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Cambria" pitchFamily="18" charset="0"/>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Cambr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0668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a:t>
            </a:r>
          </a:p>
        </p:txBody>
      </p:sp>
      <p:sp>
        <p:nvSpPr>
          <p:cNvPr id="1027" name="Rectangle 4"/>
          <p:cNvSpPr>
            <a:spLocks noGrp="1" noChangeArrowheads="1"/>
          </p:cNvSpPr>
          <p:nvPr>
            <p:ph type="body" idx="1"/>
          </p:nvPr>
        </p:nvSpPr>
        <p:spPr bwMode="auto">
          <a:xfrm>
            <a:off x="457200" y="18288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p:txBody>
      </p:sp>
      <p:sp>
        <p:nvSpPr>
          <p:cNvPr id="90122" name="Rectangle 10"/>
          <p:cNvSpPr>
            <a:spLocks noGrp="1" noChangeArrowheads="1"/>
          </p:cNvSpPr>
          <p:nvPr>
            <p:ph type="sldNum" sz="quarter" idx="4"/>
          </p:nvPr>
        </p:nvSpPr>
        <p:spPr bwMode="auto">
          <a:xfrm>
            <a:off x="8229600" y="6172200"/>
            <a:ext cx="457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900" b="1">
                <a:solidFill>
                  <a:schemeClr val="bg2"/>
                </a:solidFill>
                <a:latin typeface="Arial" pitchFamily="34" charset="0"/>
              </a:defRPr>
            </a:lvl1pPr>
          </a:lstStyle>
          <a:p>
            <a:pPr>
              <a:defRPr/>
            </a:pPr>
            <a:endParaRPr lang="en-US" dirty="0">
              <a:solidFill>
                <a:srgbClr val="808080"/>
              </a:solidFill>
              <a:ea typeface="MS PGothic" pitchFamily="34" charset="-128"/>
              <a:cs typeface="+mn-cs"/>
            </a:endParaRPr>
          </a:p>
          <a:p>
            <a:pPr>
              <a:defRPr/>
            </a:pPr>
            <a:endParaRPr lang="en-US" dirty="0">
              <a:solidFill>
                <a:srgbClr val="808080"/>
              </a:solidFill>
              <a:ea typeface="MS PGothic" pitchFamily="34" charset="-128"/>
              <a:cs typeface="+mn-cs"/>
            </a:endParaRPr>
          </a:p>
          <a:p>
            <a:pPr>
              <a:defRPr/>
            </a:pPr>
            <a:fld id="{C6B7939D-DC9B-4955-9E9D-7EE9FA6D106B}" type="slidenum">
              <a:rPr lang="en-US">
                <a:solidFill>
                  <a:srgbClr val="808080"/>
                </a:solidFill>
                <a:ea typeface="MS PGothic" pitchFamily="34" charset="-128"/>
                <a:cs typeface="+mn-cs"/>
              </a:rPr>
              <a:pPr>
                <a:defRPr/>
              </a:pPr>
              <a:t>‹#›</a:t>
            </a:fld>
            <a:endParaRPr lang="en-US" dirty="0">
              <a:solidFill>
                <a:srgbClr val="808080"/>
              </a:solidFill>
              <a:ea typeface="MS PGothic" pitchFamily="34" charset="-128"/>
              <a:cs typeface="+mn-cs"/>
            </a:endParaRPr>
          </a:p>
        </p:txBody>
      </p:sp>
      <p:sp>
        <p:nvSpPr>
          <p:cNvPr id="1030" name="Rectangle 22"/>
          <p:cNvSpPr>
            <a:spLocks noChangeArrowheads="1"/>
          </p:cNvSpPr>
          <p:nvPr/>
        </p:nvSpPr>
        <p:spPr bwMode="auto">
          <a:xfrm>
            <a:off x="0" y="6324600"/>
            <a:ext cx="9144000" cy="76200"/>
          </a:xfrm>
          <a:prstGeom prst="rect">
            <a:avLst/>
          </a:prstGeom>
          <a:solidFill>
            <a:srgbClr val="DDDDDD">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eaLnBrk="0" hangingPunct="0">
              <a:defRPr/>
            </a:pPr>
            <a:endParaRPr lang="en-US" altLang="en-US" sz="1000" b="1" dirty="0">
              <a:solidFill>
                <a:srgbClr val="000000"/>
              </a:solidFill>
              <a:latin typeface="Arial" pitchFamily="34" charset="0"/>
            </a:endParaRPr>
          </a:p>
        </p:txBody>
      </p:sp>
      <p:sp>
        <p:nvSpPr>
          <p:cNvPr id="1031" name="Rectangle 23"/>
          <p:cNvSpPr>
            <a:spLocks noChangeArrowheads="1"/>
          </p:cNvSpPr>
          <p:nvPr/>
        </p:nvSpPr>
        <p:spPr bwMode="auto">
          <a:xfrm>
            <a:off x="0" y="0"/>
            <a:ext cx="9144000" cy="304800"/>
          </a:xfrm>
          <a:prstGeom prst="rect">
            <a:avLst/>
          </a:prstGeom>
          <a:gradFill rotWithShape="1">
            <a:gsLst>
              <a:gs pos="0">
                <a:srgbClr val="80A52D"/>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algn="ctr" eaLnBrk="0" hangingPunct="0">
              <a:defRPr/>
            </a:pPr>
            <a:endParaRPr lang="en-US" altLang="en-US" dirty="0">
              <a:solidFill>
                <a:srgbClr val="FFFFFF"/>
              </a:solidFill>
              <a:cs typeface="+mn-cs"/>
            </a:endParaRPr>
          </a:p>
        </p:txBody>
      </p:sp>
      <p:pic>
        <p:nvPicPr>
          <p:cNvPr id="1033"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152400"/>
            <a:ext cx="12954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4" descr="J:\NIWAP\Templates\NIWAP Stationery Design\NIWAPlogos\NIWAP(re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10000" y="292100"/>
            <a:ext cx="1371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
          <p:cNvSpPr txBox="1">
            <a:spLocks noChangeArrowheads="1"/>
          </p:cNvSpPr>
          <p:nvPr/>
        </p:nvSpPr>
        <p:spPr bwMode="auto">
          <a:xfrm>
            <a:off x="4191000" y="6403975"/>
            <a:ext cx="4038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00">
                <a:solidFill>
                  <a:schemeClr val="bg1"/>
                </a:solidFill>
                <a:latin typeface="Arial Black" pitchFamily="34" charset="0"/>
                <a:ea typeface="MS PGothic" pitchFamily="34" charset="-128"/>
              </a:defRPr>
            </a:lvl1pPr>
            <a:lvl2pPr marL="742950" indent="-285750">
              <a:defRPr sz="1100">
                <a:solidFill>
                  <a:schemeClr val="bg1"/>
                </a:solidFill>
                <a:latin typeface="Arial Black" pitchFamily="34" charset="0"/>
                <a:ea typeface="MS PGothic" pitchFamily="34" charset="-128"/>
              </a:defRPr>
            </a:lvl2pPr>
            <a:lvl3pPr marL="1143000" indent="-228600">
              <a:defRPr sz="1100">
                <a:solidFill>
                  <a:schemeClr val="bg1"/>
                </a:solidFill>
                <a:latin typeface="Arial Black" pitchFamily="34" charset="0"/>
                <a:ea typeface="MS PGothic" pitchFamily="34" charset="-128"/>
              </a:defRPr>
            </a:lvl3pPr>
            <a:lvl4pPr marL="1600200" indent="-228600">
              <a:defRPr sz="1100">
                <a:solidFill>
                  <a:schemeClr val="bg1"/>
                </a:solidFill>
                <a:latin typeface="Arial Black" pitchFamily="34" charset="0"/>
                <a:ea typeface="MS PGothic" pitchFamily="34" charset="-128"/>
              </a:defRPr>
            </a:lvl4pPr>
            <a:lvl5pPr marL="2057400" indent="-228600">
              <a:defRPr sz="1100">
                <a:solidFill>
                  <a:schemeClr val="bg1"/>
                </a:solidFill>
                <a:latin typeface="Arial Black" pitchFamily="34" charset="0"/>
                <a:ea typeface="MS PGothic" pitchFamily="34" charset="-128"/>
              </a:defRPr>
            </a:lvl5pPr>
            <a:lvl6pPr marL="25146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6pPr>
            <a:lvl7pPr marL="29718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7pPr>
            <a:lvl8pPr marL="34290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8pPr>
            <a:lvl9pPr marL="3886200" indent="-228600" algn="ctr" eaLnBrk="0" fontAlgn="base" hangingPunct="0">
              <a:spcBef>
                <a:spcPct val="0"/>
              </a:spcBef>
              <a:spcAft>
                <a:spcPct val="0"/>
              </a:spcAft>
              <a:defRPr sz="1100">
                <a:solidFill>
                  <a:schemeClr val="bg1"/>
                </a:solidFill>
                <a:latin typeface="Arial Black" pitchFamily="34" charset="0"/>
                <a:ea typeface="MS PGothic" pitchFamily="34" charset="-128"/>
              </a:defRPr>
            </a:lvl9pPr>
          </a:lstStyle>
          <a:p>
            <a:pPr algn="ctr" eaLnBrk="0" hangingPunct="0">
              <a:defRPr/>
            </a:pPr>
            <a:r>
              <a:rPr lang="en-US" sz="1000" dirty="0">
                <a:solidFill>
                  <a:srgbClr val="9F4533"/>
                </a:solidFill>
                <a:latin typeface="Cambria" pitchFamily="18" charset="0"/>
                <a:cs typeface="+mn-cs"/>
              </a:rPr>
              <a:t>©</a:t>
            </a:r>
            <a:r>
              <a:rPr lang="en-US" sz="1000" b="1" dirty="0">
                <a:solidFill>
                  <a:srgbClr val="9F4533"/>
                </a:solidFill>
                <a:latin typeface="Cambria" pitchFamily="18" charset="0"/>
                <a:cs typeface="+mn-cs"/>
              </a:rPr>
              <a:t> 2015 NIWAP American University Washington College of Law</a:t>
            </a:r>
            <a:endParaRPr lang="en-US" sz="1000" dirty="0">
              <a:solidFill>
                <a:srgbClr val="9F4533"/>
              </a:solidFill>
              <a:latin typeface="Cambria" pitchFamily="18" charset="0"/>
              <a:cs typeface="+mn-cs"/>
            </a:endParaRPr>
          </a:p>
        </p:txBody>
      </p:sp>
      <p:pic>
        <p:nvPicPr>
          <p:cNvPr id="2" name="Picture 2" descr="C:\Users\mfitz\Downloads\NIJC logo 2013 for headers.jp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162800" y="228600"/>
            <a:ext cx="1591101" cy="68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23574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Lst>
  <p:transition spd="med">
    <p:wipe dir="r"/>
  </p:transition>
  <p:hf hdr="0" dt="0"/>
  <p:txStyles>
    <p:titleStyle>
      <a:lvl1pPr algn="l" rtl="0" eaLnBrk="0" fontAlgn="base" hangingPunct="0">
        <a:spcBef>
          <a:spcPct val="0"/>
        </a:spcBef>
        <a:spcAft>
          <a:spcPct val="0"/>
        </a:spcAft>
        <a:defRPr sz="2400">
          <a:solidFill>
            <a:schemeClr val="bg2"/>
          </a:solidFill>
          <a:latin typeface="+mj-lt"/>
          <a:ea typeface="MS PGothic" pitchFamily="34" charset="-128"/>
          <a:cs typeface="ＭＳ Ｐゴシック" charset="-128"/>
        </a:defRPr>
      </a:lvl1pPr>
      <a:lvl2pPr algn="l" rtl="0" eaLnBrk="0" fontAlgn="base" hangingPunct="0">
        <a:spcBef>
          <a:spcPct val="0"/>
        </a:spcBef>
        <a:spcAft>
          <a:spcPct val="0"/>
        </a:spcAft>
        <a:defRPr sz="2400">
          <a:solidFill>
            <a:schemeClr val="bg2"/>
          </a:solidFill>
          <a:latin typeface="Arial Black" charset="0"/>
          <a:ea typeface="MS PGothic" pitchFamily="34" charset="-128"/>
          <a:cs typeface="ＭＳ Ｐゴシック" charset="-128"/>
        </a:defRPr>
      </a:lvl2pPr>
      <a:lvl3pPr algn="l" rtl="0" eaLnBrk="0" fontAlgn="base" hangingPunct="0">
        <a:spcBef>
          <a:spcPct val="0"/>
        </a:spcBef>
        <a:spcAft>
          <a:spcPct val="0"/>
        </a:spcAft>
        <a:defRPr sz="2400">
          <a:solidFill>
            <a:schemeClr val="bg2"/>
          </a:solidFill>
          <a:latin typeface="Arial Black" charset="0"/>
          <a:ea typeface="MS PGothic" pitchFamily="34" charset="-128"/>
          <a:cs typeface="ＭＳ Ｐゴシック" charset="-128"/>
        </a:defRPr>
      </a:lvl3pPr>
      <a:lvl4pPr algn="l" rtl="0" eaLnBrk="0" fontAlgn="base" hangingPunct="0">
        <a:spcBef>
          <a:spcPct val="0"/>
        </a:spcBef>
        <a:spcAft>
          <a:spcPct val="0"/>
        </a:spcAft>
        <a:defRPr sz="2400">
          <a:solidFill>
            <a:schemeClr val="bg2"/>
          </a:solidFill>
          <a:latin typeface="Arial Black" charset="0"/>
          <a:ea typeface="MS PGothic" pitchFamily="34" charset="-128"/>
          <a:cs typeface="ＭＳ Ｐゴシック" charset="-128"/>
        </a:defRPr>
      </a:lvl4pPr>
      <a:lvl5pPr algn="l" rtl="0" eaLnBrk="0" fontAlgn="base" hangingPunct="0">
        <a:spcBef>
          <a:spcPct val="0"/>
        </a:spcBef>
        <a:spcAft>
          <a:spcPct val="0"/>
        </a:spcAft>
        <a:defRPr sz="2400">
          <a:solidFill>
            <a:schemeClr val="bg2"/>
          </a:solidFill>
          <a:latin typeface="Arial Black" charset="0"/>
          <a:ea typeface="MS PGothic" pitchFamily="34" charset="-128"/>
          <a:cs typeface="ＭＳ Ｐゴシック" charset="-128"/>
        </a:defRPr>
      </a:lvl5pPr>
      <a:lvl6pPr marL="457200" algn="l" rtl="0" eaLnBrk="1" fontAlgn="base" hangingPunct="1">
        <a:spcBef>
          <a:spcPct val="0"/>
        </a:spcBef>
        <a:spcAft>
          <a:spcPct val="0"/>
        </a:spcAft>
        <a:defRPr sz="2400">
          <a:solidFill>
            <a:schemeClr val="bg2"/>
          </a:solidFill>
          <a:latin typeface="Arial Black" charset="0"/>
        </a:defRPr>
      </a:lvl6pPr>
      <a:lvl7pPr marL="914400" algn="l" rtl="0" eaLnBrk="1" fontAlgn="base" hangingPunct="1">
        <a:spcBef>
          <a:spcPct val="0"/>
        </a:spcBef>
        <a:spcAft>
          <a:spcPct val="0"/>
        </a:spcAft>
        <a:defRPr sz="2400">
          <a:solidFill>
            <a:schemeClr val="bg2"/>
          </a:solidFill>
          <a:latin typeface="Arial Black" charset="0"/>
        </a:defRPr>
      </a:lvl7pPr>
      <a:lvl8pPr marL="1371600" algn="l" rtl="0" eaLnBrk="1" fontAlgn="base" hangingPunct="1">
        <a:spcBef>
          <a:spcPct val="0"/>
        </a:spcBef>
        <a:spcAft>
          <a:spcPct val="0"/>
        </a:spcAft>
        <a:defRPr sz="2400">
          <a:solidFill>
            <a:schemeClr val="bg2"/>
          </a:solidFill>
          <a:latin typeface="Arial Black" charset="0"/>
        </a:defRPr>
      </a:lvl8pPr>
      <a:lvl9pPr marL="1828800" algn="l" rtl="0" eaLnBrk="1" fontAlgn="base" hangingPunct="1">
        <a:spcBef>
          <a:spcPct val="0"/>
        </a:spcBef>
        <a:spcAft>
          <a:spcPct val="0"/>
        </a:spcAft>
        <a:defRPr sz="2400">
          <a:solidFill>
            <a:schemeClr val="bg2"/>
          </a:solidFill>
          <a:latin typeface="Arial Black" charset="0"/>
        </a:defRPr>
      </a:lvl9pPr>
    </p:titleStyle>
    <p:bodyStyle>
      <a:lvl1pPr marL="342900" indent="-342900" algn="l" rtl="0" eaLnBrk="0" fontAlgn="base" hangingPunct="0">
        <a:spcBef>
          <a:spcPct val="20000"/>
        </a:spcBef>
        <a:spcAft>
          <a:spcPct val="0"/>
        </a:spcAft>
        <a:buClr>
          <a:srgbClr val="80A52D"/>
        </a:buClr>
        <a:buSzPct val="115000"/>
        <a:buFont typeface="Arial Black" pitchFamily="34" charset="0"/>
        <a:buChar char="●"/>
        <a:defRPr sz="2000" b="1">
          <a:solidFill>
            <a:srgbClr val="333366"/>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333366"/>
        </a:buClr>
        <a:buSzPct val="115000"/>
        <a:buFont typeface="Wingdings" pitchFamily="2" charset="2"/>
        <a:buChar char="§"/>
        <a:defRPr b="1">
          <a:solidFill>
            <a:srgbClr val="5F5F5F"/>
          </a:solidFill>
          <a:latin typeface="+mn-lt"/>
          <a:ea typeface="MS PGothic" pitchFamily="34" charset="-128"/>
        </a:defRPr>
      </a:lvl2pPr>
      <a:lvl3pPr marL="1143000" indent="-228600" algn="l" rtl="0" eaLnBrk="0" fontAlgn="base" hangingPunct="0">
        <a:spcBef>
          <a:spcPct val="20000"/>
        </a:spcBef>
        <a:spcAft>
          <a:spcPct val="0"/>
        </a:spcAft>
        <a:buClr>
          <a:srgbClr val="80A52D"/>
        </a:buClr>
        <a:buSzPct val="120000"/>
        <a:buFont typeface="Arial Narrow" pitchFamily="34" charset="0"/>
        <a:buChar char="●"/>
        <a:defRPr sz="1600" b="1">
          <a:solidFill>
            <a:srgbClr val="80A52D"/>
          </a:solidFill>
          <a:latin typeface="+mn-lt"/>
          <a:ea typeface="MS PGothic" pitchFamily="34" charset="-128"/>
        </a:defRPr>
      </a:lvl3pPr>
      <a:lvl4pPr marL="1600200" indent="-228600" algn="l" rtl="0" eaLnBrk="0" fontAlgn="base" hangingPunct="0">
        <a:spcBef>
          <a:spcPct val="20000"/>
        </a:spcBef>
        <a:spcAft>
          <a:spcPct val="0"/>
        </a:spcAft>
        <a:buClr>
          <a:schemeClr val="bg2"/>
        </a:buClr>
        <a:buSzPct val="150000"/>
        <a:buFont typeface="Arial" charset="0"/>
        <a:buChar char="▪"/>
        <a:defRPr sz="1600">
          <a:solidFill>
            <a:schemeClr val="bg2"/>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666699"/>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rgbClr val="666699"/>
          </a:solidFill>
          <a:latin typeface="+mn-lt"/>
          <a:ea typeface="ＭＳ Ｐゴシック" charset="-128"/>
        </a:defRPr>
      </a:lvl6pPr>
      <a:lvl7pPr marL="2971800" indent="-228600" algn="l" rtl="0" eaLnBrk="1" fontAlgn="base" hangingPunct="1">
        <a:spcBef>
          <a:spcPct val="20000"/>
        </a:spcBef>
        <a:spcAft>
          <a:spcPct val="0"/>
        </a:spcAft>
        <a:buChar char="»"/>
        <a:defRPr sz="2000">
          <a:solidFill>
            <a:srgbClr val="666699"/>
          </a:solidFill>
          <a:latin typeface="+mn-lt"/>
          <a:ea typeface="ＭＳ Ｐゴシック" charset="-128"/>
        </a:defRPr>
      </a:lvl7pPr>
      <a:lvl8pPr marL="3429000" indent="-228600" algn="l" rtl="0" eaLnBrk="1" fontAlgn="base" hangingPunct="1">
        <a:spcBef>
          <a:spcPct val="20000"/>
        </a:spcBef>
        <a:spcAft>
          <a:spcPct val="0"/>
        </a:spcAft>
        <a:buChar char="»"/>
        <a:defRPr sz="2000">
          <a:solidFill>
            <a:srgbClr val="666699"/>
          </a:solidFill>
          <a:latin typeface="+mn-lt"/>
          <a:ea typeface="ＭＳ Ｐゴシック" charset="-128"/>
        </a:defRPr>
      </a:lvl8pPr>
      <a:lvl9pPr marL="3886200" indent="-228600" algn="l" rtl="0" eaLnBrk="1" fontAlgn="base" hangingPunct="1">
        <a:spcBef>
          <a:spcPct val="20000"/>
        </a:spcBef>
        <a:spcAft>
          <a:spcPct val="0"/>
        </a:spcAft>
        <a:buChar char="»"/>
        <a:defRPr sz="2000">
          <a:solidFill>
            <a:srgbClr val="666699"/>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01882" tIns="50941" rIns="101882" bIns="50941"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101882" tIns="50941" rIns="101882" bIns="50941" rtlCol="0" anchor="ctr"/>
          <a:lstStyle>
            <a:lvl1pPr algn="ctr" eaLnBrk="1" fontAlgn="auto" hangingPunct="1">
              <a:spcBef>
                <a:spcPts val="0"/>
              </a:spcBef>
              <a:spcAft>
                <a:spcPts val="0"/>
              </a:spcAft>
              <a:defRPr sz="1147">
                <a:solidFill>
                  <a:schemeClr val="bg1"/>
                </a:solidFill>
                <a:latin typeface="Cambria" pitchFamily="18" charset="0"/>
                <a:cs typeface="+mn-cs"/>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101882" tIns="50941" rIns="101882" bIns="50941" numCol="1" anchor="ctr" anchorCtr="0" compatLnSpc="1">
            <a:prstTxWarp prst="textNoShape">
              <a:avLst/>
            </a:prstTxWarp>
          </a:bodyPr>
          <a:lstStyle>
            <a:lvl1pPr algn="r" eaLnBrk="1" hangingPunct="1">
              <a:defRPr sz="1147">
                <a:solidFill>
                  <a:schemeClr val="bg1"/>
                </a:solidFill>
                <a:latin typeface="Cambria" pitchFamily="18" charset="0"/>
              </a:defRPr>
            </a:lvl1pPr>
          </a:lstStyle>
          <a:p>
            <a:pPr>
              <a:defRPr/>
            </a:pPr>
            <a:r>
              <a:rPr lang="en-US" altLang="en-US" dirty="0"/>
              <a:t>  </a:t>
            </a:r>
            <a:fld id="{1B111BFB-81B1-4671-B757-4B4F31326506}" type="slidenum">
              <a:rPr lang="en-US" altLang="en-US"/>
              <a:pPr>
                <a:defRPr/>
              </a:pPr>
              <a:t>‹#›</a:t>
            </a:fld>
            <a:endParaRPr lang="en-US" altLang="en-US" dirty="0"/>
          </a:p>
        </p:txBody>
      </p:sp>
    </p:spTree>
    <p:extLst>
      <p:ext uri="{BB962C8B-B14F-4D97-AF65-F5344CB8AC3E}">
        <p14:creationId xmlns:p14="http://schemas.microsoft.com/office/powerpoint/2010/main" val="5205750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hf hdr="0" dt="0"/>
  <p:txStyles>
    <p:titleStyle>
      <a:lvl1pPr algn="ctr" rtl="0" eaLnBrk="0" fontAlgn="base" hangingPunct="0">
        <a:spcBef>
          <a:spcPct val="0"/>
        </a:spcBef>
        <a:spcAft>
          <a:spcPct val="0"/>
        </a:spcAft>
        <a:defRPr sz="4324" kern="1200">
          <a:solidFill>
            <a:srgbClr val="B21F28"/>
          </a:solidFill>
          <a:effectLst>
            <a:outerShdw blurRad="50800" dist="50800" dir="5400000" algn="ctr" rotWithShape="0">
              <a:schemeClr val="bg1">
                <a:lumMod val="75000"/>
                <a:alpha val="98000"/>
              </a:schemeClr>
            </a:outerShdw>
          </a:effectLst>
          <a:latin typeface="Cambria" pitchFamily="18" charset="0"/>
          <a:ea typeface="+mj-ea"/>
          <a:cs typeface="+mj-cs"/>
        </a:defRPr>
      </a:lvl1pPr>
      <a:lvl2pPr algn="ctr" rtl="0" eaLnBrk="0" fontAlgn="base" hangingPunct="0">
        <a:spcBef>
          <a:spcPct val="0"/>
        </a:spcBef>
        <a:spcAft>
          <a:spcPct val="0"/>
        </a:spcAft>
        <a:defRPr sz="4324">
          <a:solidFill>
            <a:srgbClr val="B21F28"/>
          </a:solidFill>
          <a:latin typeface="Cambria" panose="02040503050406030204" pitchFamily="18" charset="0"/>
        </a:defRPr>
      </a:lvl2pPr>
      <a:lvl3pPr algn="ctr" rtl="0" eaLnBrk="0" fontAlgn="base" hangingPunct="0">
        <a:spcBef>
          <a:spcPct val="0"/>
        </a:spcBef>
        <a:spcAft>
          <a:spcPct val="0"/>
        </a:spcAft>
        <a:defRPr sz="4324">
          <a:solidFill>
            <a:srgbClr val="B21F28"/>
          </a:solidFill>
          <a:latin typeface="Cambria" panose="02040503050406030204" pitchFamily="18" charset="0"/>
        </a:defRPr>
      </a:lvl3pPr>
      <a:lvl4pPr algn="ctr" rtl="0" eaLnBrk="0" fontAlgn="base" hangingPunct="0">
        <a:spcBef>
          <a:spcPct val="0"/>
        </a:spcBef>
        <a:spcAft>
          <a:spcPct val="0"/>
        </a:spcAft>
        <a:defRPr sz="4324">
          <a:solidFill>
            <a:srgbClr val="B21F28"/>
          </a:solidFill>
          <a:latin typeface="Cambria" panose="02040503050406030204" pitchFamily="18" charset="0"/>
        </a:defRPr>
      </a:lvl4pPr>
      <a:lvl5pPr algn="ctr" rtl="0" eaLnBrk="0" fontAlgn="base" hangingPunct="0">
        <a:spcBef>
          <a:spcPct val="0"/>
        </a:spcBef>
        <a:spcAft>
          <a:spcPct val="0"/>
        </a:spcAft>
        <a:defRPr sz="4324">
          <a:solidFill>
            <a:srgbClr val="B21F28"/>
          </a:solidFill>
          <a:latin typeface="Cambria" panose="02040503050406030204" pitchFamily="18" charset="0"/>
        </a:defRPr>
      </a:lvl5pPr>
      <a:lvl6pPr marL="449505" algn="ctr" rtl="0" fontAlgn="base">
        <a:spcBef>
          <a:spcPct val="0"/>
        </a:spcBef>
        <a:spcAft>
          <a:spcPct val="0"/>
        </a:spcAft>
        <a:defRPr sz="4324">
          <a:solidFill>
            <a:srgbClr val="B21F28"/>
          </a:solidFill>
          <a:latin typeface="Cambria" panose="02040503050406030204" pitchFamily="18" charset="0"/>
        </a:defRPr>
      </a:lvl6pPr>
      <a:lvl7pPr marL="899010" algn="ctr" rtl="0" fontAlgn="base">
        <a:spcBef>
          <a:spcPct val="0"/>
        </a:spcBef>
        <a:spcAft>
          <a:spcPct val="0"/>
        </a:spcAft>
        <a:defRPr sz="4324">
          <a:solidFill>
            <a:srgbClr val="B21F28"/>
          </a:solidFill>
          <a:latin typeface="Cambria" panose="02040503050406030204" pitchFamily="18" charset="0"/>
        </a:defRPr>
      </a:lvl7pPr>
      <a:lvl8pPr marL="1348516" algn="ctr" rtl="0" fontAlgn="base">
        <a:spcBef>
          <a:spcPct val="0"/>
        </a:spcBef>
        <a:spcAft>
          <a:spcPct val="0"/>
        </a:spcAft>
        <a:defRPr sz="4324">
          <a:solidFill>
            <a:srgbClr val="B21F28"/>
          </a:solidFill>
          <a:latin typeface="Cambria" panose="02040503050406030204" pitchFamily="18" charset="0"/>
        </a:defRPr>
      </a:lvl8pPr>
      <a:lvl9pPr marL="1798021" algn="ctr" rtl="0" fontAlgn="base">
        <a:spcBef>
          <a:spcPct val="0"/>
        </a:spcBef>
        <a:spcAft>
          <a:spcPct val="0"/>
        </a:spcAft>
        <a:defRPr sz="4324">
          <a:solidFill>
            <a:srgbClr val="B21F28"/>
          </a:solidFill>
          <a:latin typeface="Cambria" panose="02040503050406030204" pitchFamily="18" charset="0"/>
        </a:defRPr>
      </a:lvl9pPr>
    </p:titleStyle>
    <p:bodyStyle>
      <a:lvl1pPr marL="337129" indent="-337129" algn="l" rtl="0" eaLnBrk="0" fontAlgn="base" hangingPunct="0">
        <a:spcBef>
          <a:spcPct val="20000"/>
        </a:spcBef>
        <a:spcAft>
          <a:spcPct val="0"/>
        </a:spcAft>
        <a:buFont typeface="Arial" charset="0"/>
        <a:buChar char="•"/>
        <a:defRPr sz="3177" kern="1200">
          <a:solidFill>
            <a:schemeClr val="tx1"/>
          </a:solidFill>
          <a:latin typeface="Cambria" pitchFamily="18" charset="0"/>
          <a:ea typeface="+mn-ea"/>
          <a:cs typeface="+mn-cs"/>
        </a:defRPr>
      </a:lvl1pPr>
      <a:lvl2pPr marL="730446" indent="-280941" algn="l" rtl="0" eaLnBrk="0" fontAlgn="base" hangingPunct="0">
        <a:spcBef>
          <a:spcPct val="20000"/>
        </a:spcBef>
        <a:spcAft>
          <a:spcPct val="0"/>
        </a:spcAft>
        <a:buFont typeface="Arial" charset="0"/>
        <a:buChar char="–"/>
        <a:defRPr sz="2735" kern="1200">
          <a:solidFill>
            <a:schemeClr val="tx1"/>
          </a:solidFill>
          <a:latin typeface="Cambria" pitchFamily="18" charset="0"/>
          <a:ea typeface="+mn-ea"/>
          <a:cs typeface="+mn-cs"/>
        </a:defRPr>
      </a:lvl2pPr>
      <a:lvl3pPr marL="1123764" indent="-224753" algn="l" rtl="0" eaLnBrk="0" fontAlgn="base" hangingPunct="0">
        <a:spcBef>
          <a:spcPct val="20000"/>
        </a:spcBef>
        <a:spcAft>
          <a:spcPct val="0"/>
        </a:spcAft>
        <a:buFont typeface="Arial" charset="0"/>
        <a:buChar char="•"/>
        <a:defRPr sz="2382" kern="1200">
          <a:solidFill>
            <a:schemeClr val="tx1"/>
          </a:solidFill>
          <a:latin typeface="Cambria" pitchFamily="18" charset="0"/>
          <a:ea typeface="+mn-ea"/>
          <a:cs typeface="+mn-cs"/>
        </a:defRPr>
      </a:lvl3pPr>
      <a:lvl4pPr marL="1573269" indent="-224753" algn="l" rtl="0" eaLnBrk="0" fontAlgn="base" hangingPunct="0">
        <a:spcBef>
          <a:spcPct val="20000"/>
        </a:spcBef>
        <a:spcAft>
          <a:spcPct val="0"/>
        </a:spcAft>
        <a:buFont typeface="Arial" charset="0"/>
        <a:buChar char="–"/>
        <a:defRPr sz="1941" kern="1200">
          <a:solidFill>
            <a:schemeClr val="tx1"/>
          </a:solidFill>
          <a:latin typeface="Cambria" pitchFamily="18" charset="0"/>
          <a:ea typeface="+mn-ea"/>
          <a:cs typeface="+mn-cs"/>
        </a:defRPr>
      </a:lvl4pPr>
      <a:lvl5pPr marL="2022774" indent="-224753" algn="l" rtl="0" eaLnBrk="0" fontAlgn="base" hangingPunct="0">
        <a:spcBef>
          <a:spcPct val="20000"/>
        </a:spcBef>
        <a:spcAft>
          <a:spcPct val="0"/>
        </a:spcAft>
        <a:buFont typeface="Arial" charset="0"/>
        <a:buChar char="»"/>
        <a:defRPr sz="1941" kern="1200">
          <a:solidFill>
            <a:schemeClr val="tx1"/>
          </a:solidFill>
          <a:latin typeface="Cambria" pitchFamily="18" charset="0"/>
          <a:ea typeface="+mn-ea"/>
          <a:cs typeface="+mn-cs"/>
        </a:defRPr>
      </a:lvl5pPr>
      <a:lvl6pPr marL="2472279" indent="-224753" algn="l" defTabSz="899010" rtl="0" eaLnBrk="1" latinLnBrk="0" hangingPunct="1">
        <a:spcBef>
          <a:spcPct val="20000"/>
        </a:spcBef>
        <a:buFont typeface="Arial" pitchFamily="34" charset="0"/>
        <a:buChar char="•"/>
        <a:defRPr sz="1941" kern="1200">
          <a:solidFill>
            <a:schemeClr val="tx1"/>
          </a:solidFill>
          <a:latin typeface="+mn-lt"/>
          <a:ea typeface="+mn-ea"/>
          <a:cs typeface="+mn-cs"/>
        </a:defRPr>
      </a:lvl6pPr>
      <a:lvl7pPr marL="2921785" indent="-224753" algn="l" defTabSz="899010" rtl="0" eaLnBrk="1" latinLnBrk="0" hangingPunct="1">
        <a:spcBef>
          <a:spcPct val="20000"/>
        </a:spcBef>
        <a:buFont typeface="Arial" pitchFamily="34" charset="0"/>
        <a:buChar char="•"/>
        <a:defRPr sz="1941" kern="1200">
          <a:solidFill>
            <a:schemeClr val="tx1"/>
          </a:solidFill>
          <a:latin typeface="+mn-lt"/>
          <a:ea typeface="+mn-ea"/>
          <a:cs typeface="+mn-cs"/>
        </a:defRPr>
      </a:lvl7pPr>
      <a:lvl8pPr marL="3371290" indent="-224753" algn="l" defTabSz="899010" rtl="0" eaLnBrk="1" latinLnBrk="0" hangingPunct="1">
        <a:spcBef>
          <a:spcPct val="20000"/>
        </a:spcBef>
        <a:buFont typeface="Arial" pitchFamily="34" charset="0"/>
        <a:buChar char="•"/>
        <a:defRPr sz="1941" kern="1200">
          <a:solidFill>
            <a:schemeClr val="tx1"/>
          </a:solidFill>
          <a:latin typeface="+mn-lt"/>
          <a:ea typeface="+mn-ea"/>
          <a:cs typeface="+mn-cs"/>
        </a:defRPr>
      </a:lvl8pPr>
      <a:lvl9pPr marL="3820796" indent="-224753" algn="l" defTabSz="899010" rtl="0" eaLnBrk="1" latinLnBrk="0" hangingPunct="1">
        <a:spcBef>
          <a:spcPct val="20000"/>
        </a:spcBef>
        <a:buFont typeface="Arial" pitchFamily="34" charset="0"/>
        <a:buChar char="•"/>
        <a:defRPr sz="1941" kern="1200">
          <a:solidFill>
            <a:schemeClr val="tx1"/>
          </a:solidFill>
          <a:latin typeface="+mn-lt"/>
          <a:ea typeface="+mn-ea"/>
          <a:cs typeface="+mn-cs"/>
        </a:defRPr>
      </a:lvl9pPr>
    </p:bodyStyle>
    <p:otherStyle>
      <a:defPPr>
        <a:defRPr lang="en-US"/>
      </a:defPPr>
      <a:lvl1pPr marL="0" algn="l" defTabSz="899010" rtl="0" eaLnBrk="1" latinLnBrk="0" hangingPunct="1">
        <a:defRPr sz="1765" kern="1200">
          <a:solidFill>
            <a:schemeClr val="tx1"/>
          </a:solidFill>
          <a:latin typeface="+mn-lt"/>
          <a:ea typeface="+mn-ea"/>
          <a:cs typeface="+mn-cs"/>
        </a:defRPr>
      </a:lvl1pPr>
      <a:lvl2pPr marL="449505" algn="l" defTabSz="899010" rtl="0" eaLnBrk="1" latinLnBrk="0" hangingPunct="1">
        <a:defRPr sz="1765" kern="1200">
          <a:solidFill>
            <a:schemeClr val="tx1"/>
          </a:solidFill>
          <a:latin typeface="+mn-lt"/>
          <a:ea typeface="+mn-ea"/>
          <a:cs typeface="+mn-cs"/>
        </a:defRPr>
      </a:lvl2pPr>
      <a:lvl3pPr marL="899010" algn="l" defTabSz="899010" rtl="0" eaLnBrk="1" latinLnBrk="0" hangingPunct="1">
        <a:defRPr sz="1765" kern="1200">
          <a:solidFill>
            <a:schemeClr val="tx1"/>
          </a:solidFill>
          <a:latin typeface="+mn-lt"/>
          <a:ea typeface="+mn-ea"/>
          <a:cs typeface="+mn-cs"/>
        </a:defRPr>
      </a:lvl3pPr>
      <a:lvl4pPr marL="1348516" algn="l" defTabSz="899010" rtl="0" eaLnBrk="1" latinLnBrk="0" hangingPunct="1">
        <a:defRPr sz="1765" kern="1200">
          <a:solidFill>
            <a:schemeClr val="tx1"/>
          </a:solidFill>
          <a:latin typeface="+mn-lt"/>
          <a:ea typeface="+mn-ea"/>
          <a:cs typeface="+mn-cs"/>
        </a:defRPr>
      </a:lvl4pPr>
      <a:lvl5pPr marL="1798021" algn="l" defTabSz="899010" rtl="0" eaLnBrk="1" latinLnBrk="0" hangingPunct="1">
        <a:defRPr sz="1765" kern="1200">
          <a:solidFill>
            <a:schemeClr val="tx1"/>
          </a:solidFill>
          <a:latin typeface="+mn-lt"/>
          <a:ea typeface="+mn-ea"/>
          <a:cs typeface="+mn-cs"/>
        </a:defRPr>
      </a:lvl5pPr>
      <a:lvl6pPr marL="2247527" algn="l" defTabSz="899010" rtl="0" eaLnBrk="1" latinLnBrk="0" hangingPunct="1">
        <a:defRPr sz="1765" kern="1200">
          <a:solidFill>
            <a:schemeClr val="tx1"/>
          </a:solidFill>
          <a:latin typeface="+mn-lt"/>
          <a:ea typeface="+mn-ea"/>
          <a:cs typeface="+mn-cs"/>
        </a:defRPr>
      </a:lvl6pPr>
      <a:lvl7pPr marL="2697032" algn="l" defTabSz="899010" rtl="0" eaLnBrk="1" latinLnBrk="0" hangingPunct="1">
        <a:defRPr sz="1765" kern="1200">
          <a:solidFill>
            <a:schemeClr val="tx1"/>
          </a:solidFill>
          <a:latin typeface="+mn-lt"/>
          <a:ea typeface="+mn-ea"/>
          <a:cs typeface="+mn-cs"/>
        </a:defRPr>
      </a:lvl7pPr>
      <a:lvl8pPr marL="3146538" algn="l" defTabSz="899010" rtl="0" eaLnBrk="1" latinLnBrk="0" hangingPunct="1">
        <a:defRPr sz="1765" kern="1200">
          <a:solidFill>
            <a:schemeClr val="tx1"/>
          </a:solidFill>
          <a:latin typeface="+mn-lt"/>
          <a:ea typeface="+mn-ea"/>
          <a:cs typeface="+mn-cs"/>
        </a:defRPr>
      </a:lvl8pPr>
      <a:lvl9pPr marL="3596043" algn="l" defTabSz="899010" rtl="0" eaLnBrk="1" latinLnBrk="0" hangingPunct="1">
        <a:defRPr sz="17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bg1"/>
                </a:solidFill>
                <a:latin typeface="Cambria" pitchFamily="18" charset="0"/>
                <a:cs typeface="+mn-cs"/>
              </a:defRPr>
            </a:lvl1pPr>
          </a:lstStyle>
          <a:p>
            <a:r>
              <a:rPr lang="en-US" dirty="0"/>
              <a:t>National Immigrant Women's Advocacy Project   American University Washington College of Law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Cambria" panose="02040503050406030204" pitchFamily="18" charset="0"/>
              </a:defRPr>
            </a:lvl1pPr>
          </a:lstStyle>
          <a:p>
            <a:fld id="{26042F84-1A5A-494B-963F-484EB674E7D6}" type="slidenum">
              <a:rPr lang="en-US" altLang="en-US" smtClean="0"/>
              <a:pPr/>
              <a:t>‹#›</a:t>
            </a:fld>
            <a:endParaRPr lang="en-US" altLang="en-US" dirty="0"/>
          </a:p>
        </p:txBody>
      </p:sp>
    </p:spTree>
    <p:extLst>
      <p:ext uri="{BB962C8B-B14F-4D97-AF65-F5344CB8AC3E}">
        <p14:creationId xmlns:p14="http://schemas.microsoft.com/office/powerpoint/2010/main" val="1973972220"/>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hdr="0" dt="0"/>
  <p:txStyles>
    <p:titleStyle>
      <a:lvl1pPr algn="ctr" rtl="0" eaLnBrk="1" fontAlgn="base" hangingPunct="1">
        <a:spcBef>
          <a:spcPct val="0"/>
        </a:spcBef>
        <a:spcAft>
          <a:spcPct val="0"/>
        </a:spcAft>
        <a:defRPr sz="4400" kern="1200">
          <a:solidFill>
            <a:srgbClr val="B21F28"/>
          </a:solidFill>
          <a:effectLst>
            <a:outerShdw blurRad="50800" dist="50800" dir="5400000" algn="ctr" rotWithShape="0">
              <a:schemeClr val="bg1">
                <a:lumMod val="75000"/>
                <a:alpha val="98000"/>
              </a:schemeClr>
            </a:outerShdw>
          </a:effectLst>
          <a:latin typeface="Cambria" pitchFamily="18" charset="0"/>
          <a:ea typeface="+mj-ea"/>
          <a:cs typeface="+mj-cs"/>
        </a:defRPr>
      </a:lvl1pPr>
      <a:lvl2pPr algn="ctr" rtl="0" eaLnBrk="1" fontAlgn="base" hangingPunct="1">
        <a:spcBef>
          <a:spcPct val="0"/>
        </a:spcBef>
        <a:spcAft>
          <a:spcPct val="0"/>
        </a:spcAft>
        <a:defRPr sz="4400">
          <a:solidFill>
            <a:srgbClr val="B21F28"/>
          </a:solidFill>
          <a:latin typeface="Cambria" panose="02040503050406030204" pitchFamily="18" charset="0"/>
        </a:defRPr>
      </a:lvl2pPr>
      <a:lvl3pPr algn="ctr" rtl="0" eaLnBrk="1" fontAlgn="base" hangingPunct="1">
        <a:spcBef>
          <a:spcPct val="0"/>
        </a:spcBef>
        <a:spcAft>
          <a:spcPct val="0"/>
        </a:spcAft>
        <a:defRPr sz="4400">
          <a:solidFill>
            <a:srgbClr val="B21F28"/>
          </a:solidFill>
          <a:latin typeface="Cambria" panose="02040503050406030204" pitchFamily="18" charset="0"/>
        </a:defRPr>
      </a:lvl3pPr>
      <a:lvl4pPr algn="ctr" rtl="0" eaLnBrk="1" fontAlgn="base" hangingPunct="1">
        <a:spcBef>
          <a:spcPct val="0"/>
        </a:spcBef>
        <a:spcAft>
          <a:spcPct val="0"/>
        </a:spcAft>
        <a:defRPr sz="4400">
          <a:solidFill>
            <a:srgbClr val="B21F28"/>
          </a:solidFill>
          <a:latin typeface="Cambria" panose="02040503050406030204" pitchFamily="18" charset="0"/>
        </a:defRPr>
      </a:lvl4pPr>
      <a:lvl5pPr algn="ctr" rtl="0" eaLnBrk="1" fontAlgn="base" hangingPunct="1">
        <a:spcBef>
          <a:spcPct val="0"/>
        </a:spcBef>
        <a:spcAft>
          <a:spcPct val="0"/>
        </a:spcAft>
        <a:defRPr sz="4400">
          <a:solidFill>
            <a:srgbClr val="B21F28"/>
          </a:solidFill>
          <a:latin typeface="Cambria" panose="02040503050406030204" pitchFamily="18" charset="0"/>
        </a:defRPr>
      </a:lvl5pPr>
      <a:lvl6pPr marL="457200" algn="ctr" rtl="0" eaLnBrk="1" fontAlgn="base" hangingPunct="1">
        <a:spcBef>
          <a:spcPct val="0"/>
        </a:spcBef>
        <a:spcAft>
          <a:spcPct val="0"/>
        </a:spcAft>
        <a:defRPr sz="4400">
          <a:solidFill>
            <a:srgbClr val="B21F28"/>
          </a:solidFill>
          <a:latin typeface="Cambria" panose="02040503050406030204" pitchFamily="18" charset="0"/>
        </a:defRPr>
      </a:lvl6pPr>
      <a:lvl7pPr marL="914400" algn="ctr" rtl="0" eaLnBrk="1" fontAlgn="base" hangingPunct="1">
        <a:spcBef>
          <a:spcPct val="0"/>
        </a:spcBef>
        <a:spcAft>
          <a:spcPct val="0"/>
        </a:spcAft>
        <a:defRPr sz="4400">
          <a:solidFill>
            <a:srgbClr val="B21F28"/>
          </a:solidFill>
          <a:latin typeface="Cambria" panose="02040503050406030204" pitchFamily="18" charset="0"/>
        </a:defRPr>
      </a:lvl7pPr>
      <a:lvl8pPr marL="1371600" algn="ctr" rtl="0" eaLnBrk="1" fontAlgn="base" hangingPunct="1">
        <a:spcBef>
          <a:spcPct val="0"/>
        </a:spcBef>
        <a:spcAft>
          <a:spcPct val="0"/>
        </a:spcAft>
        <a:defRPr sz="4400">
          <a:solidFill>
            <a:srgbClr val="B21F28"/>
          </a:solidFill>
          <a:latin typeface="Cambria" panose="02040503050406030204" pitchFamily="18" charset="0"/>
        </a:defRPr>
      </a:lvl8pPr>
      <a:lvl9pPr marL="1828800" algn="ctr" rtl="0" eaLnBrk="1" fontAlgn="base" hangingPunct="1">
        <a:spcBef>
          <a:spcPct val="0"/>
        </a:spcBef>
        <a:spcAft>
          <a:spcPct val="0"/>
        </a:spcAft>
        <a:defRPr sz="4400">
          <a:solidFill>
            <a:srgbClr val="B21F28"/>
          </a:solidFill>
          <a:latin typeface="Cambria" panose="02040503050406030204" pitchFamily="18"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Cambria" pitchFamily="18"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Cambria" pitchFamily="18"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Cambria" pitchFamily="18"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Cambria" pitchFamily="18"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Cambr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01882" tIns="50941" rIns="101882" bIns="50941"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101882" tIns="50941" rIns="101882" bIns="50941" rtlCol="0" anchor="ctr"/>
          <a:lstStyle>
            <a:lvl1pPr algn="ctr" eaLnBrk="1" fontAlgn="auto" hangingPunct="1">
              <a:spcBef>
                <a:spcPts val="0"/>
              </a:spcBef>
              <a:spcAft>
                <a:spcPts val="0"/>
              </a:spcAft>
              <a:defRPr sz="1147">
                <a:solidFill>
                  <a:schemeClr val="bg1"/>
                </a:solidFill>
                <a:latin typeface="Cambria" pitchFamily="18" charset="0"/>
                <a:cs typeface="+mn-cs"/>
              </a:defRPr>
            </a:lvl1p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101882" tIns="50941" rIns="101882" bIns="50941" numCol="1" anchor="ctr" anchorCtr="0" compatLnSpc="1">
            <a:prstTxWarp prst="textNoShape">
              <a:avLst/>
            </a:prstTxWarp>
          </a:bodyPr>
          <a:lstStyle>
            <a:lvl1pPr algn="r" eaLnBrk="1" hangingPunct="1">
              <a:defRPr sz="1147">
                <a:solidFill>
                  <a:schemeClr val="bg1"/>
                </a:solidFill>
                <a:latin typeface="Cambria" pitchFamily="18" charset="0"/>
              </a:defRPr>
            </a:lvl1pPr>
          </a:lstStyle>
          <a:p>
            <a:pPr>
              <a:defRPr/>
            </a:pPr>
            <a:r>
              <a:rPr lang="en-US" altLang="en-US" dirty="0"/>
              <a:t>8/06/2014 … </a:t>
            </a:r>
            <a:fld id="{1B111BFB-81B1-4671-B757-4B4F31326506}" type="slidenum">
              <a:rPr lang="en-US" altLang="en-US"/>
              <a:pPr>
                <a:defRPr/>
              </a:pPr>
              <a:t>‹#›</a:t>
            </a:fld>
            <a:endParaRPr lang="en-US" altLang="en-US" dirty="0"/>
          </a:p>
        </p:txBody>
      </p:sp>
    </p:spTree>
    <p:extLst>
      <p:ext uri="{BB962C8B-B14F-4D97-AF65-F5344CB8AC3E}">
        <p14:creationId xmlns:p14="http://schemas.microsoft.com/office/powerpoint/2010/main" val="1065096405"/>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1" r:id="rId15"/>
    <p:sldLayoutId id="2147483992" r:id="rId16"/>
    <p:sldLayoutId id="2147483993" r:id="rId17"/>
    <p:sldLayoutId id="2147483994" r:id="rId18"/>
  </p:sldLayoutIdLst>
  <p:hf hdr="0" dt="0"/>
  <p:txStyles>
    <p:titleStyle>
      <a:lvl1pPr algn="ctr" rtl="0" eaLnBrk="0" fontAlgn="base" hangingPunct="0">
        <a:spcBef>
          <a:spcPct val="0"/>
        </a:spcBef>
        <a:spcAft>
          <a:spcPct val="0"/>
        </a:spcAft>
        <a:defRPr sz="4324" kern="1200">
          <a:solidFill>
            <a:srgbClr val="B21F28"/>
          </a:solidFill>
          <a:effectLst>
            <a:outerShdw blurRad="50800" dist="50800" dir="5400000" algn="ctr" rotWithShape="0">
              <a:schemeClr val="bg1">
                <a:lumMod val="75000"/>
                <a:alpha val="98000"/>
              </a:schemeClr>
            </a:outerShdw>
          </a:effectLst>
          <a:latin typeface="Cambria" pitchFamily="18" charset="0"/>
          <a:ea typeface="+mj-ea"/>
          <a:cs typeface="+mj-cs"/>
        </a:defRPr>
      </a:lvl1pPr>
      <a:lvl2pPr algn="ctr" rtl="0" eaLnBrk="0" fontAlgn="base" hangingPunct="0">
        <a:spcBef>
          <a:spcPct val="0"/>
        </a:spcBef>
        <a:spcAft>
          <a:spcPct val="0"/>
        </a:spcAft>
        <a:defRPr sz="4324">
          <a:solidFill>
            <a:srgbClr val="B21F28"/>
          </a:solidFill>
          <a:latin typeface="Cambria" panose="02040503050406030204" pitchFamily="18" charset="0"/>
        </a:defRPr>
      </a:lvl2pPr>
      <a:lvl3pPr algn="ctr" rtl="0" eaLnBrk="0" fontAlgn="base" hangingPunct="0">
        <a:spcBef>
          <a:spcPct val="0"/>
        </a:spcBef>
        <a:spcAft>
          <a:spcPct val="0"/>
        </a:spcAft>
        <a:defRPr sz="4324">
          <a:solidFill>
            <a:srgbClr val="B21F28"/>
          </a:solidFill>
          <a:latin typeface="Cambria" panose="02040503050406030204" pitchFamily="18" charset="0"/>
        </a:defRPr>
      </a:lvl3pPr>
      <a:lvl4pPr algn="ctr" rtl="0" eaLnBrk="0" fontAlgn="base" hangingPunct="0">
        <a:spcBef>
          <a:spcPct val="0"/>
        </a:spcBef>
        <a:spcAft>
          <a:spcPct val="0"/>
        </a:spcAft>
        <a:defRPr sz="4324">
          <a:solidFill>
            <a:srgbClr val="B21F28"/>
          </a:solidFill>
          <a:latin typeface="Cambria" panose="02040503050406030204" pitchFamily="18" charset="0"/>
        </a:defRPr>
      </a:lvl4pPr>
      <a:lvl5pPr algn="ctr" rtl="0" eaLnBrk="0" fontAlgn="base" hangingPunct="0">
        <a:spcBef>
          <a:spcPct val="0"/>
        </a:spcBef>
        <a:spcAft>
          <a:spcPct val="0"/>
        </a:spcAft>
        <a:defRPr sz="4324">
          <a:solidFill>
            <a:srgbClr val="B21F28"/>
          </a:solidFill>
          <a:latin typeface="Cambria" panose="02040503050406030204" pitchFamily="18" charset="0"/>
        </a:defRPr>
      </a:lvl5pPr>
      <a:lvl6pPr marL="449505" algn="ctr" rtl="0" fontAlgn="base">
        <a:spcBef>
          <a:spcPct val="0"/>
        </a:spcBef>
        <a:spcAft>
          <a:spcPct val="0"/>
        </a:spcAft>
        <a:defRPr sz="4324">
          <a:solidFill>
            <a:srgbClr val="B21F28"/>
          </a:solidFill>
          <a:latin typeface="Cambria" panose="02040503050406030204" pitchFamily="18" charset="0"/>
        </a:defRPr>
      </a:lvl6pPr>
      <a:lvl7pPr marL="899010" algn="ctr" rtl="0" fontAlgn="base">
        <a:spcBef>
          <a:spcPct val="0"/>
        </a:spcBef>
        <a:spcAft>
          <a:spcPct val="0"/>
        </a:spcAft>
        <a:defRPr sz="4324">
          <a:solidFill>
            <a:srgbClr val="B21F28"/>
          </a:solidFill>
          <a:latin typeface="Cambria" panose="02040503050406030204" pitchFamily="18" charset="0"/>
        </a:defRPr>
      </a:lvl7pPr>
      <a:lvl8pPr marL="1348516" algn="ctr" rtl="0" fontAlgn="base">
        <a:spcBef>
          <a:spcPct val="0"/>
        </a:spcBef>
        <a:spcAft>
          <a:spcPct val="0"/>
        </a:spcAft>
        <a:defRPr sz="4324">
          <a:solidFill>
            <a:srgbClr val="B21F28"/>
          </a:solidFill>
          <a:latin typeface="Cambria" panose="02040503050406030204" pitchFamily="18" charset="0"/>
        </a:defRPr>
      </a:lvl8pPr>
      <a:lvl9pPr marL="1798021" algn="ctr" rtl="0" fontAlgn="base">
        <a:spcBef>
          <a:spcPct val="0"/>
        </a:spcBef>
        <a:spcAft>
          <a:spcPct val="0"/>
        </a:spcAft>
        <a:defRPr sz="4324">
          <a:solidFill>
            <a:srgbClr val="B21F28"/>
          </a:solidFill>
          <a:latin typeface="Cambria" panose="02040503050406030204" pitchFamily="18" charset="0"/>
        </a:defRPr>
      </a:lvl9pPr>
    </p:titleStyle>
    <p:bodyStyle>
      <a:lvl1pPr marL="337129" indent="-337129" algn="l" rtl="0" eaLnBrk="0" fontAlgn="base" hangingPunct="0">
        <a:spcBef>
          <a:spcPct val="20000"/>
        </a:spcBef>
        <a:spcAft>
          <a:spcPct val="0"/>
        </a:spcAft>
        <a:buFont typeface="Arial" charset="0"/>
        <a:buChar char="•"/>
        <a:defRPr sz="3177" kern="1200">
          <a:solidFill>
            <a:schemeClr val="tx1"/>
          </a:solidFill>
          <a:latin typeface="Cambria" pitchFamily="18" charset="0"/>
          <a:ea typeface="+mn-ea"/>
          <a:cs typeface="+mn-cs"/>
        </a:defRPr>
      </a:lvl1pPr>
      <a:lvl2pPr marL="730446" indent="-280941" algn="l" rtl="0" eaLnBrk="0" fontAlgn="base" hangingPunct="0">
        <a:spcBef>
          <a:spcPct val="20000"/>
        </a:spcBef>
        <a:spcAft>
          <a:spcPct val="0"/>
        </a:spcAft>
        <a:buFont typeface="Arial" charset="0"/>
        <a:buChar char="–"/>
        <a:defRPr sz="2735" kern="1200">
          <a:solidFill>
            <a:schemeClr val="tx1"/>
          </a:solidFill>
          <a:latin typeface="Cambria" pitchFamily="18" charset="0"/>
          <a:ea typeface="+mn-ea"/>
          <a:cs typeface="+mn-cs"/>
        </a:defRPr>
      </a:lvl2pPr>
      <a:lvl3pPr marL="1123764" indent="-224753" algn="l" rtl="0" eaLnBrk="0" fontAlgn="base" hangingPunct="0">
        <a:spcBef>
          <a:spcPct val="20000"/>
        </a:spcBef>
        <a:spcAft>
          <a:spcPct val="0"/>
        </a:spcAft>
        <a:buFont typeface="Arial" charset="0"/>
        <a:buChar char="•"/>
        <a:defRPr sz="2382" kern="1200">
          <a:solidFill>
            <a:schemeClr val="tx1"/>
          </a:solidFill>
          <a:latin typeface="Cambria" pitchFamily="18" charset="0"/>
          <a:ea typeface="+mn-ea"/>
          <a:cs typeface="+mn-cs"/>
        </a:defRPr>
      </a:lvl3pPr>
      <a:lvl4pPr marL="1573269" indent="-224753" algn="l" rtl="0" eaLnBrk="0" fontAlgn="base" hangingPunct="0">
        <a:spcBef>
          <a:spcPct val="20000"/>
        </a:spcBef>
        <a:spcAft>
          <a:spcPct val="0"/>
        </a:spcAft>
        <a:buFont typeface="Arial" charset="0"/>
        <a:buChar char="–"/>
        <a:defRPr sz="1941" kern="1200">
          <a:solidFill>
            <a:schemeClr val="tx1"/>
          </a:solidFill>
          <a:latin typeface="Cambria" pitchFamily="18" charset="0"/>
          <a:ea typeface="+mn-ea"/>
          <a:cs typeface="+mn-cs"/>
        </a:defRPr>
      </a:lvl4pPr>
      <a:lvl5pPr marL="2022774" indent="-224753" algn="l" rtl="0" eaLnBrk="0" fontAlgn="base" hangingPunct="0">
        <a:spcBef>
          <a:spcPct val="20000"/>
        </a:spcBef>
        <a:spcAft>
          <a:spcPct val="0"/>
        </a:spcAft>
        <a:buFont typeface="Arial" charset="0"/>
        <a:buChar char="»"/>
        <a:defRPr sz="1941" kern="1200">
          <a:solidFill>
            <a:schemeClr val="tx1"/>
          </a:solidFill>
          <a:latin typeface="Cambria" pitchFamily="18" charset="0"/>
          <a:ea typeface="+mn-ea"/>
          <a:cs typeface="+mn-cs"/>
        </a:defRPr>
      </a:lvl5pPr>
      <a:lvl6pPr marL="2472279" indent="-224753" algn="l" defTabSz="899010" rtl="0" eaLnBrk="1" latinLnBrk="0" hangingPunct="1">
        <a:spcBef>
          <a:spcPct val="20000"/>
        </a:spcBef>
        <a:buFont typeface="Arial" pitchFamily="34" charset="0"/>
        <a:buChar char="•"/>
        <a:defRPr sz="1941" kern="1200">
          <a:solidFill>
            <a:schemeClr val="tx1"/>
          </a:solidFill>
          <a:latin typeface="+mn-lt"/>
          <a:ea typeface="+mn-ea"/>
          <a:cs typeface="+mn-cs"/>
        </a:defRPr>
      </a:lvl6pPr>
      <a:lvl7pPr marL="2921785" indent="-224753" algn="l" defTabSz="899010" rtl="0" eaLnBrk="1" latinLnBrk="0" hangingPunct="1">
        <a:spcBef>
          <a:spcPct val="20000"/>
        </a:spcBef>
        <a:buFont typeface="Arial" pitchFamily="34" charset="0"/>
        <a:buChar char="•"/>
        <a:defRPr sz="1941" kern="1200">
          <a:solidFill>
            <a:schemeClr val="tx1"/>
          </a:solidFill>
          <a:latin typeface="+mn-lt"/>
          <a:ea typeface="+mn-ea"/>
          <a:cs typeface="+mn-cs"/>
        </a:defRPr>
      </a:lvl7pPr>
      <a:lvl8pPr marL="3371290" indent="-224753" algn="l" defTabSz="899010" rtl="0" eaLnBrk="1" latinLnBrk="0" hangingPunct="1">
        <a:spcBef>
          <a:spcPct val="20000"/>
        </a:spcBef>
        <a:buFont typeface="Arial" pitchFamily="34" charset="0"/>
        <a:buChar char="•"/>
        <a:defRPr sz="1941" kern="1200">
          <a:solidFill>
            <a:schemeClr val="tx1"/>
          </a:solidFill>
          <a:latin typeface="+mn-lt"/>
          <a:ea typeface="+mn-ea"/>
          <a:cs typeface="+mn-cs"/>
        </a:defRPr>
      </a:lvl8pPr>
      <a:lvl9pPr marL="3820796" indent="-224753" algn="l" defTabSz="899010" rtl="0" eaLnBrk="1" latinLnBrk="0" hangingPunct="1">
        <a:spcBef>
          <a:spcPct val="20000"/>
        </a:spcBef>
        <a:buFont typeface="Arial" pitchFamily="34" charset="0"/>
        <a:buChar char="•"/>
        <a:defRPr sz="1941" kern="1200">
          <a:solidFill>
            <a:schemeClr val="tx1"/>
          </a:solidFill>
          <a:latin typeface="+mn-lt"/>
          <a:ea typeface="+mn-ea"/>
          <a:cs typeface="+mn-cs"/>
        </a:defRPr>
      </a:lvl9pPr>
    </p:bodyStyle>
    <p:otherStyle>
      <a:defPPr>
        <a:defRPr lang="en-US"/>
      </a:defPPr>
      <a:lvl1pPr marL="0" algn="l" defTabSz="899010" rtl="0" eaLnBrk="1" latinLnBrk="0" hangingPunct="1">
        <a:defRPr sz="1765" kern="1200">
          <a:solidFill>
            <a:schemeClr val="tx1"/>
          </a:solidFill>
          <a:latin typeface="+mn-lt"/>
          <a:ea typeface="+mn-ea"/>
          <a:cs typeface="+mn-cs"/>
        </a:defRPr>
      </a:lvl1pPr>
      <a:lvl2pPr marL="449505" algn="l" defTabSz="899010" rtl="0" eaLnBrk="1" latinLnBrk="0" hangingPunct="1">
        <a:defRPr sz="1765" kern="1200">
          <a:solidFill>
            <a:schemeClr val="tx1"/>
          </a:solidFill>
          <a:latin typeface="+mn-lt"/>
          <a:ea typeface="+mn-ea"/>
          <a:cs typeface="+mn-cs"/>
        </a:defRPr>
      </a:lvl2pPr>
      <a:lvl3pPr marL="899010" algn="l" defTabSz="899010" rtl="0" eaLnBrk="1" latinLnBrk="0" hangingPunct="1">
        <a:defRPr sz="1765" kern="1200">
          <a:solidFill>
            <a:schemeClr val="tx1"/>
          </a:solidFill>
          <a:latin typeface="+mn-lt"/>
          <a:ea typeface="+mn-ea"/>
          <a:cs typeface="+mn-cs"/>
        </a:defRPr>
      </a:lvl3pPr>
      <a:lvl4pPr marL="1348516" algn="l" defTabSz="899010" rtl="0" eaLnBrk="1" latinLnBrk="0" hangingPunct="1">
        <a:defRPr sz="1765" kern="1200">
          <a:solidFill>
            <a:schemeClr val="tx1"/>
          </a:solidFill>
          <a:latin typeface="+mn-lt"/>
          <a:ea typeface="+mn-ea"/>
          <a:cs typeface="+mn-cs"/>
        </a:defRPr>
      </a:lvl4pPr>
      <a:lvl5pPr marL="1798021" algn="l" defTabSz="899010" rtl="0" eaLnBrk="1" latinLnBrk="0" hangingPunct="1">
        <a:defRPr sz="1765" kern="1200">
          <a:solidFill>
            <a:schemeClr val="tx1"/>
          </a:solidFill>
          <a:latin typeface="+mn-lt"/>
          <a:ea typeface="+mn-ea"/>
          <a:cs typeface="+mn-cs"/>
        </a:defRPr>
      </a:lvl5pPr>
      <a:lvl6pPr marL="2247527" algn="l" defTabSz="899010" rtl="0" eaLnBrk="1" latinLnBrk="0" hangingPunct="1">
        <a:defRPr sz="1765" kern="1200">
          <a:solidFill>
            <a:schemeClr val="tx1"/>
          </a:solidFill>
          <a:latin typeface="+mn-lt"/>
          <a:ea typeface="+mn-ea"/>
          <a:cs typeface="+mn-cs"/>
        </a:defRPr>
      </a:lvl6pPr>
      <a:lvl7pPr marL="2697032" algn="l" defTabSz="899010" rtl="0" eaLnBrk="1" latinLnBrk="0" hangingPunct="1">
        <a:defRPr sz="1765" kern="1200">
          <a:solidFill>
            <a:schemeClr val="tx1"/>
          </a:solidFill>
          <a:latin typeface="+mn-lt"/>
          <a:ea typeface="+mn-ea"/>
          <a:cs typeface="+mn-cs"/>
        </a:defRPr>
      </a:lvl7pPr>
      <a:lvl8pPr marL="3146538" algn="l" defTabSz="899010" rtl="0" eaLnBrk="1" latinLnBrk="0" hangingPunct="1">
        <a:defRPr sz="1765" kern="1200">
          <a:solidFill>
            <a:schemeClr val="tx1"/>
          </a:solidFill>
          <a:latin typeface="+mn-lt"/>
          <a:ea typeface="+mn-ea"/>
          <a:cs typeface="+mn-cs"/>
        </a:defRPr>
      </a:lvl8pPr>
      <a:lvl9pPr marL="3596043" algn="l" defTabSz="899010" rtl="0" eaLnBrk="1" latinLnBrk="0" hangingPunct="1">
        <a:defRPr sz="176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31"/>
            </p:custDataLst>
          </p:nvPr>
        </p:nvGraphicFramePr>
        <p:xfrm>
          <a:off x="1192" y="1590"/>
          <a:ext cx="1190" cy="1587"/>
        </p:xfrm>
        <a:graphic>
          <a:graphicData uri="http://schemas.openxmlformats.org/presentationml/2006/ole">
            <mc:AlternateContent xmlns:mc="http://schemas.openxmlformats.org/markup-compatibility/2006">
              <mc:Choice xmlns:v="urn:schemas-microsoft-com:vml" Requires="v">
                <p:oleObj name="think-cell Slide" r:id="rId32" imgW="473" imgH="473" progId="TCLayout.ActiveDocument.1">
                  <p:embed/>
                </p:oleObj>
              </mc:Choice>
              <mc:Fallback>
                <p:oleObj name="think-cell Slide" r:id="rId32" imgW="473" imgH="473" progId="TCLayout.ActiveDocument.1">
                  <p:embed/>
                  <p:pic>
                    <p:nvPicPr>
                      <p:cNvPr id="7" name="Object 6" hidden="1"/>
                      <p:cNvPicPr/>
                      <p:nvPr/>
                    </p:nvPicPr>
                    <p:blipFill>
                      <a:blip r:embed="rId33"/>
                      <a:stretch>
                        <a:fillRect/>
                      </a:stretch>
                    </p:blipFill>
                    <p:spPr>
                      <a:xfrm>
                        <a:off x="1192" y="1590"/>
                        <a:ext cx="1190" cy="1587"/>
                      </a:xfrm>
                      <a:prstGeom prst="rect">
                        <a:avLst/>
                      </a:prstGeom>
                    </p:spPr>
                  </p:pic>
                </p:oleObj>
              </mc:Fallback>
            </mc:AlternateContent>
          </a:graphicData>
        </a:graphic>
      </p:graphicFrame>
      <p:sp>
        <p:nvSpPr>
          <p:cNvPr id="2" name="Title Placeholder 1"/>
          <p:cNvSpPr>
            <a:spLocks noGrp="1"/>
          </p:cNvSpPr>
          <p:nvPr>
            <p:ph type="title"/>
          </p:nvPr>
        </p:nvSpPr>
        <p:spPr>
          <a:xfrm>
            <a:off x="182880" y="365127"/>
            <a:ext cx="876681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2880" y="1825624"/>
            <a:ext cx="8766810" cy="49066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7954386"/>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 id="2147484017" r:id="rId21"/>
    <p:sldLayoutId id="2147484018" r:id="rId22"/>
    <p:sldLayoutId id="2147484019" r:id="rId23"/>
    <p:sldLayoutId id="2147484020" r:id="rId24"/>
    <p:sldLayoutId id="2147484021" r:id="rId25"/>
    <p:sldLayoutId id="2147484022" r:id="rId26"/>
    <p:sldLayoutId id="2147484023" r:id="rId27"/>
    <p:sldLayoutId id="2147484024" r:id="rId28"/>
    <p:sldLayoutId id="2147484025" r:id="rId29"/>
  </p:sldLayoutIdLst>
  <p:hf hdr="0" ftr="0" dt="0"/>
  <p:txStyles>
    <p:titleStyle>
      <a:lvl1pPr algn="l" defTabSz="665665" rtl="0" eaLnBrk="1" latinLnBrk="0" hangingPunct="1">
        <a:lnSpc>
          <a:spcPct val="90000"/>
        </a:lnSpc>
        <a:spcBef>
          <a:spcPct val="0"/>
        </a:spcBef>
        <a:buNone/>
        <a:defRPr sz="4659" b="0" kern="1200">
          <a:solidFill>
            <a:schemeClr val="tx1"/>
          </a:solidFill>
          <a:latin typeface="IBM Plex Serif Light" panose="02060403050406000203" pitchFamily="18" charset="0"/>
          <a:ea typeface="+mj-ea"/>
          <a:cs typeface="+mj-cs"/>
        </a:defRPr>
      </a:lvl1pPr>
    </p:titleStyle>
    <p:bodyStyle>
      <a:lvl1pPr marL="166416" indent="-255172" algn="l" defTabSz="665665" rtl="0" eaLnBrk="1" latinLnBrk="0" hangingPunct="1">
        <a:lnSpc>
          <a:spcPct val="90000"/>
        </a:lnSpc>
        <a:spcBef>
          <a:spcPts val="728"/>
        </a:spcBef>
        <a:spcAft>
          <a:spcPts val="582"/>
        </a:spcAft>
        <a:buFont typeface="Arial" panose="020B0604020202020204" pitchFamily="34" charset="0"/>
        <a:buChar char="•"/>
        <a:defRPr sz="3494" kern="1200">
          <a:solidFill>
            <a:schemeClr val="tx1"/>
          </a:solidFill>
          <a:latin typeface="IBM Plex Sans" panose="020B0503050203000203" pitchFamily="34" charset="0"/>
          <a:ea typeface="+mn-ea"/>
          <a:cs typeface="+mn-cs"/>
        </a:defRPr>
      </a:lvl1pPr>
      <a:lvl2pPr marL="499249" indent="-255172" algn="l" defTabSz="665665" rtl="0" eaLnBrk="1" latinLnBrk="0" hangingPunct="1">
        <a:lnSpc>
          <a:spcPct val="90000"/>
        </a:lnSpc>
        <a:spcBef>
          <a:spcPts val="364"/>
        </a:spcBef>
        <a:spcAft>
          <a:spcPts val="582"/>
        </a:spcAft>
        <a:buFont typeface="Arial" panose="020B0604020202020204" pitchFamily="34" charset="0"/>
        <a:buChar char="•"/>
        <a:defRPr sz="3494" kern="1200">
          <a:solidFill>
            <a:schemeClr val="tx1"/>
          </a:solidFill>
          <a:latin typeface="IBM Plex Sans" panose="020B0503050203000203" pitchFamily="34" charset="0"/>
          <a:ea typeface="+mn-ea"/>
          <a:cs typeface="+mn-cs"/>
        </a:defRPr>
      </a:lvl2pPr>
      <a:lvl3pPr marL="832081" indent="-255172" algn="l" defTabSz="665665" rtl="0" eaLnBrk="1" latinLnBrk="0" hangingPunct="1">
        <a:lnSpc>
          <a:spcPct val="90000"/>
        </a:lnSpc>
        <a:spcBef>
          <a:spcPts val="364"/>
        </a:spcBef>
        <a:spcAft>
          <a:spcPts val="582"/>
        </a:spcAft>
        <a:buFont typeface="Arial" panose="020B0604020202020204" pitchFamily="34" charset="0"/>
        <a:buChar char="•"/>
        <a:defRPr sz="3106" kern="1200">
          <a:solidFill>
            <a:schemeClr val="tx1"/>
          </a:solidFill>
          <a:latin typeface="IBM Plex Sans" panose="020B0503050203000203" pitchFamily="34" charset="0"/>
          <a:ea typeface="+mn-ea"/>
          <a:cs typeface="+mn-cs"/>
        </a:defRPr>
      </a:lvl3pPr>
      <a:lvl4pPr marL="1164914" indent="-255172" algn="l" defTabSz="665665" rtl="0" eaLnBrk="1" latinLnBrk="0" hangingPunct="1">
        <a:lnSpc>
          <a:spcPct val="90000"/>
        </a:lnSpc>
        <a:spcBef>
          <a:spcPts val="364"/>
        </a:spcBef>
        <a:spcAft>
          <a:spcPts val="582"/>
        </a:spcAft>
        <a:buFont typeface="Arial" panose="020B0604020202020204" pitchFamily="34" charset="0"/>
        <a:buChar char="•"/>
        <a:defRPr sz="2718" kern="1200">
          <a:solidFill>
            <a:schemeClr val="tx1"/>
          </a:solidFill>
          <a:latin typeface="IBM Plex Sans" panose="020B0503050203000203" pitchFamily="34" charset="0"/>
          <a:ea typeface="+mn-ea"/>
          <a:cs typeface="+mn-cs"/>
        </a:defRPr>
      </a:lvl4pPr>
      <a:lvl5pPr marL="1497746" indent="-255172" algn="l" defTabSz="665665" rtl="0" eaLnBrk="1" latinLnBrk="0" hangingPunct="1">
        <a:lnSpc>
          <a:spcPct val="90000"/>
        </a:lnSpc>
        <a:spcBef>
          <a:spcPts val="364"/>
        </a:spcBef>
        <a:spcAft>
          <a:spcPts val="582"/>
        </a:spcAft>
        <a:buFont typeface="Arial" panose="020B0604020202020204" pitchFamily="34" charset="0"/>
        <a:buChar char="•"/>
        <a:defRPr sz="2718" kern="1200">
          <a:solidFill>
            <a:schemeClr val="tx1"/>
          </a:solidFill>
          <a:latin typeface="IBM Plex Sans" panose="020B0503050203000203" pitchFamily="34" charset="0"/>
          <a:ea typeface="+mn-ea"/>
          <a:cs typeface="+mn-cs"/>
        </a:defRPr>
      </a:lvl5pPr>
      <a:lvl6pPr marL="1830579"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6pPr>
      <a:lvl7pPr marL="2163411"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7pPr>
      <a:lvl8pPr marL="2496243"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8pPr>
      <a:lvl9pPr marL="2829076"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9pPr>
    </p:bodyStyle>
    <p:otherStyle>
      <a:defPPr>
        <a:defRPr lang="en-US"/>
      </a:defPPr>
      <a:lvl1pPr marL="0" algn="l" defTabSz="665665" rtl="0" eaLnBrk="1" latinLnBrk="0" hangingPunct="1">
        <a:defRPr sz="1310" kern="1200">
          <a:solidFill>
            <a:schemeClr val="tx1"/>
          </a:solidFill>
          <a:latin typeface="+mn-lt"/>
          <a:ea typeface="+mn-ea"/>
          <a:cs typeface="+mn-cs"/>
        </a:defRPr>
      </a:lvl1pPr>
      <a:lvl2pPr marL="332832" algn="l" defTabSz="665665" rtl="0" eaLnBrk="1" latinLnBrk="0" hangingPunct="1">
        <a:defRPr sz="1310" kern="1200">
          <a:solidFill>
            <a:schemeClr val="tx1"/>
          </a:solidFill>
          <a:latin typeface="+mn-lt"/>
          <a:ea typeface="+mn-ea"/>
          <a:cs typeface="+mn-cs"/>
        </a:defRPr>
      </a:lvl2pPr>
      <a:lvl3pPr marL="665665" algn="l" defTabSz="665665" rtl="0" eaLnBrk="1" latinLnBrk="0" hangingPunct="1">
        <a:defRPr sz="1310" kern="1200">
          <a:solidFill>
            <a:schemeClr val="tx1"/>
          </a:solidFill>
          <a:latin typeface="+mn-lt"/>
          <a:ea typeface="+mn-ea"/>
          <a:cs typeface="+mn-cs"/>
        </a:defRPr>
      </a:lvl3pPr>
      <a:lvl4pPr marL="998497" algn="l" defTabSz="665665" rtl="0" eaLnBrk="1" latinLnBrk="0" hangingPunct="1">
        <a:defRPr sz="1310" kern="1200">
          <a:solidFill>
            <a:schemeClr val="tx1"/>
          </a:solidFill>
          <a:latin typeface="+mn-lt"/>
          <a:ea typeface="+mn-ea"/>
          <a:cs typeface="+mn-cs"/>
        </a:defRPr>
      </a:lvl4pPr>
      <a:lvl5pPr marL="1331330" algn="l" defTabSz="665665" rtl="0" eaLnBrk="1" latinLnBrk="0" hangingPunct="1">
        <a:defRPr sz="1310" kern="1200">
          <a:solidFill>
            <a:schemeClr val="tx1"/>
          </a:solidFill>
          <a:latin typeface="+mn-lt"/>
          <a:ea typeface="+mn-ea"/>
          <a:cs typeface="+mn-cs"/>
        </a:defRPr>
      </a:lvl5pPr>
      <a:lvl6pPr marL="1664162" algn="l" defTabSz="665665" rtl="0" eaLnBrk="1" latinLnBrk="0" hangingPunct="1">
        <a:defRPr sz="1310" kern="1200">
          <a:solidFill>
            <a:schemeClr val="tx1"/>
          </a:solidFill>
          <a:latin typeface="+mn-lt"/>
          <a:ea typeface="+mn-ea"/>
          <a:cs typeface="+mn-cs"/>
        </a:defRPr>
      </a:lvl6pPr>
      <a:lvl7pPr marL="1996995" algn="l" defTabSz="665665" rtl="0" eaLnBrk="1" latinLnBrk="0" hangingPunct="1">
        <a:defRPr sz="1310" kern="1200">
          <a:solidFill>
            <a:schemeClr val="tx1"/>
          </a:solidFill>
          <a:latin typeface="+mn-lt"/>
          <a:ea typeface="+mn-ea"/>
          <a:cs typeface="+mn-cs"/>
        </a:defRPr>
      </a:lvl7pPr>
      <a:lvl8pPr marL="2329827" algn="l" defTabSz="665665" rtl="0" eaLnBrk="1" latinLnBrk="0" hangingPunct="1">
        <a:defRPr sz="1310" kern="1200">
          <a:solidFill>
            <a:schemeClr val="tx1"/>
          </a:solidFill>
          <a:latin typeface="+mn-lt"/>
          <a:ea typeface="+mn-ea"/>
          <a:cs typeface="+mn-cs"/>
        </a:defRPr>
      </a:lvl8pPr>
      <a:lvl9pPr marL="2662660" algn="l" defTabSz="665665" rtl="0" eaLnBrk="1" latinLnBrk="0" hangingPunct="1">
        <a:defRPr sz="13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3.xml"/><Relationship Id="rId1" Type="http://schemas.openxmlformats.org/officeDocument/2006/relationships/tags" Target="../tags/tag27.xml"/><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niwaplibrary.wcl.american.edu/benefits-map"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niwaplibrary.wcl.american.edu/honolulu-may-2024-trainings/"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hyperlink" Target="http://www.niwaplibrary.wcl.american.edu/" TargetMode="External"/><Relationship Id="rId4" Type="http://schemas.openxmlformats.org/officeDocument/2006/relationships/hyperlink" Target="mailto:info@niwap.or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www.surveymonkey.com/r/FamCOP2023"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niwaplibrary.wcl.american.edu/pubs/njn-outreach-letter" TargetMode="External"/><Relationship Id="rId5" Type="http://schemas.openxmlformats.org/officeDocument/2006/relationships/hyperlink" Target="https://www.surveymonkey.com/r/LERoundtable" TargetMode="External"/><Relationship Id="rId4" Type="http://schemas.openxmlformats.org/officeDocument/2006/relationships/hyperlink" Target="https://www.surveymonkey.com/r/VictimAdvocateCOPAp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ctrTitle"/>
          </p:nvPr>
        </p:nvSpPr>
        <p:spPr>
          <a:xfrm>
            <a:off x="685800" y="3733801"/>
            <a:ext cx="7772400" cy="1987062"/>
          </a:xfrm>
          <a:prstGeom prst="rect">
            <a:avLst/>
          </a:prstGeom>
          <a:noFill/>
        </p:spPr>
        <p:txBody>
          <a:bodyPr vert="horz" lIns="88460" tIns="46000" rIns="88460" bIns="46000" rtlCol="0" anchor="t">
            <a:noAutofit/>
          </a:bodyPr>
          <a:lstStyle/>
          <a:p>
            <a:r>
              <a:rPr lang="en-US" sz="2118" dirty="0">
                <a:effectLst/>
              </a:rPr>
              <a:t>For Judges, Court and Supervised Visitation Center Staff, </a:t>
            </a:r>
            <a:r>
              <a:rPr lang="en-US" sz="2400" dirty="0">
                <a:effectLst/>
              </a:rPr>
              <a:t>Attorneys and Victim Advocates</a:t>
            </a:r>
            <a:endParaRPr lang="en-US" sz="2118" dirty="0">
              <a:effectLst/>
            </a:endParaRPr>
          </a:p>
        </p:txBody>
      </p:sp>
      <p:sp>
        <p:nvSpPr>
          <p:cNvPr id="9" name="Slide Number Placeholder 8"/>
          <p:cNvSpPr>
            <a:spLocks noGrp="1"/>
          </p:cNvSpPr>
          <p:nvPr>
            <p:ph type="sldNum" sz="quarter" idx="11"/>
          </p:nvPr>
        </p:nvSpPr>
        <p:spPr/>
        <p:txBody>
          <a:bodyPr/>
          <a:lstStyle/>
          <a:p>
            <a:fld id="{398F3730-EADA-46D5-A220-2FCA85626ECC}" type="slidenum">
              <a:rPr lang="en-US" altLang="en-US" smtClean="0"/>
              <a:pPr/>
              <a:t>1</a:t>
            </a:fld>
            <a:endParaRPr lang="en-US" altLang="en-US" dirty="0"/>
          </a:p>
        </p:txBody>
      </p:sp>
      <p:pic>
        <p:nvPicPr>
          <p:cNvPr id="7" name="image1.png"/>
          <p:cNvPicPr/>
          <p:nvPr/>
        </p:nvPicPr>
        <p:blipFill>
          <a:blip r:embed="rId3" cstate="print">
            <a:extLst>
              <a:ext uri="{28A0092B-C50C-407E-A947-70E740481C1C}">
                <a14:useLocalDpi xmlns:a14="http://schemas.microsoft.com/office/drawing/2010/main" val="0"/>
              </a:ext>
            </a:extLst>
          </a:blip>
          <a:stretch>
            <a:fillRect/>
          </a:stretch>
        </p:blipFill>
        <p:spPr>
          <a:xfrm>
            <a:off x="1129022" y="560680"/>
            <a:ext cx="2008947" cy="695877"/>
          </a:xfrm>
          <a:prstGeom prst="rect">
            <a:avLst/>
          </a:prstGeom>
        </p:spPr>
      </p:pic>
      <p:pic>
        <p:nvPicPr>
          <p:cNvPr id="8" name="image3.jpeg"/>
          <p:cNvPicPr/>
          <p:nvPr/>
        </p:nvPicPr>
        <p:blipFill>
          <a:blip r:embed="rId4" cstate="print">
            <a:extLst>
              <a:ext uri="{28A0092B-C50C-407E-A947-70E740481C1C}">
                <a14:useLocalDpi xmlns:a14="http://schemas.microsoft.com/office/drawing/2010/main" val="0"/>
              </a:ext>
            </a:extLst>
          </a:blip>
          <a:stretch>
            <a:fillRect/>
          </a:stretch>
        </p:blipFill>
        <p:spPr>
          <a:xfrm>
            <a:off x="6012429" y="495279"/>
            <a:ext cx="2031037" cy="826678"/>
          </a:xfrm>
          <a:prstGeom prst="rect">
            <a:avLst/>
          </a:prstGeom>
        </p:spPr>
      </p:pic>
      <p:sp>
        <p:nvSpPr>
          <p:cNvPr id="11" name="TextBox 10"/>
          <p:cNvSpPr txBox="1"/>
          <p:nvPr/>
        </p:nvSpPr>
        <p:spPr>
          <a:xfrm>
            <a:off x="2448012" y="6356353"/>
            <a:ext cx="5006194" cy="445378"/>
          </a:xfrm>
          <a:prstGeom prst="rect">
            <a:avLst/>
          </a:prstGeom>
          <a:noFill/>
        </p:spPr>
        <p:txBody>
          <a:bodyPr wrap="square" rtlCol="0">
            <a:spAutoFit/>
          </a:bodyPr>
          <a:lstStyle/>
          <a:p>
            <a:pPr algn="ctr" fontAlgn="auto">
              <a:spcBef>
                <a:spcPts val="0"/>
              </a:spcBef>
              <a:spcAft>
                <a:spcPts val="0"/>
              </a:spcAft>
              <a:defRPr/>
            </a:pPr>
            <a:r>
              <a:rPr lang="en-US" sz="1147" dirty="0">
                <a:solidFill>
                  <a:srgbClr val="FFFFFF"/>
                </a:solidFill>
                <a:latin typeface="Cambria" pitchFamily="18" charset="0"/>
                <a:cs typeface="+mn-cs"/>
              </a:rPr>
              <a:t>National Immigrant Women's Advocacy Project </a:t>
            </a:r>
          </a:p>
          <a:p>
            <a:pPr algn="ctr" fontAlgn="auto">
              <a:spcBef>
                <a:spcPts val="0"/>
              </a:spcBef>
              <a:spcAft>
                <a:spcPts val="0"/>
              </a:spcAft>
              <a:defRPr/>
            </a:pPr>
            <a:r>
              <a:rPr lang="en-US" sz="1147" dirty="0">
                <a:solidFill>
                  <a:srgbClr val="FFFFFF"/>
                </a:solidFill>
                <a:latin typeface="Cambria" pitchFamily="18" charset="0"/>
                <a:cs typeface="+mn-cs"/>
              </a:rPr>
              <a:t>American University Washington College of Law</a:t>
            </a:r>
          </a:p>
        </p:txBody>
      </p:sp>
      <p:sp>
        <p:nvSpPr>
          <p:cNvPr id="2" name="TextBox 1">
            <a:extLst>
              <a:ext uri="{FF2B5EF4-FFF2-40B4-BE49-F238E27FC236}">
                <a16:creationId xmlns:a16="http://schemas.microsoft.com/office/drawing/2014/main" id="{F3139B11-97EB-9A7C-AC95-29548E9B8C21}"/>
              </a:ext>
            </a:extLst>
          </p:cNvPr>
          <p:cNvSpPr txBox="1"/>
          <p:nvPr/>
        </p:nvSpPr>
        <p:spPr>
          <a:xfrm>
            <a:off x="342900" y="1990344"/>
            <a:ext cx="8458200" cy="1384995"/>
          </a:xfrm>
          <a:prstGeom prst="rect">
            <a:avLst/>
          </a:prstGeom>
          <a:noFill/>
          <a:ln w="28575">
            <a:noFill/>
          </a:ln>
        </p:spPr>
        <p:txBody>
          <a:bodyPr wrap="square" rtlCol="0">
            <a:spAutoFit/>
          </a:bodyPr>
          <a:lstStyle/>
          <a:p>
            <a:pPr algn="ctr"/>
            <a:r>
              <a:rPr lang="en-US" sz="2800" b="1" i="1" dirty="0">
                <a:solidFill>
                  <a:srgbClr val="C00000"/>
                </a:solidFill>
                <a:latin typeface="Cambria" panose="02040503050406030204" pitchFamily="18" charset="0"/>
              </a:rPr>
              <a:t>Improving Access to Justice for Immigrant Survivors of Domestic Violence, Sexual Assault, Stalking, and Human Trafficking</a:t>
            </a:r>
            <a:endParaRPr lang="en-US" sz="2000" b="1" dirty="0">
              <a:solidFill>
                <a:srgbClr val="C00000"/>
              </a:solidFill>
              <a:latin typeface="Cambria" panose="02040503050406030204" pitchFamily="18" charset="0"/>
            </a:endParaRPr>
          </a:p>
        </p:txBody>
      </p:sp>
      <p:sp>
        <p:nvSpPr>
          <p:cNvPr id="5" name="TextBox 4">
            <a:extLst>
              <a:ext uri="{FF2B5EF4-FFF2-40B4-BE49-F238E27FC236}">
                <a16:creationId xmlns:a16="http://schemas.microsoft.com/office/drawing/2014/main" id="{DA865F4D-FB89-BF4C-6F69-E979D3F19A37}"/>
              </a:ext>
            </a:extLst>
          </p:cNvPr>
          <p:cNvSpPr txBox="1"/>
          <p:nvPr/>
        </p:nvSpPr>
        <p:spPr>
          <a:xfrm>
            <a:off x="134471" y="4844914"/>
            <a:ext cx="8875058" cy="777649"/>
          </a:xfrm>
          <a:prstGeom prst="rect">
            <a:avLst/>
          </a:prstGeom>
          <a:noFill/>
        </p:spPr>
        <p:txBody>
          <a:bodyPr wrap="square">
            <a:spAutoFit/>
          </a:bodyPr>
          <a:lstStyle/>
          <a:p>
            <a:pPr algn="ctr">
              <a:lnSpc>
                <a:spcPct val="80000"/>
              </a:lnSpc>
              <a:spcBef>
                <a:spcPts val="590"/>
              </a:spcBef>
              <a:tabLst>
                <a:tab pos="0" algn="l"/>
                <a:tab pos="449399" algn="l"/>
                <a:tab pos="898800" algn="l"/>
                <a:tab pos="1348200" algn="l"/>
                <a:tab pos="1797601" algn="l"/>
                <a:tab pos="2247002" algn="l"/>
                <a:tab pos="2696401" algn="l"/>
                <a:tab pos="3145802" algn="l"/>
                <a:tab pos="3595201" algn="l"/>
                <a:tab pos="4044602" algn="l"/>
                <a:tab pos="4494001" algn="l"/>
                <a:tab pos="4943402" algn="l"/>
                <a:tab pos="5392803" algn="l"/>
                <a:tab pos="5842203" algn="l"/>
                <a:tab pos="6291603" algn="l"/>
                <a:tab pos="6741005" algn="l"/>
                <a:tab pos="7190405" algn="l"/>
                <a:tab pos="7639803" algn="l"/>
                <a:tab pos="8089203" algn="l"/>
                <a:tab pos="8538606" algn="l"/>
                <a:tab pos="8988006" algn="l"/>
              </a:tabLst>
            </a:pPr>
            <a:r>
              <a:rPr lang="en-US" sz="2471" b="1" dirty="0">
                <a:solidFill>
                  <a:schemeClr val="accent4"/>
                </a:solidFill>
                <a:latin typeface="Cambria" panose="02040503050406030204" pitchFamily="18" charset="0"/>
                <a:cs typeface="Times New Roman" pitchFamily="18" charset="0"/>
              </a:rPr>
              <a:t>Center </a:t>
            </a:r>
            <a:r>
              <a:rPr lang="en-US" sz="2471" b="1">
                <a:solidFill>
                  <a:schemeClr val="accent4"/>
                </a:solidFill>
                <a:latin typeface="Cambria" panose="02040503050406030204" pitchFamily="18" charset="0"/>
                <a:cs typeface="Times New Roman" pitchFamily="18" charset="0"/>
              </a:rPr>
              <a:t>for Justice Innovation</a:t>
            </a:r>
            <a:r>
              <a:rPr lang="en-US" sz="2471" b="1" dirty="0">
                <a:solidFill>
                  <a:schemeClr val="accent4"/>
                </a:solidFill>
                <a:latin typeface="Cambria" panose="02040503050406030204" pitchFamily="18" charset="0"/>
                <a:cs typeface="Times New Roman" pitchFamily="18" charset="0"/>
              </a:rPr>
              <a:t>, New York</a:t>
            </a:r>
          </a:p>
          <a:p>
            <a:pPr algn="ctr">
              <a:lnSpc>
                <a:spcPct val="80000"/>
              </a:lnSpc>
              <a:spcBef>
                <a:spcPts val="590"/>
              </a:spcBef>
              <a:tabLst>
                <a:tab pos="0" algn="l"/>
                <a:tab pos="449399" algn="l"/>
                <a:tab pos="898800" algn="l"/>
                <a:tab pos="1348200" algn="l"/>
                <a:tab pos="1797601" algn="l"/>
                <a:tab pos="2247002" algn="l"/>
                <a:tab pos="2696401" algn="l"/>
                <a:tab pos="3145802" algn="l"/>
                <a:tab pos="3595201" algn="l"/>
                <a:tab pos="4044602" algn="l"/>
                <a:tab pos="4494001" algn="l"/>
                <a:tab pos="4943402" algn="l"/>
                <a:tab pos="5392803" algn="l"/>
                <a:tab pos="5842203" algn="l"/>
                <a:tab pos="6291603" algn="l"/>
                <a:tab pos="6741005" algn="l"/>
                <a:tab pos="7190405" algn="l"/>
                <a:tab pos="7639803" algn="l"/>
                <a:tab pos="8089203" algn="l"/>
                <a:tab pos="8538606" algn="l"/>
                <a:tab pos="8988006" algn="l"/>
              </a:tabLst>
            </a:pPr>
            <a:r>
              <a:rPr lang="en-US" sz="2471" b="1" dirty="0">
                <a:solidFill>
                  <a:schemeClr val="accent4"/>
                </a:solidFill>
                <a:latin typeface="Cambria" panose="02040503050406030204" pitchFamily="18" charset="0"/>
                <a:cs typeface="Times New Roman" pitchFamily="18" charset="0"/>
              </a:rPr>
              <a:t>August 8, 2024</a:t>
            </a:r>
          </a:p>
        </p:txBody>
      </p:sp>
    </p:spTree>
    <p:extLst>
      <p:ext uri="{BB962C8B-B14F-4D97-AF65-F5344CB8AC3E}">
        <p14:creationId xmlns:p14="http://schemas.microsoft.com/office/powerpoint/2010/main" val="32293343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8" name="Rectangle 2"/>
          <p:cNvSpPr>
            <a:spLocks noGrp="1"/>
          </p:cNvSpPr>
          <p:nvPr>
            <p:ph type="title"/>
          </p:nvPr>
        </p:nvSpPr>
        <p:spPr>
          <a:xfrm>
            <a:off x="430481" y="120650"/>
            <a:ext cx="8229600" cy="717550"/>
          </a:xfrm>
        </p:spPr>
        <p:txBody>
          <a:bodyPr>
            <a:normAutofit fontScale="90000"/>
          </a:bodyPr>
          <a:lstStyle/>
          <a:p>
            <a:r>
              <a:rPr lang="en-US" dirty="0"/>
              <a:t>Benefits for Survivors</a:t>
            </a:r>
          </a:p>
        </p:txBody>
      </p:sp>
      <p:sp>
        <p:nvSpPr>
          <p:cNvPr id="815109" name="Rectangle 3"/>
          <p:cNvSpPr>
            <a:spLocks noGrp="1"/>
          </p:cNvSpPr>
          <p:nvPr>
            <p:ph idx="1"/>
          </p:nvPr>
        </p:nvSpPr>
        <p:spPr>
          <a:xfrm>
            <a:off x="430481" y="1066800"/>
            <a:ext cx="8256319" cy="4724400"/>
          </a:xfrm>
        </p:spPr>
        <p:txBody>
          <a:bodyPr>
            <a:normAutofit fontScale="92500"/>
          </a:bodyPr>
          <a:lstStyle/>
          <a:p>
            <a:r>
              <a:rPr lang="en-US" dirty="0"/>
              <a:t>Protection from deportation</a:t>
            </a:r>
          </a:p>
          <a:p>
            <a:r>
              <a:rPr lang="en-US" dirty="0"/>
              <a:t>Access to legal immigration status </a:t>
            </a:r>
          </a:p>
          <a:p>
            <a:r>
              <a:rPr lang="en-US" dirty="0"/>
              <a:t>Financial independence from the perpetrator</a:t>
            </a:r>
          </a:p>
          <a:p>
            <a:pPr lvl="1"/>
            <a:r>
              <a:rPr lang="en-US" dirty="0"/>
              <a:t>Legal work authorization (6 months to 2 years from filing)</a:t>
            </a:r>
          </a:p>
          <a:p>
            <a:pPr lvl="1"/>
            <a:r>
              <a:rPr lang="en-US" dirty="0"/>
              <a:t>Issuance of federally recognized driver’s licenses and IDs</a:t>
            </a:r>
          </a:p>
          <a:p>
            <a:pPr lvl="1"/>
            <a:r>
              <a:rPr lang="en-US" dirty="0"/>
              <a:t>Increased access to federal and state public benefits</a:t>
            </a:r>
          </a:p>
          <a:p>
            <a:r>
              <a:rPr lang="en-US" dirty="0"/>
              <a:t>VAWA confidentiality</a:t>
            </a:r>
          </a:p>
        </p:txBody>
      </p:sp>
      <p:sp>
        <p:nvSpPr>
          <p:cNvPr id="4" name="Footer Placeholder 3"/>
          <p:cNvSpPr>
            <a:spLocks noGrp="1"/>
          </p:cNvSpPr>
          <p:nvPr>
            <p:ph type="ftr" sz="quarter" idx="10"/>
          </p:nvPr>
        </p:nvSpPr>
        <p:spPr>
          <a:xfrm>
            <a:off x="2667000" y="6356350"/>
            <a:ext cx="3810000" cy="365125"/>
          </a:xfrm>
        </p:spPr>
        <p:txBody>
          <a:bodyPr/>
          <a:lstStyle/>
          <a:p>
            <a:endParaRPr lang="en-US" dirty="0"/>
          </a:p>
        </p:txBody>
      </p:sp>
      <p:sp>
        <p:nvSpPr>
          <p:cNvPr id="5" name="Slide Number Placeholder 4"/>
          <p:cNvSpPr>
            <a:spLocks noGrp="1"/>
          </p:cNvSpPr>
          <p:nvPr>
            <p:ph type="sldNum" sz="quarter" idx="11"/>
          </p:nvPr>
        </p:nvSpPr>
        <p:spPr>
          <a:xfrm>
            <a:off x="6553200" y="6356350"/>
            <a:ext cx="2133600" cy="365125"/>
          </a:xfrm>
        </p:spPr>
        <p:txBody>
          <a:bodyPr/>
          <a:lstStyle/>
          <a:p>
            <a:fld id="{6A63AC35-3821-42BC-BDAE-2B923C128E1A}" type="slidenum">
              <a:rPr lang="en-US" altLang="en-US" smtClean="0"/>
              <a:pPr/>
              <a:t>10</a:t>
            </a:fld>
            <a:endParaRPr lang="en-US" altLang="en-US" dirty="0"/>
          </a:p>
        </p:txBody>
      </p:sp>
    </p:spTree>
    <p:extLst>
      <p:ext uri="{BB962C8B-B14F-4D97-AF65-F5344CB8AC3E}">
        <p14:creationId xmlns:p14="http://schemas.microsoft.com/office/powerpoint/2010/main" val="147470160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5FAE-4A0A-FD53-0EEE-BBDF61DB5184}"/>
              </a:ext>
            </a:extLst>
          </p:cNvPr>
          <p:cNvSpPr>
            <a:spLocks noGrp="1"/>
          </p:cNvSpPr>
          <p:nvPr>
            <p:ph type="title" idx="4294967295"/>
          </p:nvPr>
        </p:nvSpPr>
        <p:spPr>
          <a:xfrm>
            <a:off x="304800" y="1295400"/>
            <a:ext cx="2590800" cy="4030662"/>
          </a:xfrm>
        </p:spPr>
        <p:txBody>
          <a:bodyPr>
            <a:normAutofit/>
          </a:bodyPr>
          <a:lstStyle/>
          <a:p>
            <a:r>
              <a:rPr lang="en-US" sz="3200" dirty="0">
                <a:solidFill>
                  <a:schemeClr val="accent5">
                    <a:lumMod val="50000"/>
                  </a:schemeClr>
                </a:solidFill>
                <a:latin typeface="Cambria" panose="02040503050406030204" pitchFamily="18" charset="0"/>
                <a:ea typeface="Cambria" panose="02040503050406030204" pitchFamily="18" charset="0"/>
                <a:cs typeface="Arial" panose="020B0604020202020204" pitchFamily="34" charset="0"/>
              </a:rPr>
              <a:t>Immigration Protections for Noncitizen Victims of Crime and Abuse</a:t>
            </a:r>
          </a:p>
        </p:txBody>
      </p:sp>
      <p:pic>
        <p:nvPicPr>
          <p:cNvPr id="6" name="Content Placeholder 5">
            <a:extLst>
              <a:ext uri="{FF2B5EF4-FFF2-40B4-BE49-F238E27FC236}">
                <a16:creationId xmlns:a16="http://schemas.microsoft.com/office/drawing/2014/main" id="{0C3CEADC-8B15-CCD7-718B-C7FDEBC068F6}"/>
              </a:ext>
            </a:extLst>
          </p:cNvPr>
          <p:cNvPicPr>
            <a:picLocks noGrp="1" noChangeAspect="1"/>
          </p:cNvPicPr>
          <p:nvPr>
            <p:ph idx="4294967295"/>
          </p:nvPr>
        </p:nvPicPr>
        <p:blipFill>
          <a:blip r:embed="rId4"/>
          <a:stretch>
            <a:fillRect/>
          </a:stretch>
        </p:blipFill>
        <p:spPr>
          <a:xfrm>
            <a:off x="3352800" y="41275"/>
            <a:ext cx="5791200" cy="6748463"/>
          </a:xfrm>
        </p:spPr>
      </p:pic>
      <p:sp>
        <p:nvSpPr>
          <p:cNvPr id="7" name="Slide Number Placeholder 6"/>
          <p:cNvSpPr>
            <a:spLocks noGrp="1"/>
          </p:cNvSpPr>
          <p:nvPr>
            <p:ph type="sldNum" sz="quarter" idx="4294967295"/>
          </p:nvPr>
        </p:nvSpPr>
        <p:spPr>
          <a:xfrm>
            <a:off x="7010400" y="6356350"/>
            <a:ext cx="2133600" cy="365125"/>
          </a:xfrm>
          <a:prstGeom prst="rect">
            <a:avLst/>
          </a:prstGeom>
        </p:spPr>
        <p:txBody>
          <a:bodyPr/>
          <a:lstStyle/>
          <a:p>
            <a:fld id="{6A63AC35-3821-42BC-BDAE-2B923C128E1A}" type="slidenum">
              <a:rPr lang="en-US" altLang="en-US" smtClean="0"/>
              <a:pPr/>
              <a:t>11</a:t>
            </a:fld>
            <a:endParaRPr lang="en-US" altLang="en-US" dirty="0"/>
          </a:p>
        </p:txBody>
      </p:sp>
    </p:spTree>
    <p:custDataLst>
      <p:tags r:id="rId1"/>
    </p:custDataLst>
    <p:extLst>
      <p:ext uri="{BB962C8B-B14F-4D97-AF65-F5344CB8AC3E}">
        <p14:creationId xmlns:p14="http://schemas.microsoft.com/office/powerpoint/2010/main" val="3994372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Qualifying Criminal Activity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50904889"/>
              </p:ext>
            </p:extLst>
          </p:nvPr>
        </p:nvGraphicFramePr>
        <p:xfrm>
          <a:off x="430213" y="1066800"/>
          <a:ext cx="8256585" cy="4547360"/>
        </p:xfrm>
        <a:graphic>
          <a:graphicData uri="http://schemas.openxmlformats.org/drawingml/2006/table">
            <a:tbl>
              <a:tblPr bandRow="1">
                <a:tableStyleId>{BC89EF96-8CEA-46FF-86C4-4CE0E7609802}</a:tableStyleId>
              </a:tblPr>
              <a:tblGrid>
                <a:gridCol w="2832519">
                  <a:extLst>
                    <a:ext uri="{9D8B030D-6E8A-4147-A177-3AD203B41FA5}">
                      <a16:colId xmlns:a16="http://schemas.microsoft.com/office/drawing/2014/main" val="20000"/>
                    </a:ext>
                  </a:extLst>
                </a:gridCol>
                <a:gridCol w="2832519">
                  <a:extLst>
                    <a:ext uri="{9D8B030D-6E8A-4147-A177-3AD203B41FA5}">
                      <a16:colId xmlns:a16="http://schemas.microsoft.com/office/drawing/2014/main" val="20001"/>
                    </a:ext>
                  </a:extLst>
                </a:gridCol>
                <a:gridCol w="2591547">
                  <a:extLst>
                    <a:ext uri="{9D8B030D-6E8A-4147-A177-3AD203B41FA5}">
                      <a16:colId xmlns:a16="http://schemas.microsoft.com/office/drawing/2014/main" val="20002"/>
                    </a:ext>
                  </a:extLst>
                </a:gridCol>
              </a:tblGrid>
              <a:tr h="360697">
                <a:tc>
                  <a:txBody>
                    <a:bodyPr/>
                    <a:lstStyle/>
                    <a:p>
                      <a:r>
                        <a:rPr lang="en-US" sz="1900" dirty="0">
                          <a:latin typeface="Cambria" panose="02040503050406030204" pitchFamily="18" charset="0"/>
                        </a:rPr>
                        <a:t>Abduction</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Hostage</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Sexual Assault</a:t>
                      </a:r>
                      <a:endParaRPr lang="en-US" sz="1900" dirty="0">
                        <a:solidFill>
                          <a:schemeClr val="accent1">
                            <a:lumMod val="50000"/>
                          </a:schemeClr>
                        </a:solidFill>
                        <a:latin typeface="Cambria" panose="02040503050406030204" pitchFamily="18" charset="0"/>
                      </a:endParaRPr>
                    </a:p>
                  </a:txBody>
                  <a:tcPr marL="78309" marR="78309" marT="39154" marB="39154"/>
                </a:tc>
                <a:extLst>
                  <a:ext uri="{0D108BD9-81ED-4DB2-BD59-A6C34878D82A}">
                    <a16:rowId xmlns:a16="http://schemas.microsoft.com/office/drawing/2014/main" val="10000"/>
                  </a:ext>
                </a:extLst>
              </a:tr>
              <a:tr h="360697">
                <a:tc>
                  <a:txBody>
                    <a:bodyPr/>
                    <a:lstStyle/>
                    <a:p>
                      <a:r>
                        <a:rPr lang="en-US" sz="1900" dirty="0">
                          <a:latin typeface="Cambria" panose="02040503050406030204" pitchFamily="18" charset="0"/>
                        </a:rPr>
                        <a:t>Abusive</a:t>
                      </a:r>
                      <a:r>
                        <a:rPr lang="en-US" sz="1900" baseline="0" dirty="0">
                          <a:latin typeface="Cambria" panose="02040503050406030204" pitchFamily="18" charset="0"/>
                        </a:rPr>
                        <a:t> Sexual Contact</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Incest</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Sexual Exploitation</a:t>
                      </a:r>
                      <a:endParaRPr lang="en-US" sz="1900" dirty="0">
                        <a:solidFill>
                          <a:schemeClr val="accent1">
                            <a:lumMod val="50000"/>
                          </a:schemeClr>
                        </a:solidFill>
                        <a:latin typeface="Cambria" panose="02040503050406030204" pitchFamily="18" charset="0"/>
                      </a:endParaRPr>
                    </a:p>
                  </a:txBody>
                  <a:tcPr marL="78309" marR="78309" marT="39154" marB="39154"/>
                </a:tc>
                <a:extLst>
                  <a:ext uri="{0D108BD9-81ED-4DB2-BD59-A6C34878D82A}">
                    <a16:rowId xmlns:a16="http://schemas.microsoft.com/office/drawing/2014/main" val="10001"/>
                  </a:ext>
                </a:extLst>
              </a:tr>
              <a:tr h="360697">
                <a:tc>
                  <a:txBody>
                    <a:bodyPr/>
                    <a:lstStyle/>
                    <a:p>
                      <a:r>
                        <a:rPr lang="en-US" sz="1900" dirty="0">
                          <a:latin typeface="Cambria" panose="02040503050406030204" pitchFamily="18" charset="0"/>
                        </a:rPr>
                        <a:t>Blackmail</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Involuntary</a:t>
                      </a:r>
                      <a:r>
                        <a:rPr lang="en-US" sz="1900" baseline="0" dirty="0">
                          <a:latin typeface="Cambria" panose="02040503050406030204" pitchFamily="18" charset="0"/>
                        </a:rPr>
                        <a:t> Servitude</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Slave</a:t>
                      </a:r>
                      <a:r>
                        <a:rPr lang="en-US" sz="1900" baseline="0" dirty="0">
                          <a:latin typeface="Cambria" panose="02040503050406030204" pitchFamily="18" charset="0"/>
                        </a:rPr>
                        <a:t> Trade</a:t>
                      </a:r>
                      <a:endParaRPr lang="en-US" sz="1900" dirty="0">
                        <a:solidFill>
                          <a:schemeClr val="accent1">
                            <a:lumMod val="50000"/>
                          </a:schemeClr>
                        </a:solidFill>
                        <a:latin typeface="Cambria" panose="02040503050406030204" pitchFamily="18" charset="0"/>
                      </a:endParaRPr>
                    </a:p>
                  </a:txBody>
                  <a:tcPr marL="78309" marR="78309" marT="39154" marB="39154"/>
                </a:tc>
                <a:extLst>
                  <a:ext uri="{0D108BD9-81ED-4DB2-BD59-A6C34878D82A}">
                    <a16:rowId xmlns:a16="http://schemas.microsoft.com/office/drawing/2014/main" val="10002"/>
                  </a:ext>
                </a:extLst>
              </a:tr>
              <a:tr h="360697">
                <a:tc>
                  <a:txBody>
                    <a:bodyPr/>
                    <a:lstStyle/>
                    <a:p>
                      <a:r>
                        <a:rPr lang="en-US" sz="1900" dirty="0">
                          <a:latin typeface="Cambria" panose="02040503050406030204" pitchFamily="18" charset="0"/>
                        </a:rPr>
                        <a:t>Domestic</a:t>
                      </a:r>
                      <a:r>
                        <a:rPr lang="en-US" sz="1900" baseline="0" dirty="0">
                          <a:latin typeface="Cambria" panose="02040503050406030204" pitchFamily="18" charset="0"/>
                        </a:rPr>
                        <a:t> Violence</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Kidnapping</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Stalking</a:t>
                      </a:r>
                      <a:endParaRPr lang="en-US" sz="1900" dirty="0">
                        <a:solidFill>
                          <a:schemeClr val="accent1">
                            <a:lumMod val="50000"/>
                          </a:schemeClr>
                        </a:solidFill>
                        <a:latin typeface="Cambria" panose="02040503050406030204" pitchFamily="18" charset="0"/>
                      </a:endParaRPr>
                    </a:p>
                  </a:txBody>
                  <a:tcPr marL="78309" marR="78309" marT="39154" marB="39154"/>
                </a:tc>
                <a:extLst>
                  <a:ext uri="{0D108BD9-81ED-4DB2-BD59-A6C34878D82A}">
                    <a16:rowId xmlns:a16="http://schemas.microsoft.com/office/drawing/2014/main" val="10003"/>
                  </a:ext>
                </a:extLst>
              </a:tr>
              <a:tr h="360697">
                <a:tc>
                  <a:txBody>
                    <a:bodyPr/>
                    <a:lstStyle/>
                    <a:p>
                      <a:r>
                        <a:rPr lang="en-US" sz="1900" dirty="0">
                          <a:latin typeface="Cambria" panose="02040503050406030204" pitchFamily="18" charset="0"/>
                        </a:rPr>
                        <a:t>Extortion</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Manslaughter</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Torture</a:t>
                      </a:r>
                      <a:endParaRPr lang="en-US" sz="1900" dirty="0">
                        <a:solidFill>
                          <a:schemeClr val="accent1">
                            <a:lumMod val="50000"/>
                          </a:schemeClr>
                        </a:solidFill>
                        <a:latin typeface="Cambria" panose="02040503050406030204" pitchFamily="18" charset="0"/>
                      </a:endParaRPr>
                    </a:p>
                  </a:txBody>
                  <a:tcPr marL="78309" marR="78309" marT="39154" marB="39154"/>
                </a:tc>
                <a:extLst>
                  <a:ext uri="{0D108BD9-81ED-4DB2-BD59-A6C34878D82A}">
                    <a16:rowId xmlns:a16="http://schemas.microsoft.com/office/drawing/2014/main" val="10004"/>
                  </a:ext>
                </a:extLst>
              </a:tr>
              <a:tr h="360697">
                <a:tc>
                  <a:txBody>
                    <a:bodyPr/>
                    <a:lstStyle/>
                    <a:p>
                      <a:r>
                        <a:rPr lang="en-US" sz="1900" dirty="0">
                          <a:latin typeface="Cambria" panose="02040503050406030204" pitchFamily="18" charset="0"/>
                        </a:rPr>
                        <a:t>False</a:t>
                      </a:r>
                      <a:r>
                        <a:rPr lang="en-US" sz="1900" baseline="0" dirty="0">
                          <a:latin typeface="Cambria" panose="02040503050406030204" pitchFamily="18" charset="0"/>
                        </a:rPr>
                        <a:t> Imprisonment</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Murder</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Trafficking</a:t>
                      </a:r>
                      <a:endParaRPr lang="en-US" sz="1900" dirty="0">
                        <a:solidFill>
                          <a:schemeClr val="accent1">
                            <a:lumMod val="50000"/>
                          </a:schemeClr>
                        </a:solidFill>
                        <a:latin typeface="Cambria" panose="02040503050406030204" pitchFamily="18" charset="0"/>
                      </a:endParaRPr>
                    </a:p>
                  </a:txBody>
                  <a:tcPr marL="78309" marR="78309" marT="39154" marB="39154"/>
                </a:tc>
                <a:extLst>
                  <a:ext uri="{0D108BD9-81ED-4DB2-BD59-A6C34878D82A}">
                    <a16:rowId xmlns:a16="http://schemas.microsoft.com/office/drawing/2014/main" val="10005"/>
                  </a:ext>
                </a:extLst>
              </a:tr>
              <a:tr h="360697">
                <a:tc>
                  <a:txBody>
                    <a:bodyPr/>
                    <a:lstStyle/>
                    <a:p>
                      <a:r>
                        <a:rPr lang="en-US" sz="1900" dirty="0">
                          <a:latin typeface="Cambria" panose="02040503050406030204" pitchFamily="18" charset="0"/>
                        </a:rPr>
                        <a:t>Felonious</a:t>
                      </a:r>
                      <a:r>
                        <a:rPr lang="en-US" sz="1900" baseline="0" dirty="0">
                          <a:latin typeface="Cambria" panose="02040503050406030204" pitchFamily="18" charset="0"/>
                        </a:rPr>
                        <a:t> Assault</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Obstruction</a:t>
                      </a:r>
                      <a:r>
                        <a:rPr lang="en-US" sz="1900" baseline="0" dirty="0">
                          <a:latin typeface="Cambria" panose="02040503050406030204" pitchFamily="18" charset="0"/>
                        </a:rPr>
                        <a:t> of Justice</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Witness Tampering</a:t>
                      </a:r>
                      <a:endParaRPr lang="en-US" sz="1900" dirty="0">
                        <a:solidFill>
                          <a:schemeClr val="accent1">
                            <a:lumMod val="50000"/>
                          </a:schemeClr>
                        </a:solidFill>
                        <a:latin typeface="Cambria" panose="02040503050406030204" pitchFamily="18" charset="0"/>
                      </a:endParaRPr>
                    </a:p>
                  </a:txBody>
                  <a:tcPr marL="78309" marR="78309" marT="39154" marB="39154"/>
                </a:tc>
                <a:extLst>
                  <a:ext uri="{0D108BD9-81ED-4DB2-BD59-A6C34878D82A}">
                    <a16:rowId xmlns:a16="http://schemas.microsoft.com/office/drawing/2014/main" val="10006"/>
                  </a:ext>
                </a:extLst>
              </a:tr>
              <a:tr h="643085">
                <a:tc>
                  <a:txBody>
                    <a:bodyPr/>
                    <a:lstStyle/>
                    <a:p>
                      <a:r>
                        <a:rPr lang="en-US" sz="1900" dirty="0">
                          <a:latin typeface="Cambria" panose="02040503050406030204" pitchFamily="18" charset="0"/>
                        </a:rPr>
                        <a:t>Female</a:t>
                      </a:r>
                      <a:r>
                        <a:rPr lang="en-US" sz="1900" baseline="0" dirty="0">
                          <a:latin typeface="Cambria" panose="02040503050406030204" pitchFamily="18" charset="0"/>
                        </a:rPr>
                        <a:t> Genital Mutilation</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Peonage</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Unlawful</a:t>
                      </a:r>
                      <a:r>
                        <a:rPr lang="en-US" sz="1900" baseline="0" dirty="0">
                          <a:latin typeface="Cambria" panose="02040503050406030204" pitchFamily="18" charset="0"/>
                        </a:rPr>
                        <a:t> Criminal Restraint</a:t>
                      </a:r>
                      <a:endParaRPr lang="en-US" sz="1900" dirty="0">
                        <a:solidFill>
                          <a:schemeClr val="accent1">
                            <a:lumMod val="50000"/>
                          </a:schemeClr>
                        </a:solidFill>
                        <a:latin typeface="Cambria" panose="02040503050406030204" pitchFamily="18" charset="0"/>
                      </a:endParaRPr>
                    </a:p>
                  </a:txBody>
                  <a:tcPr marL="78309" marR="78309" marT="39154" marB="39154"/>
                </a:tc>
                <a:extLst>
                  <a:ext uri="{0D108BD9-81ED-4DB2-BD59-A6C34878D82A}">
                    <a16:rowId xmlns:a16="http://schemas.microsoft.com/office/drawing/2014/main" val="10007"/>
                  </a:ext>
                </a:extLst>
              </a:tr>
              <a:tr h="643085">
                <a:tc>
                  <a:txBody>
                    <a:bodyPr/>
                    <a:lstStyle/>
                    <a:p>
                      <a:r>
                        <a:rPr lang="en-US" sz="1900" dirty="0">
                          <a:latin typeface="Cambria" panose="02040503050406030204" pitchFamily="18" charset="0"/>
                        </a:rPr>
                        <a:t>Fraud</a:t>
                      </a:r>
                      <a:r>
                        <a:rPr lang="en-US" sz="1900" baseline="0" dirty="0">
                          <a:latin typeface="Cambria" panose="02040503050406030204" pitchFamily="18" charset="0"/>
                        </a:rPr>
                        <a:t> in Foreign Labor Contracting</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Perjury</a:t>
                      </a:r>
                      <a:endParaRPr lang="en-US" sz="1900" dirty="0">
                        <a:solidFill>
                          <a:schemeClr val="accent1">
                            <a:lumMod val="50000"/>
                          </a:schemeClr>
                        </a:solidFill>
                        <a:latin typeface="Cambria" panose="02040503050406030204" pitchFamily="18" charset="0"/>
                      </a:endParaRPr>
                    </a:p>
                  </a:txBody>
                  <a:tcPr marL="78309" marR="78309" marT="39154" marB="39154"/>
                </a:tc>
                <a:tc>
                  <a:txBody>
                    <a:bodyPr/>
                    <a:lstStyle/>
                    <a:p>
                      <a:r>
                        <a:rPr lang="en-US" sz="1900" dirty="0">
                          <a:latin typeface="Cambria" panose="02040503050406030204" pitchFamily="18" charset="0"/>
                        </a:rPr>
                        <a:t>Prostitution</a:t>
                      </a:r>
                      <a:endParaRPr lang="en-US" sz="1900" dirty="0">
                        <a:solidFill>
                          <a:schemeClr val="accent1">
                            <a:lumMod val="50000"/>
                          </a:schemeClr>
                        </a:solidFill>
                        <a:latin typeface="Cambria" panose="02040503050406030204" pitchFamily="18" charset="0"/>
                      </a:endParaRPr>
                    </a:p>
                  </a:txBody>
                  <a:tcPr marL="78309" marR="78309" marT="39154" marB="39154"/>
                </a:tc>
                <a:extLst>
                  <a:ext uri="{0D108BD9-81ED-4DB2-BD59-A6C34878D82A}">
                    <a16:rowId xmlns:a16="http://schemas.microsoft.com/office/drawing/2014/main" val="10008"/>
                  </a:ext>
                </a:extLst>
              </a:tr>
              <a:tr h="643085">
                <a:tc>
                  <a:txBody>
                    <a:bodyPr/>
                    <a:lstStyle/>
                    <a:p>
                      <a:r>
                        <a:rPr lang="en-US" sz="1900" dirty="0">
                          <a:latin typeface="Cambria" panose="02040503050406030204" pitchFamily="18" charset="0"/>
                        </a:rPr>
                        <a:t>Rape</a:t>
                      </a:r>
                      <a:endParaRPr lang="en-US" sz="1900" dirty="0">
                        <a:solidFill>
                          <a:schemeClr val="accent1">
                            <a:lumMod val="50000"/>
                          </a:schemeClr>
                        </a:solidFill>
                        <a:latin typeface="Cambria" panose="02040503050406030204" pitchFamily="18" charset="0"/>
                      </a:endParaRPr>
                    </a:p>
                  </a:txBody>
                  <a:tcPr marL="78309" marR="78309" marT="39154" marB="39154"/>
                </a:tc>
                <a:tc gridSpan="2">
                  <a:txBody>
                    <a:bodyPr/>
                    <a:lstStyle/>
                    <a:p>
                      <a:pPr algn="ctr"/>
                      <a:r>
                        <a:rPr lang="en-GB" sz="1900" b="0" dirty="0">
                          <a:latin typeface="Cambria" panose="02040503050406030204" pitchFamily="18" charset="0"/>
                        </a:rPr>
                        <a:t>Attempt, conspiracy or solicitation to commit crime or similar activity</a:t>
                      </a:r>
                      <a:endParaRPr lang="en-GB" sz="1900" b="0" i="0" dirty="0">
                        <a:latin typeface="Cambria" panose="02040503050406030204" pitchFamily="18" charset="0"/>
                        <a:cs typeface="Arial" charset="0"/>
                      </a:endParaRPr>
                    </a:p>
                  </a:txBody>
                  <a:tcPr marL="78309" marR="78309" marT="39154" marB="39154"/>
                </a:tc>
                <a:tc hMerge="1">
                  <a:txBody>
                    <a:bodyPr/>
                    <a:lstStyle/>
                    <a:p>
                      <a:endParaRPr lang="en-US" sz="2100" dirty="0">
                        <a:solidFill>
                          <a:schemeClr val="accent1">
                            <a:lumMod val="50000"/>
                          </a:schemeClr>
                        </a:solidFill>
                      </a:endParaRPr>
                    </a:p>
                  </a:txBody>
                  <a:tcPr marL="88750" marR="88750" marT="44375" marB="44375"/>
                </a:tc>
                <a:extLst>
                  <a:ext uri="{0D108BD9-81ED-4DB2-BD59-A6C34878D82A}">
                    <a16:rowId xmlns:a16="http://schemas.microsoft.com/office/drawing/2014/main" val="10009"/>
                  </a:ext>
                </a:extLst>
              </a:tr>
            </a:tbl>
          </a:graphicData>
        </a:graphic>
      </p:graphicFrame>
      <p:sp>
        <p:nvSpPr>
          <p:cNvPr id="5" name="Footer Placeholder 4"/>
          <p:cNvSpPr>
            <a:spLocks noGrp="1"/>
          </p:cNvSpPr>
          <p:nvPr>
            <p:ph type="ftr" sz="quarter" idx="10"/>
          </p:nvPr>
        </p:nvSpPr>
        <p:spPr>
          <a:prstGeom prst="rect">
            <a:avLst/>
          </a:prstGeom>
        </p:spPr>
        <p:txBody>
          <a:bodyPr vert="horz" lIns="101882" tIns="50941" rIns="101882" bIns="50941" rtlCol="0" anchor="ctr"/>
          <a:lstStyle>
            <a:defPPr>
              <a:defRPr lang="en-US"/>
            </a:defPPr>
            <a:lvl1pPr algn="ctr" defTabSz="507940" rtl="0" eaLnBrk="1" fontAlgn="auto" hangingPunct="1">
              <a:spcBef>
                <a:spcPts val="0"/>
              </a:spcBef>
              <a:spcAft>
                <a:spcPts val="0"/>
              </a:spcAft>
              <a:defRPr sz="1300" kern="1200">
                <a:solidFill>
                  <a:schemeClr val="bg1"/>
                </a:solidFill>
                <a:latin typeface="Cambria" pitchFamily="18" charset="0"/>
                <a:ea typeface="ＭＳ Ｐゴシック"/>
                <a:cs typeface="+mn-cs"/>
              </a:defRPr>
            </a:lvl1pPr>
            <a:lvl2pPr marL="507940" indent="-50794" algn="l" defTabSz="507940" rtl="0" fontAlgn="base">
              <a:spcBef>
                <a:spcPct val="0"/>
              </a:spcBef>
              <a:spcAft>
                <a:spcPct val="0"/>
              </a:spcAft>
              <a:defRPr sz="2700" kern="1200">
                <a:solidFill>
                  <a:schemeClr val="tx1"/>
                </a:solidFill>
                <a:latin typeface="Arial" charset="0"/>
                <a:ea typeface="ＭＳ Ｐゴシック"/>
                <a:cs typeface="ＭＳ Ｐゴシック"/>
              </a:defRPr>
            </a:lvl2pPr>
            <a:lvl3pPr marL="1017468" indent="-103176" algn="l" defTabSz="507940" rtl="0" fontAlgn="base">
              <a:spcBef>
                <a:spcPct val="0"/>
              </a:spcBef>
              <a:spcAft>
                <a:spcPct val="0"/>
              </a:spcAft>
              <a:defRPr sz="2700" kern="1200">
                <a:solidFill>
                  <a:schemeClr val="tx1"/>
                </a:solidFill>
                <a:latin typeface="Arial" charset="0"/>
                <a:ea typeface="ＭＳ Ｐゴシック"/>
                <a:cs typeface="ＭＳ Ｐゴシック"/>
              </a:defRPr>
            </a:lvl3pPr>
            <a:lvl4pPr marL="1526997" indent="-155557" algn="l" defTabSz="507940" rtl="0" fontAlgn="base">
              <a:spcBef>
                <a:spcPct val="0"/>
              </a:spcBef>
              <a:spcAft>
                <a:spcPct val="0"/>
              </a:spcAft>
              <a:defRPr sz="2700" kern="1200">
                <a:solidFill>
                  <a:schemeClr val="tx1"/>
                </a:solidFill>
                <a:latin typeface="Arial" charset="0"/>
                <a:ea typeface="ＭＳ Ｐゴシック"/>
                <a:cs typeface="ＭＳ Ｐゴシック"/>
              </a:defRPr>
            </a:lvl4pPr>
            <a:lvl5pPr marL="2036525" indent="-207939" algn="l" defTabSz="507940" rtl="0" fontAlgn="base">
              <a:spcBef>
                <a:spcPct val="0"/>
              </a:spcBef>
              <a:spcAft>
                <a:spcPct val="0"/>
              </a:spcAft>
              <a:defRPr sz="2700" kern="1200">
                <a:solidFill>
                  <a:schemeClr val="tx1"/>
                </a:solidFill>
                <a:latin typeface="Arial" charset="0"/>
                <a:ea typeface="ＭＳ Ｐゴシック"/>
                <a:cs typeface="ＭＳ Ｐゴシック"/>
              </a:defRPr>
            </a:lvl5pPr>
            <a:lvl6pPr marL="2285732" algn="l" defTabSz="914294" rtl="0" eaLnBrk="1" latinLnBrk="0" hangingPunct="1">
              <a:defRPr sz="2700" kern="1200">
                <a:solidFill>
                  <a:schemeClr val="tx1"/>
                </a:solidFill>
                <a:latin typeface="Arial" charset="0"/>
                <a:ea typeface="ＭＳ Ｐゴシック"/>
                <a:cs typeface="ＭＳ Ｐゴシック"/>
              </a:defRPr>
            </a:lvl6pPr>
            <a:lvl7pPr marL="2742880" algn="l" defTabSz="914294" rtl="0" eaLnBrk="1" latinLnBrk="0" hangingPunct="1">
              <a:defRPr sz="2700" kern="1200">
                <a:solidFill>
                  <a:schemeClr val="tx1"/>
                </a:solidFill>
                <a:latin typeface="Arial" charset="0"/>
                <a:ea typeface="ＭＳ Ｐゴシック"/>
                <a:cs typeface="ＭＳ Ｐゴシック"/>
              </a:defRPr>
            </a:lvl7pPr>
            <a:lvl8pPr marL="3200026" algn="l" defTabSz="914294" rtl="0" eaLnBrk="1" latinLnBrk="0" hangingPunct="1">
              <a:defRPr sz="2700" kern="1200">
                <a:solidFill>
                  <a:schemeClr val="tx1"/>
                </a:solidFill>
                <a:latin typeface="Arial" charset="0"/>
                <a:ea typeface="ＭＳ Ｐゴシック"/>
                <a:cs typeface="ＭＳ Ｐゴシック"/>
              </a:defRPr>
            </a:lvl8pPr>
            <a:lvl9pPr marL="3657172" algn="l" defTabSz="914294" rtl="0" eaLnBrk="1" latinLnBrk="0" hangingPunct="1">
              <a:defRPr sz="2700" kern="1200">
                <a:solidFill>
                  <a:schemeClr val="tx1"/>
                </a:solidFill>
                <a:latin typeface="Arial" charset="0"/>
                <a:ea typeface="ＭＳ Ｐゴシック"/>
                <a:cs typeface="ＭＳ Ｐゴシック"/>
              </a:defRPr>
            </a:lvl9pPr>
          </a:lstStyle>
          <a:p>
            <a:r>
              <a:rPr lang="en-US" dirty="0"/>
              <a:t>National Immigrant Women's Advocacy Project at the American University Washington College of Law</a:t>
            </a:r>
          </a:p>
        </p:txBody>
      </p:sp>
      <p:sp>
        <p:nvSpPr>
          <p:cNvPr id="10" name="Slide Number Placeholder 9"/>
          <p:cNvSpPr>
            <a:spLocks noGrp="1"/>
          </p:cNvSpPr>
          <p:nvPr>
            <p:ph type="sldNum" sz="quarter" idx="11"/>
          </p:nvPr>
        </p:nvSpPr>
        <p:spPr>
          <a:prstGeom prst="rect">
            <a:avLst/>
          </a:prstGeom>
        </p:spPr>
        <p:txBody>
          <a:bodyPr vert="horz" wrap="square" lIns="101882" tIns="50941" rIns="101882" bIns="50941" numCol="1" anchor="ctr" anchorCtr="0" compatLnSpc="1">
            <a:prstTxWarp prst="textNoShape">
              <a:avLst/>
            </a:prstTxWarp>
          </a:bodyPr>
          <a:lstStyle>
            <a:defPPr>
              <a:defRPr lang="en-US"/>
            </a:defPPr>
            <a:lvl1pPr algn="r" defTabSz="507940" rtl="0" eaLnBrk="1" fontAlgn="base" hangingPunct="1">
              <a:spcBef>
                <a:spcPct val="0"/>
              </a:spcBef>
              <a:spcAft>
                <a:spcPct val="0"/>
              </a:spcAft>
              <a:defRPr sz="1300" kern="1200">
                <a:solidFill>
                  <a:srgbClr val="FFFFFF"/>
                </a:solidFill>
                <a:latin typeface="Cambria" pitchFamily="18" charset="0"/>
                <a:ea typeface="ＭＳ Ｐゴシック"/>
                <a:cs typeface="ＭＳ Ｐゴシック"/>
              </a:defRPr>
            </a:lvl1pPr>
            <a:lvl2pPr marL="507940" indent="-50794" algn="l" defTabSz="507940" rtl="0" fontAlgn="base">
              <a:spcBef>
                <a:spcPct val="0"/>
              </a:spcBef>
              <a:spcAft>
                <a:spcPct val="0"/>
              </a:spcAft>
              <a:defRPr sz="2700" kern="1200">
                <a:solidFill>
                  <a:schemeClr val="tx1"/>
                </a:solidFill>
                <a:latin typeface="Arial" charset="0"/>
                <a:ea typeface="ＭＳ Ｐゴシック"/>
                <a:cs typeface="ＭＳ Ｐゴシック"/>
              </a:defRPr>
            </a:lvl2pPr>
            <a:lvl3pPr marL="1017468" indent="-103176" algn="l" defTabSz="507940" rtl="0" fontAlgn="base">
              <a:spcBef>
                <a:spcPct val="0"/>
              </a:spcBef>
              <a:spcAft>
                <a:spcPct val="0"/>
              </a:spcAft>
              <a:defRPr sz="2700" kern="1200">
                <a:solidFill>
                  <a:schemeClr val="tx1"/>
                </a:solidFill>
                <a:latin typeface="Arial" charset="0"/>
                <a:ea typeface="ＭＳ Ｐゴシック"/>
                <a:cs typeface="ＭＳ Ｐゴシック"/>
              </a:defRPr>
            </a:lvl3pPr>
            <a:lvl4pPr marL="1526997" indent="-155557" algn="l" defTabSz="507940" rtl="0" fontAlgn="base">
              <a:spcBef>
                <a:spcPct val="0"/>
              </a:spcBef>
              <a:spcAft>
                <a:spcPct val="0"/>
              </a:spcAft>
              <a:defRPr sz="2700" kern="1200">
                <a:solidFill>
                  <a:schemeClr val="tx1"/>
                </a:solidFill>
                <a:latin typeface="Arial" charset="0"/>
                <a:ea typeface="ＭＳ Ｐゴシック"/>
                <a:cs typeface="ＭＳ Ｐゴシック"/>
              </a:defRPr>
            </a:lvl4pPr>
            <a:lvl5pPr marL="2036525" indent="-207939" algn="l" defTabSz="507940" rtl="0" fontAlgn="base">
              <a:spcBef>
                <a:spcPct val="0"/>
              </a:spcBef>
              <a:spcAft>
                <a:spcPct val="0"/>
              </a:spcAft>
              <a:defRPr sz="2700" kern="1200">
                <a:solidFill>
                  <a:schemeClr val="tx1"/>
                </a:solidFill>
                <a:latin typeface="Arial" charset="0"/>
                <a:ea typeface="ＭＳ Ｐゴシック"/>
                <a:cs typeface="ＭＳ Ｐゴシック"/>
              </a:defRPr>
            </a:lvl5pPr>
            <a:lvl6pPr marL="2285732" algn="l" defTabSz="914294" rtl="0" eaLnBrk="1" latinLnBrk="0" hangingPunct="1">
              <a:defRPr sz="2700" kern="1200">
                <a:solidFill>
                  <a:schemeClr val="tx1"/>
                </a:solidFill>
                <a:latin typeface="Arial" charset="0"/>
                <a:ea typeface="ＭＳ Ｐゴシック"/>
                <a:cs typeface="ＭＳ Ｐゴシック"/>
              </a:defRPr>
            </a:lvl6pPr>
            <a:lvl7pPr marL="2742880" algn="l" defTabSz="914294" rtl="0" eaLnBrk="1" latinLnBrk="0" hangingPunct="1">
              <a:defRPr sz="2700" kern="1200">
                <a:solidFill>
                  <a:schemeClr val="tx1"/>
                </a:solidFill>
                <a:latin typeface="Arial" charset="0"/>
                <a:ea typeface="ＭＳ Ｐゴシック"/>
                <a:cs typeface="ＭＳ Ｐゴシック"/>
              </a:defRPr>
            </a:lvl7pPr>
            <a:lvl8pPr marL="3200026" algn="l" defTabSz="914294" rtl="0" eaLnBrk="1" latinLnBrk="0" hangingPunct="1">
              <a:defRPr sz="2700" kern="1200">
                <a:solidFill>
                  <a:schemeClr val="tx1"/>
                </a:solidFill>
                <a:latin typeface="Arial" charset="0"/>
                <a:ea typeface="ＭＳ Ｐゴシック"/>
                <a:cs typeface="ＭＳ Ｐゴシック"/>
              </a:defRPr>
            </a:lvl8pPr>
            <a:lvl9pPr marL="3657172" algn="l" defTabSz="914294" rtl="0" eaLnBrk="1" latinLnBrk="0" hangingPunct="1">
              <a:defRPr sz="2700" kern="1200">
                <a:solidFill>
                  <a:schemeClr val="tx1"/>
                </a:solidFill>
                <a:latin typeface="Arial" charset="0"/>
                <a:ea typeface="ＭＳ Ｐゴシック"/>
                <a:cs typeface="ＭＳ Ｐゴシック"/>
              </a:defRPr>
            </a:lvl9pPr>
          </a:lstStyle>
          <a:p>
            <a:pPr>
              <a:defRPr/>
            </a:pPr>
            <a:fld id="{4B342A12-00A5-4F57-9E97-D8C83B8EA008}" type="slidenum">
              <a:rPr lang="en-US" altLang="en-US" smtClean="0">
                <a:solidFill>
                  <a:schemeClr val="bg1"/>
                </a:solidFill>
              </a:rPr>
              <a:pPr>
                <a:defRPr/>
              </a:pPr>
              <a:t>12</a:t>
            </a:fld>
            <a:endParaRPr lang="en-US" altLang="en-US" dirty="0"/>
          </a:p>
        </p:txBody>
      </p:sp>
    </p:spTree>
    <p:extLst>
      <p:ext uri="{BB962C8B-B14F-4D97-AF65-F5344CB8AC3E}">
        <p14:creationId xmlns:p14="http://schemas.microsoft.com/office/powerpoint/2010/main" val="2844151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136525"/>
            <a:ext cx="7987553" cy="850931"/>
          </a:xfrm>
        </p:spPr>
        <p:txBody>
          <a:bodyPr>
            <a:normAutofit/>
          </a:bodyPr>
          <a:lstStyle/>
          <a:p>
            <a:r>
              <a:rPr lang="en-US" dirty="0"/>
              <a:t>Similar Criminal Activity</a:t>
            </a:r>
          </a:p>
        </p:txBody>
      </p:sp>
      <p:sp>
        <p:nvSpPr>
          <p:cNvPr id="7" name="Content Placeholder 6">
            <a:extLst>
              <a:ext uri="{FF2B5EF4-FFF2-40B4-BE49-F238E27FC236}">
                <a16:creationId xmlns:a16="http://schemas.microsoft.com/office/drawing/2014/main" id="{1AA15AE4-B981-5D46-8BBF-DED79C6B0EC2}"/>
              </a:ext>
            </a:extLst>
          </p:cNvPr>
          <p:cNvSpPr>
            <a:spLocks noGrp="1"/>
          </p:cNvSpPr>
          <p:nvPr>
            <p:ph idx="1"/>
          </p:nvPr>
        </p:nvSpPr>
        <p:spPr>
          <a:xfrm>
            <a:off x="578224" y="1192172"/>
            <a:ext cx="7987553" cy="4827628"/>
          </a:xfrm>
        </p:spPr>
        <p:txBody>
          <a:bodyPr/>
          <a:lstStyle/>
          <a:p>
            <a:r>
              <a:rPr lang="en-US" sz="2824" dirty="0"/>
              <a:t>Qualifying criminal activity includes any similar activity where the elements of the crime are substantially similar. Examples:</a:t>
            </a:r>
          </a:p>
          <a:p>
            <a:pPr lvl="1"/>
            <a:r>
              <a:rPr lang="en-US" sz="2471" dirty="0"/>
              <a:t>Hate crimes</a:t>
            </a:r>
          </a:p>
          <a:p>
            <a:pPr lvl="1"/>
            <a:r>
              <a:rPr lang="en-US" sz="2471" dirty="0"/>
              <a:t>Video voyeurism</a:t>
            </a:r>
          </a:p>
          <a:p>
            <a:pPr lvl="1"/>
            <a:r>
              <a:rPr lang="en-US" sz="2471" dirty="0"/>
              <a:t>Elder abuse/abuse of adults with disabilities</a:t>
            </a:r>
          </a:p>
          <a:p>
            <a:pPr lvl="1"/>
            <a:r>
              <a:rPr lang="en-US" sz="2471" dirty="0"/>
              <a:t>Child abuse</a:t>
            </a:r>
          </a:p>
          <a:p>
            <a:pPr lvl="1"/>
            <a:r>
              <a:rPr lang="en-US" sz="2471" dirty="0"/>
              <a:t>Robbery or aggravated robbery could include felonious assault, depending on the evidence and state law definition </a:t>
            </a:r>
          </a:p>
          <a:p>
            <a:pPr lvl="1"/>
            <a:endParaRPr lang="en-US" sz="2471" dirty="0"/>
          </a:p>
          <a:p>
            <a:pPr lvl="1"/>
            <a:endParaRPr lang="en-US" sz="2471" dirty="0"/>
          </a:p>
          <a:p>
            <a:endParaRPr lang="en-US" sz="2824" dirty="0"/>
          </a:p>
        </p:txBody>
      </p:sp>
      <p:sp>
        <p:nvSpPr>
          <p:cNvPr id="8" name="Slide Number Placeholder 1">
            <a:extLst>
              <a:ext uri="{FF2B5EF4-FFF2-40B4-BE49-F238E27FC236}">
                <a16:creationId xmlns:a16="http://schemas.microsoft.com/office/drawing/2014/main" id="{D15C5428-910D-44B4-ADB9-303E9F6BA434}"/>
              </a:ext>
            </a:extLst>
          </p:cNvPr>
          <p:cNvSpPr>
            <a:spLocks noGrp="1"/>
          </p:cNvSpPr>
          <p:nvPr>
            <p:ph type="sldNum" sz="quarter" idx="11"/>
          </p:nvPr>
        </p:nvSpPr>
        <p:spPr>
          <a:xfrm>
            <a:off x="6494929" y="6356350"/>
            <a:ext cx="2070847" cy="365125"/>
          </a:xfrm>
        </p:spPr>
        <p:txBody>
          <a:bodyPr/>
          <a:lstStyle/>
          <a:p>
            <a:fld id="{467BCD49-9957-4719-8A13-EC30D936773C}" type="slidenum">
              <a:rPr lang="en-US" altLang="en-US" smtClean="0"/>
              <a:pPr/>
              <a:t>13</a:t>
            </a:fld>
            <a:endParaRPr lang="en-US" altLang="en-US" dirty="0"/>
          </a:p>
        </p:txBody>
      </p:sp>
      <p:sp>
        <p:nvSpPr>
          <p:cNvPr id="9" name="TextBox 8"/>
          <p:cNvSpPr txBox="1"/>
          <p:nvPr/>
        </p:nvSpPr>
        <p:spPr>
          <a:xfrm>
            <a:off x="2331368" y="6289339"/>
            <a:ext cx="5229772" cy="445378"/>
          </a:xfrm>
          <a:prstGeom prst="rect">
            <a:avLst/>
          </a:prstGeom>
          <a:noFill/>
        </p:spPr>
        <p:txBody>
          <a:bodyPr wrap="square" rtlCol="0">
            <a:spAutoFit/>
          </a:bodyPr>
          <a:lstStyle/>
          <a:p>
            <a:pPr algn="ctr" fontAlgn="auto">
              <a:spcBef>
                <a:spcPts val="0"/>
              </a:spcBef>
              <a:spcAft>
                <a:spcPts val="0"/>
              </a:spcAft>
              <a:defRPr/>
            </a:pPr>
            <a:r>
              <a:rPr lang="en-US" sz="1147" dirty="0">
                <a:solidFill>
                  <a:srgbClr val="FFFFFF"/>
                </a:solidFill>
                <a:latin typeface="Cambria" pitchFamily="18" charset="0"/>
                <a:cs typeface="+mn-cs"/>
              </a:rPr>
              <a:t>National Immigrant Women's Advocacy Project </a:t>
            </a:r>
          </a:p>
          <a:p>
            <a:pPr algn="ctr" fontAlgn="auto">
              <a:spcBef>
                <a:spcPts val="0"/>
              </a:spcBef>
              <a:spcAft>
                <a:spcPts val="0"/>
              </a:spcAft>
              <a:defRPr/>
            </a:pPr>
            <a:r>
              <a:rPr lang="en-US" sz="1147" dirty="0">
                <a:solidFill>
                  <a:srgbClr val="FFFFFF"/>
                </a:solidFill>
                <a:latin typeface="Cambria" pitchFamily="18" charset="0"/>
                <a:cs typeface="+mn-cs"/>
              </a:rPr>
              <a:t>American University Washington College of Law</a:t>
            </a:r>
          </a:p>
        </p:txBody>
      </p:sp>
    </p:spTree>
    <p:extLst>
      <p:ext uri="{BB962C8B-B14F-4D97-AF65-F5344CB8AC3E}">
        <p14:creationId xmlns:p14="http://schemas.microsoft.com/office/powerpoint/2010/main" val="347915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430481" y="120650"/>
            <a:ext cx="8229600" cy="717550"/>
          </a:xfrm>
        </p:spPr>
        <p:txBody>
          <a:bodyPr wrap="square" numCol="1" anchorCtr="0" compatLnSpc="1">
            <a:prstTxWarp prst="textNoShape">
              <a:avLst/>
            </a:prstTxWarp>
            <a:noAutofit/>
          </a:bodyPr>
          <a:lstStyle/>
          <a:p>
            <a:r>
              <a:rPr lang="en-US" altLang="en-US" sz="4000" dirty="0"/>
              <a:t>VAWA Self-Petitioning Requirements</a:t>
            </a:r>
          </a:p>
        </p:txBody>
      </p:sp>
      <p:sp>
        <p:nvSpPr>
          <p:cNvPr id="57347" name="Rectangle 3"/>
          <p:cNvSpPr>
            <a:spLocks noGrp="1" noChangeArrowheads="1"/>
          </p:cNvSpPr>
          <p:nvPr>
            <p:ph idx="1"/>
          </p:nvPr>
        </p:nvSpPr>
        <p:spPr>
          <a:xfrm>
            <a:off x="430481" y="1066800"/>
            <a:ext cx="8256319" cy="4724400"/>
          </a:xfrm>
        </p:spPr>
        <p:txBody>
          <a:bodyPr/>
          <a:lstStyle/>
          <a:p>
            <a:r>
              <a:rPr lang="en-US" altLang="en-US" sz="2400" dirty="0"/>
              <a:t>Subjected to Battery or Extreme Cruelty</a:t>
            </a:r>
          </a:p>
          <a:p>
            <a:r>
              <a:rPr lang="en-US" altLang="en-US" sz="2400" dirty="0"/>
              <a:t>By a U.S. Citizen or Permanent Resident </a:t>
            </a:r>
          </a:p>
          <a:p>
            <a:pPr lvl="1"/>
            <a:r>
              <a:rPr lang="en-US" altLang="en-US" sz="2400" dirty="0"/>
              <a:t>spouse; parent; or citizen adult son/daughter (over 21) </a:t>
            </a:r>
          </a:p>
          <a:p>
            <a:r>
              <a:rPr lang="en-US" altLang="en-US" sz="2400" dirty="0"/>
              <a:t>With whom Self-Petitioner Resided </a:t>
            </a:r>
          </a:p>
          <a:p>
            <a:pPr lvl="1"/>
            <a:r>
              <a:rPr lang="en-US" altLang="en-US" sz="2400" dirty="0"/>
              <a:t>No time period required</a:t>
            </a:r>
          </a:p>
          <a:p>
            <a:r>
              <a:rPr lang="en-US" altLang="en-US" sz="2400" dirty="0"/>
              <a:t>Good Moral Character</a:t>
            </a:r>
          </a:p>
          <a:p>
            <a:r>
              <a:rPr lang="en-US" altLang="en-US" sz="2400" dirty="0"/>
              <a:t>Good Faith Marriage</a:t>
            </a:r>
          </a:p>
          <a:p>
            <a:r>
              <a:rPr lang="en-US" altLang="en-US" sz="2400" dirty="0"/>
              <a:t>VAWA cancellation of removal has similar eligibility requirements</a:t>
            </a:r>
          </a:p>
          <a:p>
            <a:r>
              <a:rPr lang="en-US" altLang="en-US" sz="2400" dirty="0"/>
              <a:t>2023 time to work authorization = 4-34 months</a:t>
            </a:r>
          </a:p>
        </p:txBody>
      </p:sp>
      <p:sp>
        <p:nvSpPr>
          <p:cNvPr id="5" name="Slide Number Placeholder 4"/>
          <p:cNvSpPr>
            <a:spLocks noGrp="1"/>
          </p:cNvSpPr>
          <p:nvPr>
            <p:ph type="sldNum" sz="quarter" idx="11"/>
          </p:nvPr>
        </p:nvSpPr>
        <p:spPr>
          <a:xfrm>
            <a:off x="6553200" y="6356350"/>
            <a:ext cx="2133600" cy="365125"/>
          </a:xfrm>
        </p:spPr>
        <p:txBody>
          <a:bodyPr/>
          <a:lstStyle/>
          <a:p>
            <a:fld id="{6A63AC35-3821-42BC-BDAE-2B923C128E1A}" type="slidenum">
              <a:rPr lang="en-US" altLang="en-US" smtClean="0"/>
              <a:pPr/>
              <a:t>14</a:t>
            </a:fld>
            <a:endParaRPr lang="en-US" altLang="en-US" dirty="0"/>
          </a:p>
        </p:txBody>
      </p:sp>
      <p:sp>
        <p:nvSpPr>
          <p:cNvPr id="57349" name="Slide Number Placeholder 4"/>
          <p:cNvSpPr txBox="1">
            <a:spLocks/>
          </p:cNvSpPr>
          <p:nvPr/>
        </p:nvSpPr>
        <p:spPr bwMode="auto">
          <a:xfrm>
            <a:off x="6553200" y="6356350"/>
            <a:ext cx="2362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dirty="0">
                <a:solidFill>
                  <a:schemeClr val="bg1"/>
                </a:solidFill>
                <a:latin typeface="Cambria" panose="02040503050406030204" pitchFamily="18" charset="0"/>
              </a:rPr>
              <a:t>	</a:t>
            </a:r>
          </a:p>
        </p:txBody>
      </p:sp>
      <p:sp>
        <p:nvSpPr>
          <p:cNvPr id="7" name="TextBox 6"/>
          <p:cNvSpPr txBox="1"/>
          <p:nvPr/>
        </p:nvSpPr>
        <p:spPr>
          <a:xfrm>
            <a:off x="2448012" y="6356353"/>
            <a:ext cx="5006194" cy="445378"/>
          </a:xfrm>
          <a:prstGeom prst="rect">
            <a:avLst/>
          </a:prstGeom>
          <a:noFill/>
        </p:spPr>
        <p:txBody>
          <a:bodyPr wrap="square" rtlCol="0">
            <a:spAutoFit/>
          </a:bodyPr>
          <a:lstStyle/>
          <a:p>
            <a:pPr algn="ctr" fontAlgn="auto">
              <a:spcBef>
                <a:spcPts val="0"/>
              </a:spcBef>
              <a:spcAft>
                <a:spcPts val="0"/>
              </a:spcAft>
              <a:defRPr/>
            </a:pPr>
            <a:r>
              <a:rPr lang="en-US" sz="1147" dirty="0">
                <a:solidFill>
                  <a:srgbClr val="FFFFFF"/>
                </a:solidFill>
                <a:latin typeface="Cambria" pitchFamily="18" charset="0"/>
                <a:cs typeface="+mn-cs"/>
              </a:rPr>
              <a:t>National Immigrant Women's Advocacy Project </a:t>
            </a:r>
          </a:p>
          <a:p>
            <a:pPr algn="ctr" fontAlgn="auto">
              <a:spcBef>
                <a:spcPts val="0"/>
              </a:spcBef>
              <a:spcAft>
                <a:spcPts val="0"/>
              </a:spcAft>
              <a:defRPr/>
            </a:pPr>
            <a:r>
              <a:rPr lang="en-US" sz="1147" dirty="0">
                <a:solidFill>
                  <a:srgbClr val="FFFFFF"/>
                </a:solidFill>
                <a:latin typeface="Cambria" pitchFamily="18" charset="0"/>
                <a:cs typeface="+mn-cs"/>
              </a:rPr>
              <a:t>American University Washington College of Law</a:t>
            </a:r>
          </a:p>
        </p:txBody>
      </p:sp>
    </p:spTree>
    <p:extLst>
      <p:ext uri="{BB962C8B-B14F-4D97-AF65-F5344CB8AC3E}">
        <p14:creationId xmlns:p14="http://schemas.microsoft.com/office/powerpoint/2010/main" val="2246895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30481" y="120650"/>
            <a:ext cx="8229600" cy="717550"/>
          </a:xfrm>
        </p:spPr>
        <p:txBody>
          <a:bodyPr>
            <a:normAutofit fontScale="90000"/>
          </a:bodyPr>
          <a:lstStyle/>
          <a:p>
            <a:r>
              <a:rPr lang="en-US" altLang="en-US" dirty="0"/>
              <a:t>Battered Spouse Waivers</a:t>
            </a:r>
          </a:p>
        </p:txBody>
      </p:sp>
      <p:sp>
        <p:nvSpPr>
          <p:cNvPr id="10242" name="Content Placeholder 2"/>
          <p:cNvSpPr>
            <a:spLocks noGrp="1"/>
          </p:cNvSpPr>
          <p:nvPr>
            <p:ph idx="1"/>
          </p:nvPr>
        </p:nvSpPr>
        <p:spPr>
          <a:xfrm>
            <a:off x="430481" y="1066800"/>
            <a:ext cx="8256319" cy="4724400"/>
          </a:xfrm>
        </p:spPr>
        <p:txBody>
          <a:bodyPr>
            <a:normAutofit fontScale="85000" lnSpcReduction="20000"/>
          </a:bodyPr>
          <a:lstStyle/>
          <a:p>
            <a:r>
              <a:rPr lang="en-US" dirty="0"/>
              <a:t>For domestic violence survivors, provides for waiver of the “condition” placed on the status of immigrant spouses of marriages less than two years old</a:t>
            </a:r>
          </a:p>
          <a:p>
            <a:r>
              <a:rPr lang="en-US" dirty="0"/>
              <a:t>Waives both the joint filing requirement and two year wait for full lawful permanent resident status</a:t>
            </a:r>
          </a:p>
          <a:p>
            <a:r>
              <a:rPr lang="en-US" dirty="0"/>
              <a:t>Requires proof that:</a:t>
            </a:r>
          </a:p>
          <a:p>
            <a:pPr lvl="1"/>
            <a:r>
              <a:rPr lang="en-US" dirty="0"/>
              <a:t>Marriage to a U.S. citizen or permanent resident entered into in good faith and </a:t>
            </a:r>
          </a:p>
          <a:p>
            <a:pPr lvl="1"/>
            <a:r>
              <a:rPr lang="en-US" dirty="0"/>
              <a:t>Spouse or child was battered or subjected to extreme cruelty</a:t>
            </a:r>
          </a:p>
          <a:p>
            <a:pPr lvl="2"/>
            <a:r>
              <a:rPr lang="en-US" dirty="0"/>
              <a:t>Child can include step-child</a:t>
            </a:r>
          </a:p>
          <a:p>
            <a:pPr lvl="2"/>
            <a:r>
              <a:rPr lang="en-US" dirty="0"/>
              <a:t>Immigration and Nationality Act § 216(c)(4)</a:t>
            </a:r>
          </a:p>
          <a:p>
            <a:r>
              <a:rPr lang="en-US" dirty="0"/>
              <a:t>2023 time to approval 17.5 to 29 months</a:t>
            </a:r>
          </a:p>
        </p:txBody>
      </p:sp>
      <p:sp>
        <p:nvSpPr>
          <p:cNvPr id="5" name="Slide Number Placeholder 4"/>
          <p:cNvSpPr>
            <a:spLocks noGrp="1"/>
          </p:cNvSpPr>
          <p:nvPr>
            <p:ph type="sldNum" sz="quarter" idx="11"/>
          </p:nvPr>
        </p:nvSpPr>
        <p:spPr>
          <a:xfrm>
            <a:off x="6553200" y="6356350"/>
            <a:ext cx="2133600" cy="365125"/>
          </a:xfrm>
        </p:spPr>
        <p:txBody>
          <a:bodyPr/>
          <a:lstStyle/>
          <a:p>
            <a:fld id="{6A63AC35-3821-42BC-BDAE-2B923C128E1A}" type="slidenum">
              <a:rPr lang="en-US" altLang="en-US" smtClean="0"/>
              <a:pPr/>
              <a:t>15</a:t>
            </a:fld>
            <a:endParaRPr lang="en-US" altLang="en-US" dirty="0"/>
          </a:p>
        </p:txBody>
      </p:sp>
      <p:sp>
        <p:nvSpPr>
          <p:cNvPr id="6" name="TextBox 5"/>
          <p:cNvSpPr txBox="1"/>
          <p:nvPr/>
        </p:nvSpPr>
        <p:spPr>
          <a:xfrm>
            <a:off x="2448012" y="6356353"/>
            <a:ext cx="5006194" cy="445378"/>
          </a:xfrm>
          <a:prstGeom prst="rect">
            <a:avLst/>
          </a:prstGeom>
          <a:noFill/>
        </p:spPr>
        <p:txBody>
          <a:bodyPr wrap="square" rtlCol="0">
            <a:spAutoFit/>
          </a:bodyPr>
          <a:lstStyle/>
          <a:p>
            <a:pPr algn="ctr" fontAlgn="auto">
              <a:spcBef>
                <a:spcPts val="0"/>
              </a:spcBef>
              <a:spcAft>
                <a:spcPts val="0"/>
              </a:spcAft>
              <a:defRPr/>
            </a:pPr>
            <a:r>
              <a:rPr lang="en-US" sz="1147" dirty="0">
                <a:solidFill>
                  <a:srgbClr val="FFFFFF"/>
                </a:solidFill>
                <a:latin typeface="Cambria" pitchFamily="18" charset="0"/>
                <a:cs typeface="+mn-cs"/>
              </a:rPr>
              <a:t>National Immigrant Women's Advocacy Project </a:t>
            </a:r>
          </a:p>
          <a:p>
            <a:pPr algn="ctr" fontAlgn="auto">
              <a:spcBef>
                <a:spcPts val="0"/>
              </a:spcBef>
              <a:spcAft>
                <a:spcPts val="0"/>
              </a:spcAft>
              <a:defRPr/>
            </a:pPr>
            <a:r>
              <a:rPr lang="en-US" sz="1147" dirty="0">
                <a:solidFill>
                  <a:srgbClr val="FFFFFF"/>
                </a:solidFill>
                <a:latin typeface="Cambria" pitchFamily="18" charset="0"/>
                <a:cs typeface="+mn-cs"/>
              </a:rPr>
              <a:t>American University Washington College of Law</a:t>
            </a:r>
          </a:p>
        </p:txBody>
      </p:sp>
    </p:spTree>
    <p:extLst>
      <p:ext uri="{BB962C8B-B14F-4D97-AF65-F5344CB8AC3E}">
        <p14:creationId xmlns:p14="http://schemas.microsoft.com/office/powerpoint/2010/main" val="223750464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0481" y="120650"/>
            <a:ext cx="8229600" cy="717550"/>
          </a:xfrm>
        </p:spPr>
        <p:txBody>
          <a:bodyPr>
            <a:noAutofit/>
          </a:bodyPr>
          <a:lstStyle/>
          <a:p>
            <a:r>
              <a:rPr lang="en-US" sz="3600" dirty="0"/>
              <a:t>Special Immigrant Juvenile Status (SIJS)</a:t>
            </a:r>
          </a:p>
        </p:txBody>
      </p:sp>
      <p:sp>
        <p:nvSpPr>
          <p:cNvPr id="7" name="Content Placeholder 6"/>
          <p:cNvSpPr>
            <a:spLocks noGrp="1"/>
          </p:cNvSpPr>
          <p:nvPr>
            <p:ph idx="1"/>
          </p:nvPr>
        </p:nvSpPr>
        <p:spPr>
          <a:xfrm>
            <a:off x="430481" y="1066800"/>
            <a:ext cx="8256319" cy="4724400"/>
          </a:xfrm>
        </p:spPr>
        <p:txBody>
          <a:bodyPr/>
          <a:lstStyle/>
          <a:p>
            <a:r>
              <a:rPr lang="en-US" sz="2800" dirty="0"/>
              <a:t>Immigration relief for unmarried children </a:t>
            </a:r>
          </a:p>
          <a:p>
            <a:r>
              <a:rPr lang="en-US" sz="2800" dirty="0"/>
              <a:t>Under the age of majority under state law</a:t>
            </a:r>
          </a:p>
          <a:p>
            <a:r>
              <a:rPr lang="en-US" sz="2800" dirty="0"/>
              <a:t>Victims of abuse, abandonment, neglect, or dependency  </a:t>
            </a:r>
          </a:p>
          <a:p>
            <a:pPr lvl="1"/>
            <a:r>
              <a:rPr lang="en-US" sz="2400" dirty="0"/>
              <a:t>By at least one parent </a:t>
            </a:r>
          </a:p>
          <a:p>
            <a:r>
              <a:rPr lang="en-US" sz="2800" dirty="0"/>
              <a:t>To apply must submit the required findings from a state court with jurisdiction over</a:t>
            </a:r>
          </a:p>
          <a:p>
            <a:pPr lvl="1"/>
            <a:r>
              <a:rPr lang="en-US" sz="2400" dirty="0"/>
              <a:t>the care, custody, or dependency of the child </a:t>
            </a:r>
          </a:p>
          <a:p>
            <a:r>
              <a:rPr lang="en-US" sz="2800" dirty="0"/>
              <a:t>2023 time to work authorization = 6  months</a:t>
            </a:r>
          </a:p>
        </p:txBody>
      </p:sp>
      <p:sp>
        <p:nvSpPr>
          <p:cNvPr id="4" name="Slide Number Placeholder 3"/>
          <p:cNvSpPr>
            <a:spLocks noGrp="1"/>
          </p:cNvSpPr>
          <p:nvPr>
            <p:ph type="sldNum" sz="quarter" idx="11"/>
          </p:nvPr>
        </p:nvSpPr>
        <p:spPr>
          <a:xfrm>
            <a:off x="6553200" y="6356350"/>
            <a:ext cx="2133600" cy="365125"/>
          </a:xfrm>
        </p:spPr>
        <p:txBody>
          <a:bodyPr/>
          <a:lstStyle/>
          <a:p>
            <a:fld id="{6A63AC35-3821-42BC-BDAE-2B923C128E1A}" type="slidenum">
              <a:rPr lang="en-US" altLang="en-US" smtClean="0"/>
              <a:pPr/>
              <a:t>16</a:t>
            </a:fld>
            <a:endParaRPr lang="en-US" altLang="en-US" dirty="0"/>
          </a:p>
        </p:txBody>
      </p:sp>
      <p:sp>
        <p:nvSpPr>
          <p:cNvPr id="8" name="TextBox 7"/>
          <p:cNvSpPr txBox="1"/>
          <p:nvPr/>
        </p:nvSpPr>
        <p:spPr>
          <a:xfrm>
            <a:off x="2448012" y="6356353"/>
            <a:ext cx="5006194" cy="445378"/>
          </a:xfrm>
          <a:prstGeom prst="rect">
            <a:avLst/>
          </a:prstGeom>
          <a:noFill/>
        </p:spPr>
        <p:txBody>
          <a:bodyPr wrap="square" rtlCol="0">
            <a:spAutoFit/>
          </a:bodyPr>
          <a:lstStyle/>
          <a:p>
            <a:pPr algn="ctr" fontAlgn="auto">
              <a:spcBef>
                <a:spcPts val="0"/>
              </a:spcBef>
              <a:spcAft>
                <a:spcPts val="0"/>
              </a:spcAft>
              <a:defRPr/>
            </a:pPr>
            <a:r>
              <a:rPr lang="en-US" sz="1147" dirty="0">
                <a:solidFill>
                  <a:srgbClr val="FFFFFF"/>
                </a:solidFill>
                <a:latin typeface="Cambria" pitchFamily="18" charset="0"/>
                <a:cs typeface="+mn-cs"/>
              </a:rPr>
              <a:t>National Immigrant Women's Advocacy Project </a:t>
            </a:r>
          </a:p>
          <a:p>
            <a:pPr algn="ctr" fontAlgn="auto">
              <a:spcBef>
                <a:spcPts val="0"/>
              </a:spcBef>
              <a:spcAft>
                <a:spcPts val="0"/>
              </a:spcAft>
              <a:defRPr/>
            </a:pPr>
            <a:r>
              <a:rPr lang="en-US" sz="1147" dirty="0">
                <a:solidFill>
                  <a:srgbClr val="FFFFFF"/>
                </a:solidFill>
                <a:latin typeface="Cambria" pitchFamily="18" charset="0"/>
                <a:cs typeface="+mn-cs"/>
              </a:rPr>
              <a:t>American University Washington College of Law</a:t>
            </a:r>
          </a:p>
        </p:txBody>
      </p:sp>
    </p:spTree>
    <p:extLst>
      <p:ext uri="{BB962C8B-B14F-4D97-AF65-F5344CB8AC3E}">
        <p14:creationId xmlns:p14="http://schemas.microsoft.com/office/powerpoint/2010/main" val="1026117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txBox="1">
            <a:spLocks noGrp="1"/>
          </p:cNvSpPr>
          <p:nvPr/>
        </p:nvSpPr>
        <p:spPr bwMode="auto">
          <a:xfrm>
            <a:off x="6494929" y="6356350"/>
            <a:ext cx="207084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54" tIns="40327" rIns="80654" bIns="40327" anchor="ctr"/>
          <a:lstStyle>
            <a:lvl1pPr eaLnBrk="0" hangingPunct="0">
              <a:defRPr sz="2800" u="sng">
                <a:solidFill>
                  <a:schemeClr val="bg1"/>
                </a:solidFill>
                <a:latin typeface="Times New Roman" pitchFamily="18" charset="0"/>
                <a:ea typeface="ＭＳ Ｐゴシック" pitchFamily="34" charset="-128"/>
              </a:defRPr>
            </a:lvl1pPr>
            <a:lvl2pPr marL="742950" indent="-285750" eaLnBrk="0" hangingPunct="0">
              <a:defRPr sz="2800" u="sng">
                <a:solidFill>
                  <a:schemeClr val="bg1"/>
                </a:solidFill>
                <a:latin typeface="Times New Roman" pitchFamily="18" charset="0"/>
                <a:ea typeface="ＭＳ Ｐゴシック" pitchFamily="34" charset="-128"/>
              </a:defRPr>
            </a:lvl2pPr>
            <a:lvl3pPr marL="1143000" indent="-228600" eaLnBrk="0" hangingPunct="0">
              <a:defRPr sz="2800" u="sng">
                <a:solidFill>
                  <a:schemeClr val="bg1"/>
                </a:solidFill>
                <a:latin typeface="Times New Roman" pitchFamily="18" charset="0"/>
                <a:ea typeface="ＭＳ Ｐゴシック" pitchFamily="34" charset="-128"/>
              </a:defRPr>
            </a:lvl3pPr>
            <a:lvl4pPr marL="1600200" indent="-228600" eaLnBrk="0" hangingPunct="0">
              <a:defRPr sz="2800" u="sng">
                <a:solidFill>
                  <a:schemeClr val="bg1"/>
                </a:solidFill>
                <a:latin typeface="Times New Roman" pitchFamily="18" charset="0"/>
                <a:ea typeface="ＭＳ Ｐゴシック" pitchFamily="34" charset="-128"/>
              </a:defRPr>
            </a:lvl4pPr>
            <a:lvl5pPr marL="2057400" indent="-228600" eaLnBrk="0" hangingPunct="0">
              <a:defRPr sz="2800" u="sng">
                <a:solidFill>
                  <a:schemeClr val="bg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9pPr>
          </a:lstStyle>
          <a:p>
            <a:pPr algn="r" eaLnBrk="1" hangingPunct="1"/>
            <a:fld id="{48871A57-B3D7-4821-BAC6-5F3600CD7CD8}" type="slidenum">
              <a:rPr lang="en-US" sz="1059">
                <a:solidFill>
                  <a:srgbClr val="898989"/>
                </a:solidFill>
              </a:rPr>
              <a:pPr algn="r" eaLnBrk="1" hangingPunct="1"/>
              <a:t>17</a:t>
            </a:fld>
            <a:endParaRPr lang="en-US" sz="1059" dirty="0">
              <a:solidFill>
                <a:srgbClr val="898989"/>
              </a:solidFill>
            </a:endParaRPr>
          </a:p>
        </p:txBody>
      </p:sp>
      <p:sp>
        <p:nvSpPr>
          <p:cNvPr id="20483" name="Slide Number Placeholder 5"/>
          <p:cNvSpPr txBox="1">
            <a:spLocks noGrp="1"/>
          </p:cNvSpPr>
          <p:nvPr/>
        </p:nvSpPr>
        <p:spPr bwMode="auto">
          <a:xfrm>
            <a:off x="6494929" y="6356350"/>
            <a:ext cx="207084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54" tIns="40327" rIns="80654" bIns="40327" anchor="ctr"/>
          <a:lstStyle>
            <a:lvl1pPr eaLnBrk="0" hangingPunct="0">
              <a:defRPr sz="2800" u="sng">
                <a:solidFill>
                  <a:schemeClr val="bg1"/>
                </a:solidFill>
                <a:latin typeface="Times New Roman" pitchFamily="18" charset="0"/>
                <a:ea typeface="ＭＳ Ｐゴシック" pitchFamily="34" charset="-128"/>
              </a:defRPr>
            </a:lvl1pPr>
            <a:lvl2pPr marL="742950" indent="-285750" eaLnBrk="0" hangingPunct="0">
              <a:defRPr sz="2800" u="sng">
                <a:solidFill>
                  <a:schemeClr val="bg1"/>
                </a:solidFill>
                <a:latin typeface="Times New Roman" pitchFamily="18" charset="0"/>
                <a:ea typeface="ＭＳ Ｐゴシック" pitchFamily="34" charset="-128"/>
              </a:defRPr>
            </a:lvl2pPr>
            <a:lvl3pPr marL="1143000" indent="-228600" eaLnBrk="0" hangingPunct="0">
              <a:defRPr sz="2800" u="sng">
                <a:solidFill>
                  <a:schemeClr val="bg1"/>
                </a:solidFill>
                <a:latin typeface="Times New Roman" pitchFamily="18" charset="0"/>
                <a:ea typeface="ＭＳ Ｐゴシック" pitchFamily="34" charset="-128"/>
              </a:defRPr>
            </a:lvl3pPr>
            <a:lvl4pPr marL="1600200" indent="-228600" eaLnBrk="0" hangingPunct="0">
              <a:defRPr sz="2800" u="sng">
                <a:solidFill>
                  <a:schemeClr val="bg1"/>
                </a:solidFill>
                <a:latin typeface="Times New Roman" pitchFamily="18" charset="0"/>
                <a:ea typeface="ＭＳ Ｐゴシック" pitchFamily="34" charset="-128"/>
              </a:defRPr>
            </a:lvl4pPr>
            <a:lvl5pPr marL="2057400" indent="-228600" eaLnBrk="0" hangingPunct="0">
              <a:defRPr sz="2800" u="sng">
                <a:solidFill>
                  <a:schemeClr val="bg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800" u="sng">
                <a:solidFill>
                  <a:schemeClr val="bg1"/>
                </a:solidFill>
                <a:latin typeface="Times New Roman" pitchFamily="18" charset="0"/>
                <a:ea typeface="ＭＳ Ｐゴシック" pitchFamily="34" charset="-128"/>
              </a:defRPr>
            </a:lvl9pPr>
          </a:lstStyle>
          <a:p>
            <a:pPr algn="r" eaLnBrk="1" hangingPunct="1"/>
            <a:fld id="{13BE1ECD-C515-465E-8352-7088ABDF24EB}" type="slidenum">
              <a:rPr lang="en-US" sz="1059">
                <a:solidFill>
                  <a:srgbClr val="898989"/>
                </a:solidFill>
              </a:rPr>
              <a:pPr algn="r" eaLnBrk="1" hangingPunct="1"/>
              <a:t>17</a:t>
            </a:fld>
            <a:endParaRPr lang="en-US" sz="1059" dirty="0">
              <a:solidFill>
                <a:srgbClr val="898989"/>
              </a:solidFill>
            </a:endParaRPr>
          </a:p>
        </p:txBody>
      </p:sp>
      <p:sp>
        <p:nvSpPr>
          <p:cNvPr id="12290" name="Rectangle 2"/>
          <p:cNvSpPr>
            <a:spLocks noGrp="1"/>
          </p:cNvSpPr>
          <p:nvPr>
            <p:ph type="title"/>
          </p:nvPr>
        </p:nvSpPr>
        <p:spPr>
          <a:xfrm>
            <a:off x="430481" y="120650"/>
            <a:ext cx="8229600" cy="717550"/>
          </a:xfrm>
          <a:noFill/>
          <a:ln>
            <a:noFill/>
          </a:ln>
        </p:spPr>
        <p:txBody>
          <a:bodyPr vert="horz" lIns="89885" tIns="44943" rIns="89885" bIns="44943" rtlCol="0" anchor="ctr">
            <a:noAutofit/>
          </a:bodyPr>
          <a:lstStyle/>
          <a:p>
            <a:r>
              <a:rPr lang="en-US" dirty="0"/>
              <a:t>U Visa Requirements</a:t>
            </a:r>
          </a:p>
        </p:txBody>
      </p:sp>
      <p:sp>
        <p:nvSpPr>
          <p:cNvPr id="20485" name="Rectangle 3"/>
          <p:cNvSpPr>
            <a:spLocks noGrp="1"/>
          </p:cNvSpPr>
          <p:nvPr>
            <p:ph idx="1"/>
          </p:nvPr>
        </p:nvSpPr>
        <p:spPr>
          <a:xfrm>
            <a:off x="430481" y="1066800"/>
            <a:ext cx="8256319" cy="4724400"/>
          </a:xfrm>
        </p:spPr>
        <p:txBody>
          <a:bodyPr>
            <a:noAutofit/>
          </a:bodyPr>
          <a:lstStyle/>
          <a:p>
            <a:r>
              <a:rPr lang="en-US" sz="2800" dirty="0"/>
              <a:t>Victim of a qualifying criminal activity</a:t>
            </a:r>
          </a:p>
          <a:p>
            <a:r>
              <a:rPr lang="en-US" sz="2800" dirty="0"/>
              <a:t>Has been, is being, or is likely to be helpful in</a:t>
            </a:r>
          </a:p>
          <a:p>
            <a:pPr lvl="1"/>
            <a:r>
              <a:rPr lang="en-US" sz="2400" dirty="0"/>
              <a:t>Detection, investigation, prosecution, conviction or sentencing</a:t>
            </a:r>
          </a:p>
          <a:p>
            <a:r>
              <a:rPr lang="en-US" sz="2800" dirty="0"/>
              <a:t>Suffered substantial physical or mental abuse as a result of the victimization</a:t>
            </a:r>
          </a:p>
          <a:p>
            <a:r>
              <a:rPr lang="en-US" sz="2800" dirty="0"/>
              <a:t>Possesses information about the crime</a:t>
            </a:r>
          </a:p>
          <a:p>
            <a:r>
              <a:rPr lang="en-US" sz="2800" dirty="0"/>
              <a:t>Crime occurred in the U.S. or violated U.S. law</a:t>
            </a:r>
          </a:p>
          <a:p>
            <a:r>
              <a:rPr lang="en-US" sz="2800" dirty="0"/>
              <a:t>2023 time to work authorization – 60-62 months</a:t>
            </a:r>
          </a:p>
        </p:txBody>
      </p:sp>
      <p:sp>
        <p:nvSpPr>
          <p:cNvPr id="5" name="Slide Number Placeholder 4"/>
          <p:cNvSpPr>
            <a:spLocks noGrp="1"/>
          </p:cNvSpPr>
          <p:nvPr>
            <p:ph type="sldNum" sz="quarter" idx="11"/>
          </p:nvPr>
        </p:nvSpPr>
        <p:spPr>
          <a:xfrm>
            <a:off x="6553200" y="6356350"/>
            <a:ext cx="2133600" cy="365125"/>
          </a:xfrm>
        </p:spPr>
        <p:txBody>
          <a:bodyPr/>
          <a:lstStyle/>
          <a:p>
            <a:fld id="{128E32AC-CE08-487E-84FE-97DC12229735}" type="slidenum">
              <a:rPr lang="en-US" altLang="en-US" smtClean="0"/>
              <a:pPr/>
              <a:t>17</a:t>
            </a:fld>
            <a:endParaRPr lang="en-US" altLang="en-US" dirty="0"/>
          </a:p>
        </p:txBody>
      </p:sp>
      <p:sp>
        <p:nvSpPr>
          <p:cNvPr id="9" name="TextBox 8"/>
          <p:cNvSpPr txBox="1"/>
          <p:nvPr/>
        </p:nvSpPr>
        <p:spPr>
          <a:xfrm>
            <a:off x="2448012" y="6356353"/>
            <a:ext cx="5006194" cy="445378"/>
          </a:xfrm>
          <a:prstGeom prst="rect">
            <a:avLst/>
          </a:prstGeom>
          <a:noFill/>
        </p:spPr>
        <p:txBody>
          <a:bodyPr wrap="square" rtlCol="0">
            <a:spAutoFit/>
          </a:bodyPr>
          <a:lstStyle/>
          <a:p>
            <a:pPr algn="ctr" fontAlgn="auto">
              <a:spcBef>
                <a:spcPts val="0"/>
              </a:spcBef>
              <a:spcAft>
                <a:spcPts val="0"/>
              </a:spcAft>
              <a:defRPr/>
            </a:pPr>
            <a:r>
              <a:rPr lang="en-US" sz="1147" dirty="0">
                <a:solidFill>
                  <a:srgbClr val="FFFFFF"/>
                </a:solidFill>
                <a:latin typeface="Cambria" pitchFamily="18" charset="0"/>
                <a:cs typeface="+mn-cs"/>
              </a:rPr>
              <a:t>National Immigrant Women's Advocacy Project </a:t>
            </a:r>
          </a:p>
          <a:p>
            <a:pPr algn="ctr" fontAlgn="auto">
              <a:spcBef>
                <a:spcPts val="0"/>
              </a:spcBef>
              <a:spcAft>
                <a:spcPts val="0"/>
              </a:spcAft>
              <a:defRPr/>
            </a:pPr>
            <a:r>
              <a:rPr lang="en-US" sz="1147" dirty="0">
                <a:solidFill>
                  <a:srgbClr val="FFFFFF"/>
                </a:solidFill>
                <a:latin typeface="Cambria" pitchFamily="18" charset="0"/>
                <a:cs typeface="+mn-cs"/>
              </a:rPr>
              <a:t>American University Washington College of Law</a:t>
            </a:r>
          </a:p>
        </p:txBody>
      </p:sp>
    </p:spTree>
    <p:extLst>
      <p:ext uri="{BB962C8B-B14F-4D97-AF65-F5344CB8AC3E}">
        <p14:creationId xmlns:p14="http://schemas.microsoft.com/office/powerpoint/2010/main" val="4176720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481" y="120650"/>
            <a:ext cx="8229600" cy="717550"/>
          </a:xfrm>
        </p:spPr>
        <p:txBody>
          <a:bodyPr>
            <a:normAutofit fontScale="90000"/>
          </a:bodyPr>
          <a:lstStyle/>
          <a:p>
            <a:r>
              <a:rPr lang="en-US" dirty="0"/>
              <a:t>T Visa for Trafficking Victims</a:t>
            </a:r>
          </a:p>
        </p:txBody>
      </p:sp>
      <p:sp>
        <p:nvSpPr>
          <p:cNvPr id="3" name="Content Placeholder 2"/>
          <p:cNvSpPr>
            <a:spLocks noGrp="1"/>
          </p:cNvSpPr>
          <p:nvPr>
            <p:ph idx="1"/>
          </p:nvPr>
        </p:nvSpPr>
        <p:spPr>
          <a:xfrm>
            <a:off x="430481" y="1066800"/>
            <a:ext cx="8256319" cy="4724400"/>
          </a:xfrm>
        </p:spPr>
        <p:txBody>
          <a:bodyPr/>
          <a:lstStyle/>
          <a:p>
            <a:r>
              <a:rPr lang="en-US" sz="2400" dirty="0"/>
              <a:t>A victim of a severe form of trafficking in persons</a:t>
            </a:r>
          </a:p>
          <a:p>
            <a:pPr lvl="1"/>
            <a:r>
              <a:rPr lang="en-US" sz="2000" dirty="0"/>
              <a:t>Sex or labor trafficking involving victim under 18 or and adult subject to force, fraud or coercion</a:t>
            </a:r>
          </a:p>
          <a:p>
            <a:r>
              <a:rPr lang="en-US" altLang="en-US" sz="2400" dirty="0"/>
              <a:t>Victim is physically present in the U.D. on account of trafficking</a:t>
            </a:r>
          </a:p>
          <a:p>
            <a:r>
              <a:rPr lang="en-US" altLang="en-US" sz="2400" dirty="0"/>
              <a:t>Victim must comply with reasonable requests for helpfulness in investigating or prosecuting trafficking.  Exceptions</a:t>
            </a:r>
          </a:p>
          <a:p>
            <a:pPr lvl="1"/>
            <a:r>
              <a:rPr lang="en-US" altLang="en-US" sz="2000" dirty="0"/>
              <a:t>Under age 18</a:t>
            </a:r>
          </a:p>
          <a:p>
            <a:pPr lvl="1"/>
            <a:r>
              <a:rPr lang="en-US" altLang="en-US" sz="2000" dirty="0"/>
              <a:t>Physical or psychological trauma impedes helpfulness/cooperation</a:t>
            </a:r>
          </a:p>
          <a:p>
            <a:r>
              <a:rPr lang="en-US" altLang="en-US" sz="2400" dirty="0"/>
              <a:t>Removal from the U.S. would cause extreme hardship</a:t>
            </a:r>
          </a:p>
          <a:p>
            <a:r>
              <a:rPr lang="en-US" altLang="en-US" sz="2400" dirty="0"/>
              <a:t>2023 time to work authorization = 18 months</a:t>
            </a:r>
          </a:p>
        </p:txBody>
      </p:sp>
      <p:sp>
        <p:nvSpPr>
          <p:cNvPr id="8" name="Slide Number Placeholder 7"/>
          <p:cNvSpPr>
            <a:spLocks noGrp="1"/>
          </p:cNvSpPr>
          <p:nvPr>
            <p:ph type="sldNum" sz="quarter" idx="11"/>
          </p:nvPr>
        </p:nvSpPr>
        <p:spPr>
          <a:xfrm>
            <a:off x="6553200" y="6356350"/>
            <a:ext cx="2133600" cy="365125"/>
          </a:xfrm>
        </p:spPr>
        <p:txBody>
          <a:bodyPr/>
          <a:lstStyle/>
          <a:p>
            <a:fld id="{6A63AC35-3821-42BC-BDAE-2B923C128E1A}" type="slidenum">
              <a:rPr lang="en-US" altLang="en-US" smtClean="0"/>
              <a:pPr/>
              <a:t>18</a:t>
            </a:fld>
            <a:endParaRPr lang="en-US" altLang="en-US" dirty="0"/>
          </a:p>
        </p:txBody>
      </p:sp>
      <p:sp>
        <p:nvSpPr>
          <p:cNvPr id="7" name="TextBox 6"/>
          <p:cNvSpPr txBox="1"/>
          <p:nvPr/>
        </p:nvSpPr>
        <p:spPr>
          <a:xfrm>
            <a:off x="2448012" y="6356353"/>
            <a:ext cx="5006194" cy="445378"/>
          </a:xfrm>
          <a:prstGeom prst="rect">
            <a:avLst/>
          </a:prstGeom>
          <a:noFill/>
        </p:spPr>
        <p:txBody>
          <a:bodyPr wrap="square" rtlCol="0">
            <a:spAutoFit/>
          </a:bodyPr>
          <a:lstStyle/>
          <a:p>
            <a:pPr algn="ctr" fontAlgn="auto">
              <a:spcBef>
                <a:spcPts val="0"/>
              </a:spcBef>
              <a:spcAft>
                <a:spcPts val="0"/>
              </a:spcAft>
              <a:defRPr/>
            </a:pPr>
            <a:r>
              <a:rPr lang="en-US" sz="1147" dirty="0">
                <a:solidFill>
                  <a:srgbClr val="FFFFFF"/>
                </a:solidFill>
                <a:latin typeface="Cambria" pitchFamily="18" charset="0"/>
                <a:cs typeface="+mn-cs"/>
              </a:rPr>
              <a:t>National Immigrant Women's Advocacy Project </a:t>
            </a:r>
          </a:p>
          <a:p>
            <a:pPr algn="ctr" fontAlgn="auto">
              <a:spcBef>
                <a:spcPts val="0"/>
              </a:spcBef>
              <a:spcAft>
                <a:spcPts val="0"/>
              </a:spcAft>
              <a:defRPr/>
            </a:pPr>
            <a:r>
              <a:rPr lang="en-US" sz="1147" dirty="0">
                <a:solidFill>
                  <a:srgbClr val="FFFFFF"/>
                </a:solidFill>
                <a:latin typeface="Cambria" pitchFamily="18" charset="0"/>
                <a:cs typeface="+mn-cs"/>
              </a:rPr>
              <a:t>American University Washington College of Law</a:t>
            </a:r>
          </a:p>
        </p:txBody>
      </p:sp>
    </p:spTree>
    <p:extLst>
      <p:ext uri="{BB962C8B-B14F-4D97-AF65-F5344CB8AC3E}">
        <p14:creationId xmlns:p14="http://schemas.microsoft.com/office/powerpoint/2010/main" val="3427281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661"/>
            <a:ext cx="8229600" cy="457200"/>
          </a:xfrm>
        </p:spPr>
        <p:txBody>
          <a:bodyPr>
            <a:normAutofit fontScale="90000"/>
          </a:bodyPr>
          <a:lstStyle/>
          <a:p>
            <a:r>
              <a:rPr lang="en-US" dirty="0">
                <a:effectLst>
                  <a:outerShdw blurRad="38100" dist="38100" dir="2700000" algn="tl">
                    <a:srgbClr val="000000">
                      <a:alpha val="43137"/>
                    </a:srgbClr>
                  </a:outerShdw>
                </a:effectLst>
              </a:rPr>
              <a:t>Clara and Eduardo Case Scenario</a:t>
            </a:r>
          </a:p>
        </p:txBody>
      </p:sp>
      <p:sp>
        <p:nvSpPr>
          <p:cNvPr id="3" name="Content Placeholder 2"/>
          <p:cNvSpPr>
            <a:spLocks noGrp="1"/>
          </p:cNvSpPr>
          <p:nvPr>
            <p:ph idx="1"/>
          </p:nvPr>
        </p:nvSpPr>
        <p:spPr>
          <a:xfrm>
            <a:off x="152400" y="688062"/>
            <a:ext cx="8915400" cy="5331737"/>
          </a:xfrm>
        </p:spPr>
        <p:txBody>
          <a:bodyPr/>
          <a:lstStyle/>
          <a:p>
            <a:pPr marL="0" indent="0">
              <a:buNone/>
            </a:pPr>
            <a:r>
              <a:rPr lang="en-US" sz="2000" dirty="0"/>
              <a:t>Clara met Eduardo a lawful permanent resident when he came back to his hometown to visit his family in El Salvador.  Eduardo started dating, Clara who was raising her 9 year old son Miguel.  After Clara became pregnant and gave birth to a baby girl Lupe, Eduardo decided to bring Clara, Miguel and Lupe to the U.S. to live with him. When they arrived in the U.S. Eduardo took Clara, Miguel and Lupe’s passports and became physically and sexually abusive of Clara and abusive of Miguel who tried to protect his mother from Eduardo’s abuse. Eduardo also physically beat Lupe when he said she “misbehaved”. Within a year following their arrival in the U.S. Eduardo forced both Clara and Miguel to work for his family’s business and never paid them for their labor. One night when Miguel was 13 and Lupe was 5, Eduardo’s rage led to severe beatings with a belt of Miguel and of Lupe.  When Clara intervened to protect the children, Eduardo strangled her until she passed out.  The neighbors call the police for help, Clara talked to police when they arrived.  The police arrested Eduardo for attempted murder and child abuse, took Clara to the hospital and placed the children in the care of the state.  </a:t>
            </a:r>
          </a:p>
          <a:p>
            <a:pPr marL="0" indent="0">
              <a:buNone/>
            </a:pPr>
            <a:endParaRPr lang="en-US" sz="1800" dirty="0"/>
          </a:p>
        </p:txBody>
      </p:sp>
      <p:sp>
        <p:nvSpPr>
          <p:cNvPr id="6" name="TextBox 5"/>
          <p:cNvSpPr txBox="1"/>
          <p:nvPr/>
        </p:nvSpPr>
        <p:spPr>
          <a:xfrm>
            <a:off x="2448012" y="6324600"/>
            <a:ext cx="5006194" cy="445378"/>
          </a:xfrm>
          <a:prstGeom prst="rect">
            <a:avLst/>
          </a:prstGeom>
          <a:noFill/>
        </p:spPr>
        <p:txBody>
          <a:bodyPr wrap="square" rtlCol="0">
            <a:spAutoFit/>
          </a:bodyPr>
          <a:lstStyle/>
          <a:p>
            <a:pPr algn="ctr" fontAlgn="auto">
              <a:spcBef>
                <a:spcPts val="0"/>
              </a:spcBef>
              <a:spcAft>
                <a:spcPts val="0"/>
              </a:spcAft>
              <a:defRPr/>
            </a:pPr>
            <a:r>
              <a:rPr lang="en-US" sz="1147" dirty="0">
                <a:solidFill>
                  <a:srgbClr val="FFFFFF"/>
                </a:solidFill>
                <a:latin typeface="Cambria" pitchFamily="18" charset="0"/>
                <a:cs typeface="+mn-cs"/>
              </a:rPr>
              <a:t>National Immigrant Women's Advocacy Project </a:t>
            </a:r>
          </a:p>
          <a:p>
            <a:pPr algn="ctr" fontAlgn="auto">
              <a:spcBef>
                <a:spcPts val="0"/>
              </a:spcBef>
              <a:spcAft>
                <a:spcPts val="0"/>
              </a:spcAft>
              <a:defRPr/>
            </a:pPr>
            <a:r>
              <a:rPr lang="en-US" sz="1147" dirty="0">
                <a:solidFill>
                  <a:srgbClr val="FFFFFF"/>
                </a:solidFill>
                <a:latin typeface="Cambria" pitchFamily="18" charset="0"/>
                <a:cs typeface="+mn-cs"/>
              </a:rPr>
              <a:t>American University Washington College of Law</a:t>
            </a:r>
          </a:p>
        </p:txBody>
      </p:sp>
      <p:sp>
        <p:nvSpPr>
          <p:cNvPr id="8" name="Slide Number Placeholder 7"/>
          <p:cNvSpPr>
            <a:spLocks noGrp="1"/>
          </p:cNvSpPr>
          <p:nvPr>
            <p:ph type="sldNum" sz="quarter" idx="11"/>
          </p:nvPr>
        </p:nvSpPr>
        <p:spPr/>
        <p:txBody>
          <a:bodyPr/>
          <a:lstStyle/>
          <a:p>
            <a:fld id="{6A63AC35-3821-42BC-BDAE-2B923C128E1A}" type="slidenum">
              <a:rPr lang="en-US" altLang="en-US" smtClean="0"/>
              <a:pPr/>
              <a:t>19</a:t>
            </a:fld>
            <a:endParaRPr lang="en-US" altLang="en-US" dirty="0"/>
          </a:p>
        </p:txBody>
      </p:sp>
    </p:spTree>
    <p:extLst>
      <p:ext uri="{BB962C8B-B14F-4D97-AF65-F5344CB8AC3E}">
        <p14:creationId xmlns:p14="http://schemas.microsoft.com/office/powerpoint/2010/main" val="2702057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702" r="16223"/>
          <a:stretch/>
        </p:blipFill>
        <p:spPr>
          <a:xfrm>
            <a:off x="2971800" y="228600"/>
            <a:ext cx="2975551" cy="3071726"/>
          </a:xfrm>
          <a:prstGeom prst="rect">
            <a:avLst/>
          </a:prstGeom>
        </p:spPr>
      </p:pic>
      <p:sp>
        <p:nvSpPr>
          <p:cNvPr id="11" name="TextBox 7"/>
          <p:cNvSpPr txBox="1">
            <a:spLocks noChangeArrowheads="1"/>
          </p:cNvSpPr>
          <p:nvPr/>
        </p:nvSpPr>
        <p:spPr bwMode="auto">
          <a:xfrm>
            <a:off x="2971799" y="3352800"/>
            <a:ext cx="2975551" cy="280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403433" eaLnBrk="1" fontAlgn="auto" hangingPunct="1">
              <a:spcBef>
                <a:spcPts val="0"/>
              </a:spcBef>
              <a:spcAft>
                <a:spcPts val="0"/>
              </a:spcAft>
              <a:defRPr/>
            </a:pPr>
            <a:r>
              <a:rPr lang="en-US" sz="1765" b="1" dirty="0">
                <a:solidFill>
                  <a:srgbClr val="292934"/>
                </a:solidFill>
                <a:latin typeface="Cambria" panose="02040503050406030204" pitchFamily="18" charset="0"/>
                <a:ea typeface="Cambria" panose="02040503050406030204" pitchFamily="18" charset="0"/>
                <a:cs typeface="+mn-cs"/>
              </a:rPr>
              <a:t>Leslye Orloff</a:t>
            </a:r>
          </a:p>
          <a:p>
            <a:pPr algn="ctr" defTabSz="403433" eaLnBrk="1" fontAlgn="auto" hangingPunct="1">
              <a:spcBef>
                <a:spcPts val="0"/>
              </a:spcBef>
              <a:spcAft>
                <a:spcPts val="0"/>
              </a:spcAft>
              <a:defRPr/>
            </a:pPr>
            <a:r>
              <a:rPr lang="en-US" sz="1765" dirty="0">
                <a:solidFill>
                  <a:srgbClr val="292934"/>
                </a:solidFill>
                <a:latin typeface="Cambria" panose="02040503050406030204" pitchFamily="18" charset="0"/>
                <a:ea typeface="Cambria" panose="02040503050406030204" pitchFamily="18" charset="0"/>
                <a:cs typeface="+mn-cs"/>
              </a:rPr>
              <a:t>Adjunct Professor and Director </a:t>
            </a:r>
          </a:p>
          <a:p>
            <a:pPr algn="ctr" defTabSz="403433" eaLnBrk="1" fontAlgn="auto" hangingPunct="1">
              <a:spcBef>
                <a:spcPts val="0"/>
              </a:spcBef>
              <a:spcAft>
                <a:spcPts val="0"/>
              </a:spcAft>
              <a:defRPr/>
            </a:pPr>
            <a:r>
              <a:rPr lang="en-US" sz="1765" dirty="0">
                <a:solidFill>
                  <a:srgbClr val="292934"/>
                </a:solidFill>
                <a:latin typeface="Cambria" panose="02040503050406030204" pitchFamily="18" charset="0"/>
                <a:ea typeface="Cambria" panose="02040503050406030204" pitchFamily="18" charset="0"/>
                <a:cs typeface="+mn-cs"/>
              </a:rPr>
              <a:t>National Immigrant Women</a:t>
            </a:r>
            <a:r>
              <a:rPr lang="en-US" altLang="en-US" sz="1765" dirty="0">
                <a:solidFill>
                  <a:srgbClr val="292934"/>
                </a:solidFill>
                <a:latin typeface="Cambria" panose="02040503050406030204" pitchFamily="18" charset="0"/>
                <a:ea typeface="Cambria" panose="02040503050406030204" pitchFamily="18" charset="0"/>
                <a:cs typeface="+mn-cs"/>
              </a:rPr>
              <a:t>’</a:t>
            </a:r>
            <a:r>
              <a:rPr lang="en-US" sz="1765" dirty="0">
                <a:solidFill>
                  <a:srgbClr val="292934"/>
                </a:solidFill>
                <a:latin typeface="Cambria" panose="02040503050406030204" pitchFamily="18" charset="0"/>
                <a:ea typeface="Cambria" panose="02040503050406030204" pitchFamily="18" charset="0"/>
                <a:cs typeface="+mn-cs"/>
              </a:rPr>
              <a:t>s Advocacy Project, </a:t>
            </a:r>
          </a:p>
          <a:p>
            <a:pPr algn="ctr" defTabSz="403433" eaLnBrk="1" fontAlgn="auto" hangingPunct="1">
              <a:spcBef>
                <a:spcPts val="0"/>
              </a:spcBef>
              <a:spcAft>
                <a:spcPts val="0"/>
              </a:spcAft>
              <a:defRPr/>
            </a:pPr>
            <a:r>
              <a:rPr lang="en-US" sz="1765" dirty="0">
                <a:solidFill>
                  <a:srgbClr val="292934"/>
                </a:solidFill>
                <a:latin typeface="Cambria" panose="02040503050406030204" pitchFamily="18" charset="0"/>
                <a:ea typeface="Cambria" panose="02040503050406030204" pitchFamily="18" charset="0"/>
                <a:cs typeface="+mn-cs"/>
              </a:rPr>
              <a:t>American University Washington College of Law</a:t>
            </a:r>
          </a:p>
          <a:p>
            <a:pPr algn="ctr" defTabSz="806867" eaLnBrk="1" fontAlgn="auto" hangingPunct="1">
              <a:spcBef>
                <a:spcPts val="0"/>
              </a:spcBef>
              <a:spcAft>
                <a:spcPts val="0"/>
              </a:spcAft>
              <a:defRPr/>
            </a:pPr>
            <a:r>
              <a:rPr lang="en-US" sz="1765" dirty="0">
                <a:solidFill>
                  <a:srgbClr val="292934"/>
                </a:solidFill>
                <a:latin typeface="Cambria" pitchFamily="18" charset="0"/>
                <a:cs typeface="+mn-cs"/>
              </a:rPr>
              <a:t> </a:t>
            </a:r>
          </a:p>
          <a:p>
            <a:pPr algn="ctr" defTabSz="806867" eaLnBrk="1" fontAlgn="auto" hangingPunct="1">
              <a:spcBef>
                <a:spcPts val="0"/>
              </a:spcBef>
              <a:spcAft>
                <a:spcPts val="0"/>
              </a:spcAft>
              <a:defRPr/>
            </a:pPr>
            <a:r>
              <a:rPr lang="en-US" sz="1765" dirty="0">
                <a:solidFill>
                  <a:srgbClr val="292934"/>
                </a:solidFill>
                <a:cs typeface="+mn-cs"/>
              </a:rPr>
              <a:t>	</a:t>
            </a:r>
          </a:p>
          <a:p>
            <a:pPr defTabSz="806867" eaLnBrk="1" fontAlgn="auto" hangingPunct="1">
              <a:spcBef>
                <a:spcPts val="0"/>
              </a:spcBef>
              <a:spcAft>
                <a:spcPts val="0"/>
              </a:spcAft>
              <a:defRPr/>
            </a:pPr>
            <a:endParaRPr lang="en-US" sz="1765" dirty="0">
              <a:solidFill>
                <a:srgbClr val="292934"/>
              </a:solidFill>
              <a:cs typeface="+mn-cs"/>
            </a:endParaRPr>
          </a:p>
        </p:txBody>
      </p:sp>
      <p:sp>
        <p:nvSpPr>
          <p:cNvPr id="3" name="Slide Number Placeholder 2">
            <a:extLst>
              <a:ext uri="{FF2B5EF4-FFF2-40B4-BE49-F238E27FC236}">
                <a16:creationId xmlns:a16="http://schemas.microsoft.com/office/drawing/2014/main" id="{A809BDF3-CCE0-6441-8B2C-4F660069A94D}"/>
              </a:ext>
            </a:extLst>
          </p:cNvPr>
          <p:cNvSpPr>
            <a:spLocks noGrp="1"/>
          </p:cNvSpPr>
          <p:nvPr>
            <p:ph type="sldNum" sz="quarter" idx="11"/>
          </p:nvPr>
        </p:nvSpPr>
        <p:spPr/>
        <p:txBody>
          <a:bodyPr/>
          <a:lstStyle/>
          <a:p>
            <a:fld id="{6A63AC35-3821-42BC-BDAE-2B923C128E1A}" type="slidenum">
              <a:rPr lang="en-US" altLang="en-US" smtClean="0"/>
              <a:pPr/>
              <a:t>2</a:t>
            </a:fld>
            <a:endParaRPr lang="en-US" altLang="en-US" dirty="0"/>
          </a:p>
        </p:txBody>
      </p:sp>
      <p:sp>
        <p:nvSpPr>
          <p:cNvPr id="4" name="Footer Placeholder 3">
            <a:extLst>
              <a:ext uri="{FF2B5EF4-FFF2-40B4-BE49-F238E27FC236}">
                <a16:creationId xmlns:a16="http://schemas.microsoft.com/office/drawing/2014/main" id="{46B9133D-6A94-AA4B-94B2-309E938C84B3}"/>
              </a:ext>
            </a:extLst>
          </p:cNvPr>
          <p:cNvSpPr>
            <a:spLocks noGrp="1"/>
          </p:cNvSpPr>
          <p:nvPr>
            <p:ph type="ftr" sz="quarter" idx="10"/>
          </p:nvPr>
        </p:nvSpPr>
        <p:spPr/>
        <p:txBody>
          <a:bodyPr/>
          <a:lstStyle/>
          <a:p>
            <a:pPr>
              <a:defRPr/>
            </a:pPr>
            <a:r>
              <a:rPr lang="en-US"/>
              <a:t>National Immigrant Women's Advocacy Project, American University, Washington College of Law</a:t>
            </a:r>
          </a:p>
        </p:txBody>
      </p:sp>
    </p:spTree>
    <p:extLst>
      <p:ext uri="{BB962C8B-B14F-4D97-AF65-F5344CB8AC3E}">
        <p14:creationId xmlns:p14="http://schemas.microsoft.com/office/powerpoint/2010/main" val="1505296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5455"/>
            <a:ext cx="8229600" cy="1322363"/>
          </a:xfrm>
        </p:spPr>
        <p:txBody>
          <a:bodyPr>
            <a:normAutofit fontScale="90000"/>
          </a:bodyPr>
          <a:lstStyle/>
          <a:p>
            <a:r>
              <a:rPr lang="en-US" sz="4000" b="1" dirty="0"/>
              <a:t>What forms of immigration relief would Clara qualify for:</a:t>
            </a:r>
            <a:br>
              <a:rPr lang="en-US" sz="4000" b="1" dirty="0"/>
            </a:br>
            <a:r>
              <a:rPr lang="en-US" sz="4000" i="1" dirty="0"/>
              <a:t>(Check all that apply)</a:t>
            </a:r>
          </a:p>
        </p:txBody>
      </p:sp>
      <p:sp>
        <p:nvSpPr>
          <p:cNvPr id="3" name="Content Placeholder 2"/>
          <p:cNvSpPr>
            <a:spLocks noGrp="1"/>
          </p:cNvSpPr>
          <p:nvPr>
            <p:ph idx="1"/>
          </p:nvPr>
        </p:nvSpPr>
        <p:spPr>
          <a:xfrm>
            <a:off x="3343276" y="2286000"/>
            <a:ext cx="5229224" cy="3429000"/>
          </a:xfrm>
        </p:spPr>
        <p:txBody>
          <a:bodyPr/>
          <a:lstStyle/>
          <a:p>
            <a:pPr marL="0" indent="0">
              <a:buNone/>
            </a:pPr>
            <a:endParaRPr lang="en-US" dirty="0"/>
          </a:p>
          <a:p>
            <a:pPr marL="1771650" lvl="3" indent="-514350">
              <a:buFont typeface="+mj-lt"/>
              <a:buAutoNum type="alphaUcPeriod"/>
            </a:pPr>
            <a:r>
              <a:rPr lang="en-US" sz="2800" dirty="0">
                <a:effectLst>
                  <a:outerShdw blurRad="38100" dist="38100" dir="2700000" algn="tl">
                    <a:srgbClr val="000000">
                      <a:alpha val="43137"/>
                    </a:srgbClr>
                  </a:outerShdw>
                </a:effectLst>
              </a:rPr>
              <a:t>U visa</a:t>
            </a:r>
          </a:p>
          <a:p>
            <a:pPr marL="1771650" lvl="3" indent="-514350">
              <a:buFont typeface="+mj-lt"/>
              <a:buAutoNum type="alphaUcPeriod"/>
            </a:pPr>
            <a:r>
              <a:rPr lang="en-US" sz="2800" dirty="0">
                <a:effectLst>
                  <a:outerShdw blurRad="38100" dist="38100" dir="2700000" algn="tl">
                    <a:srgbClr val="000000">
                      <a:alpha val="43137"/>
                    </a:srgbClr>
                  </a:outerShdw>
                </a:effectLst>
              </a:rPr>
              <a:t>Included in Lupe’s VAWA self-petition </a:t>
            </a:r>
          </a:p>
          <a:p>
            <a:pPr marL="1771650" lvl="3" indent="-514350">
              <a:buFont typeface="+mj-lt"/>
              <a:buAutoNum type="alphaUcPeriod"/>
            </a:pPr>
            <a:r>
              <a:rPr lang="en-US" sz="2800" dirty="0">
                <a:effectLst>
                  <a:outerShdw blurRad="38100" dist="38100" dir="2700000" algn="tl">
                    <a:srgbClr val="000000">
                      <a:alpha val="43137"/>
                    </a:srgbClr>
                  </a:outerShdw>
                </a:effectLst>
              </a:rPr>
              <a:t>T visa</a:t>
            </a:r>
          </a:p>
          <a:p>
            <a:pPr marL="1771650" lvl="3" indent="-514350">
              <a:buFont typeface="+mj-lt"/>
              <a:buAutoNum type="alphaUcPeriod"/>
            </a:pPr>
            <a:r>
              <a:rPr lang="en-US" sz="2800" dirty="0">
                <a:effectLst>
                  <a:outerShdw blurRad="38100" dist="38100" dir="2700000" algn="tl">
                    <a:srgbClr val="000000">
                      <a:alpha val="43137"/>
                    </a:srgbClr>
                  </a:outerShdw>
                </a:effectLst>
              </a:rPr>
              <a:t>Filing her own self-petition</a:t>
            </a:r>
          </a:p>
          <a:p>
            <a:pPr marL="0" indent="0">
              <a:buNone/>
            </a:pPr>
            <a:r>
              <a:rPr lang="en-US" sz="2800" dirty="0"/>
              <a:t>			</a:t>
            </a:r>
          </a:p>
        </p:txBody>
      </p:sp>
      <p:pic>
        <p:nvPicPr>
          <p:cNvPr id="6"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1" y="3476625"/>
            <a:ext cx="2771775" cy="152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448012" y="6356353"/>
            <a:ext cx="5006194" cy="445378"/>
          </a:xfrm>
          <a:prstGeom prst="rect">
            <a:avLst/>
          </a:prstGeom>
          <a:noFill/>
        </p:spPr>
        <p:txBody>
          <a:bodyPr wrap="square" rtlCol="0">
            <a:spAutoFit/>
          </a:bodyPr>
          <a:lstStyle/>
          <a:p>
            <a:pPr algn="ctr" fontAlgn="auto">
              <a:spcBef>
                <a:spcPts val="0"/>
              </a:spcBef>
              <a:spcAft>
                <a:spcPts val="0"/>
              </a:spcAft>
              <a:defRPr/>
            </a:pPr>
            <a:r>
              <a:rPr lang="en-US" sz="1147" dirty="0">
                <a:solidFill>
                  <a:srgbClr val="FFFFFF"/>
                </a:solidFill>
                <a:latin typeface="Cambria" pitchFamily="18" charset="0"/>
                <a:cs typeface="+mn-cs"/>
              </a:rPr>
              <a:t>National Immigrant Women's Advocacy Project </a:t>
            </a:r>
          </a:p>
          <a:p>
            <a:pPr algn="ctr" fontAlgn="auto">
              <a:spcBef>
                <a:spcPts val="0"/>
              </a:spcBef>
              <a:spcAft>
                <a:spcPts val="0"/>
              </a:spcAft>
              <a:defRPr/>
            </a:pPr>
            <a:r>
              <a:rPr lang="en-US" sz="1147" dirty="0">
                <a:solidFill>
                  <a:srgbClr val="FFFFFF"/>
                </a:solidFill>
                <a:latin typeface="Cambria" pitchFamily="18" charset="0"/>
                <a:cs typeface="+mn-cs"/>
              </a:rPr>
              <a:t>American University Washington College of Law</a:t>
            </a:r>
          </a:p>
        </p:txBody>
      </p:sp>
      <p:sp>
        <p:nvSpPr>
          <p:cNvPr id="9" name="Slide Number Placeholder 8"/>
          <p:cNvSpPr>
            <a:spLocks noGrp="1"/>
          </p:cNvSpPr>
          <p:nvPr>
            <p:ph type="sldNum" sz="quarter" idx="11"/>
          </p:nvPr>
        </p:nvSpPr>
        <p:spPr/>
        <p:txBody>
          <a:bodyPr/>
          <a:lstStyle/>
          <a:p>
            <a:fld id="{6A63AC35-3821-42BC-BDAE-2B923C128E1A}" type="slidenum">
              <a:rPr lang="en-US" altLang="en-US" smtClean="0"/>
              <a:pPr/>
              <a:t>20</a:t>
            </a:fld>
            <a:endParaRPr lang="en-US" altLang="en-US" dirty="0"/>
          </a:p>
        </p:txBody>
      </p:sp>
    </p:spTree>
    <p:extLst>
      <p:ext uri="{BB962C8B-B14F-4D97-AF65-F5344CB8AC3E}">
        <p14:creationId xmlns:p14="http://schemas.microsoft.com/office/powerpoint/2010/main" val="344954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2960"/>
            <a:ext cx="8229600" cy="1322363"/>
          </a:xfrm>
        </p:spPr>
        <p:txBody>
          <a:bodyPr>
            <a:normAutofit fontScale="90000"/>
          </a:bodyPr>
          <a:lstStyle/>
          <a:p>
            <a:r>
              <a:rPr lang="en-US" sz="4000" b="1" dirty="0">
                <a:effectLst/>
              </a:rPr>
              <a:t>What forms of immigration relief would Lupe </a:t>
            </a:r>
            <a:r>
              <a:rPr lang="en-US" sz="4000" i="1" dirty="0">
                <a:effectLst/>
              </a:rPr>
              <a:t>NOT </a:t>
            </a:r>
            <a:r>
              <a:rPr lang="en-US" sz="4000" b="1" dirty="0">
                <a:effectLst/>
              </a:rPr>
              <a:t>qualify for:</a:t>
            </a:r>
            <a:br>
              <a:rPr lang="en-US" sz="4000" b="1" dirty="0">
                <a:effectLst/>
              </a:rPr>
            </a:br>
            <a:r>
              <a:rPr lang="en-US" sz="4000" i="1" dirty="0"/>
              <a:t>(Check all that apply)</a:t>
            </a:r>
            <a:endParaRPr lang="en-US" sz="4000" b="1" dirty="0">
              <a:effectLst/>
            </a:endParaRPr>
          </a:p>
        </p:txBody>
      </p:sp>
      <p:sp>
        <p:nvSpPr>
          <p:cNvPr id="3" name="Content Placeholder 2"/>
          <p:cNvSpPr>
            <a:spLocks noGrp="1"/>
          </p:cNvSpPr>
          <p:nvPr>
            <p:ph idx="1"/>
          </p:nvPr>
        </p:nvSpPr>
        <p:spPr>
          <a:xfrm>
            <a:off x="2514600" y="2286000"/>
            <a:ext cx="6629400" cy="3429000"/>
          </a:xfrm>
        </p:spPr>
        <p:txBody>
          <a:bodyPr/>
          <a:lstStyle/>
          <a:p>
            <a:pPr marL="0" indent="0">
              <a:buNone/>
            </a:pPr>
            <a:endParaRPr lang="en-US" dirty="0"/>
          </a:p>
          <a:p>
            <a:pPr marL="1771650" lvl="3" indent="-514350">
              <a:buFont typeface="+mj-lt"/>
              <a:buAutoNum type="alphaUcPeriod"/>
            </a:pPr>
            <a:r>
              <a:rPr lang="en-US" sz="2800" dirty="0"/>
              <a:t>VAWA self-petition</a:t>
            </a:r>
          </a:p>
          <a:p>
            <a:pPr marL="1771650" lvl="3" indent="-514350">
              <a:buFont typeface="+mj-lt"/>
              <a:buAutoNum type="alphaUcPeriod"/>
            </a:pPr>
            <a:r>
              <a:rPr lang="en-US" sz="2800" dirty="0"/>
              <a:t>U visa</a:t>
            </a:r>
          </a:p>
          <a:p>
            <a:pPr marL="1771650" lvl="3" indent="-514350">
              <a:buFont typeface="+mj-lt"/>
              <a:buAutoNum type="alphaUcPeriod"/>
            </a:pPr>
            <a:r>
              <a:rPr lang="en-US" sz="2800" dirty="0"/>
              <a:t>Special Immigrant Juvenile Status (SIJS)</a:t>
            </a:r>
          </a:p>
          <a:p>
            <a:pPr marL="1771650" lvl="3" indent="-514350">
              <a:buFont typeface="+mj-lt"/>
              <a:buAutoNum type="alphaUcPeriod"/>
            </a:pPr>
            <a:r>
              <a:rPr lang="en-US" sz="2800" dirty="0"/>
              <a:t>T visa</a:t>
            </a:r>
          </a:p>
          <a:p>
            <a:pPr marL="0" indent="0">
              <a:buNone/>
            </a:pPr>
            <a:r>
              <a:rPr lang="en-US" sz="2800" dirty="0"/>
              <a:t>			</a:t>
            </a:r>
          </a:p>
        </p:txBody>
      </p:sp>
      <p:pic>
        <p:nvPicPr>
          <p:cNvPr id="6"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514600"/>
            <a:ext cx="2771775" cy="251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448012" y="6356353"/>
            <a:ext cx="5006194" cy="445378"/>
          </a:xfrm>
          <a:prstGeom prst="rect">
            <a:avLst/>
          </a:prstGeom>
          <a:noFill/>
        </p:spPr>
        <p:txBody>
          <a:bodyPr wrap="square" rtlCol="0">
            <a:spAutoFit/>
          </a:bodyPr>
          <a:lstStyle/>
          <a:p>
            <a:pPr algn="ctr" fontAlgn="auto">
              <a:spcBef>
                <a:spcPts val="0"/>
              </a:spcBef>
              <a:spcAft>
                <a:spcPts val="0"/>
              </a:spcAft>
              <a:defRPr/>
            </a:pPr>
            <a:r>
              <a:rPr lang="en-US" sz="1147" dirty="0">
                <a:solidFill>
                  <a:srgbClr val="FFFFFF"/>
                </a:solidFill>
                <a:latin typeface="Cambria" pitchFamily="18" charset="0"/>
                <a:cs typeface="+mn-cs"/>
              </a:rPr>
              <a:t>National Immigrant Women's Advocacy Project </a:t>
            </a:r>
          </a:p>
          <a:p>
            <a:pPr algn="ctr" fontAlgn="auto">
              <a:spcBef>
                <a:spcPts val="0"/>
              </a:spcBef>
              <a:spcAft>
                <a:spcPts val="0"/>
              </a:spcAft>
              <a:defRPr/>
            </a:pPr>
            <a:r>
              <a:rPr lang="en-US" sz="1147" dirty="0">
                <a:solidFill>
                  <a:srgbClr val="FFFFFF"/>
                </a:solidFill>
                <a:latin typeface="Cambria" pitchFamily="18" charset="0"/>
                <a:cs typeface="+mn-cs"/>
              </a:rPr>
              <a:t>American University Washington College of Law</a:t>
            </a:r>
          </a:p>
        </p:txBody>
      </p:sp>
      <p:sp>
        <p:nvSpPr>
          <p:cNvPr id="7" name="Slide Number Placeholder 6"/>
          <p:cNvSpPr>
            <a:spLocks noGrp="1"/>
          </p:cNvSpPr>
          <p:nvPr>
            <p:ph type="sldNum" sz="quarter" idx="11"/>
          </p:nvPr>
        </p:nvSpPr>
        <p:spPr/>
        <p:txBody>
          <a:bodyPr/>
          <a:lstStyle/>
          <a:p>
            <a:fld id="{6A63AC35-3821-42BC-BDAE-2B923C128E1A}" type="slidenum">
              <a:rPr lang="en-US" altLang="en-US" smtClean="0"/>
              <a:pPr/>
              <a:t>21</a:t>
            </a:fld>
            <a:endParaRPr lang="en-US" altLang="en-US" dirty="0"/>
          </a:p>
        </p:txBody>
      </p:sp>
    </p:spTree>
    <p:extLst>
      <p:ext uri="{BB962C8B-B14F-4D97-AF65-F5344CB8AC3E}">
        <p14:creationId xmlns:p14="http://schemas.microsoft.com/office/powerpoint/2010/main" val="3463805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1" y="799010"/>
            <a:ext cx="8229600" cy="1322363"/>
          </a:xfrm>
        </p:spPr>
        <p:txBody>
          <a:bodyPr>
            <a:normAutofit fontScale="90000"/>
          </a:bodyPr>
          <a:lstStyle/>
          <a:p>
            <a:r>
              <a:rPr lang="en-US" sz="4000" b="1" dirty="0">
                <a:effectLst/>
              </a:rPr>
              <a:t>What forms of immigration relief would Miguel qualify for:</a:t>
            </a:r>
            <a:br>
              <a:rPr lang="en-US" sz="4000" b="1" dirty="0">
                <a:effectLst/>
              </a:rPr>
            </a:br>
            <a:r>
              <a:rPr lang="en-US" sz="4000" i="1" dirty="0"/>
              <a:t>(Check all that apply)</a:t>
            </a:r>
            <a:endParaRPr lang="en-US" sz="4000" b="1" dirty="0">
              <a:effectLst/>
            </a:endParaRPr>
          </a:p>
        </p:txBody>
      </p:sp>
      <p:sp>
        <p:nvSpPr>
          <p:cNvPr id="3" name="Content Placeholder 2"/>
          <p:cNvSpPr>
            <a:spLocks noGrp="1"/>
          </p:cNvSpPr>
          <p:nvPr>
            <p:ph idx="1"/>
          </p:nvPr>
        </p:nvSpPr>
        <p:spPr>
          <a:xfrm>
            <a:off x="2514600" y="2286000"/>
            <a:ext cx="6629400" cy="3429000"/>
          </a:xfrm>
        </p:spPr>
        <p:txBody>
          <a:bodyPr/>
          <a:lstStyle/>
          <a:p>
            <a:pPr marL="0" indent="0">
              <a:buNone/>
            </a:pPr>
            <a:endParaRPr lang="en-US" dirty="0"/>
          </a:p>
          <a:p>
            <a:pPr marL="1771650" lvl="3" indent="-514350">
              <a:buFont typeface="+mj-lt"/>
              <a:buAutoNum type="alphaUcPeriod"/>
            </a:pPr>
            <a:r>
              <a:rPr lang="en-US" sz="2800" dirty="0">
                <a:effectLst>
                  <a:outerShdw blurRad="38100" dist="38100" dir="2700000" algn="tl">
                    <a:srgbClr val="000000">
                      <a:alpha val="43137"/>
                    </a:srgbClr>
                  </a:outerShdw>
                </a:effectLst>
              </a:rPr>
              <a:t>VAWA self-petition</a:t>
            </a:r>
          </a:p>
          <a:p>
            <a:pPr marL="1771650" lvl="3" indent="-514350">
              <a:buFont typeface="+mj-lt"/>
              <a:buAutoNum type="alphaUcPeriod"/>
            </a:pPr>
            <a:r>
              <a:rPr lang="en-US" sz="2800" dirty="0">
                <a:effectLst>
                  <a:outerShdw blurRad="38100" dist="38100" dir="2700000" algn="tl">
                    <a:srgbClr val="000000">
                      <a:alpha val="43137"/>
                    </a:srgbClr>
                  </a:outerShdw>
                </a:effectLst>
              </a:rPr>
              <a:t>U visa</a:t>
            </a:r>
          </a:p>
          <a:p>
            <a:pPr marL="1771650" lvl="3" indent="-514350">
              <a:buFont typeface="+mj-lt"/>
              <a:buAutoNum type="alphaUcPeriod"/>
            </a:pPr>
            <a:r>
              <a:rPr lang="en-US" sz="2800" dirty="0">
                <a:effectLst>
                  <a:outerShdw blurRad="38100" dist="38100" dir="2700000" algn="tl">
                    <a:srgbClr val="000000">
                      <a:alpha val="43137"/>
                    </a:srgbClr>
                  </a:outerShdw>
                </a:effectLst>
              </a:rPr>
              <a:t>T visa</a:t>
            </a:r>
          </a:p>
          <a:p>
            <a:pPr marL="1771650" lvl="3" indent="-514350">
              <a:buFont typeface="+mj-lt"/>
              <a:buAutoNum type="alphaUcPeriod"/>
            </a:pPr>
            <a:r>
              <a:rPr lang="en-US" sz="2800" dirty="0">
                <a:effectLst>
                  <a:outerShdw blurRad="38100" dist="38100" dir="2700000" algn="tl">
                    <a:srgbClr val="000000">
                      <a:alpha val="43137"/>
                    </a:srgbClr>
                  </a:outerShdw>
                </a:effectLst>
              </a:rPr>
              <a:t>SIJS</a:t>
            </a:r>
          </a:p>
          <a:p>
            <a:pPr marL="0" indent="0">
              <a:buNone/>
            </a:pPr>
            <a:r>
              <a:rPr lang="en-US" sz="2800" dirty="0"/>
              <a:t>			</a:t>
            </a:r>
          </a:p>
        </p:txBody>
      </p:sp>
      <p:pic>
        <p:nvPicPr>
          <p:cNvPr id="6"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1" y="3476625"/>
            <a:ext cx="2771775" cy="152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448012" y="6356353"/>
            <a:ext cx="5006194" cy="445378"/>
          </a:xfrm>
          <a:prstGeom prst="rect">
            <a:avLst/>
          </a:prstGeom>
          <a:noFill/>
        </p:spPr>
        <p:txBody>
          <a:bodyPr wrap="square" rtlCol="0">
            <a:spAutoFit/>
          </a:bodyPr>
          <a:lstStyle/>
          <a:p>
            <a:pPr algn="ctr" fontAlgn="auto">
              <a:spcBef>
                <a:spcPts val="0"/>
              </a:spcBef>
              <a:spcAft>
                <a:spcPts val="0"/>
              </a:spcAft>
              <a:defRPr/>
            </a:pPr>
            <a:r>
              <a:rPr lang="en-US" sz="1147" dirty="0">
                <a:solidFill>
                  <a:srgbClr val="FFFFFF"/>
                </a:solidFill>
                <a:latin typeface="Cambria" pitchFamily="18" charset="0"/>
                <a:cs typeface="+mn-cs"/>
              </a:rPr>
              <a:t>National Immigrant Women's Advocacy Project </a:t>
            </a:r>
          </a:p>
          <a:p>
            <a:pPr algn="ctr" fontAlgn="auto">
              <a:spcBef>
                <a:spcPts val="0"/>
              </a:spcBef>
              <a:spcAft>
                <a:spcPts val="0"/>
              </a:spcAft>
              <a:defRPr/>
            </a:pPr>
            <a:r>
              <a:rPr lang="en-US" sz="1147" dirty="0">
                <a:solidFill>
                  <a:srgbClr val="FFFFFF"/>
                </a:solidFill>
                <a:latin typeface="Cambria" pitchFamily="18" charset="0"/>
                <a:cs typeface="+mn-cs"/>
              </a:rPr>
              <a:t>American University Washington College of Law</a:t>
            </a:r>
          </a:p>
        </p:txBody>
      </p:sp>
      <p:sp>
        <p:nvSpPr>
          <p:cNvPr id="9" name="Slide Number Placeholder 8"/>
          <p:cNvSpPr>
            <a:spLocks noGrp="1"/>
          </p:cNvSpPr>
          <p:nvPr>
            <p:ph type="sldNum" sz="quarter" idx="11"/>
          </p:nvPr>
        </p:nvSpPr>
        <p:spPr/>
        <p:txBody>
          <a:bodyPr/>
          <a:lstStyle/>
          <a:p>
            <a:fld id="{6A63AC35-3821-42BC-BDAE-2B923C128E1A}" type="slidenum">
              <a:rPr lang="en-US" altLang="en-US" smtClean="0"/>
              <a:pPr/>
              <a:t>22</a:t>
            </a:fld>
            <a:endParaRPr lang="en-US" altLang="en-US" dirty="0"/>
          </a:p>
        </p:txBody>
      </p:sp>
    </p:spTree>
    <p:extLst>
      <p:ext uri="{BB962C8B-B14F-4D97-AF65-F5344CB8AC3E}">
        <p14:creationId xmlns:p14="http://schemas.microsoft.com/office/powerpoint/2010/main" val="158903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481" y="120650"/>
            <a:ext cx="8229600" cy="717550"/>
          </a:xfrm>
        </p:spPr>
        <p:txBody>
          <a:bodyPr>
            <a:noAutofit/>
          </a:bodyPr>
          <a:lstStyle/>
          <a:p>
            <a:r>
              <a:rPr lang="en-US" sz="2800" dirty="0"/>
              <a:t>After VAWA Self-Petitioners and U Visa Victims Receive Work Authorization and Deferred Action</a:t>
            </a:r>
          </a:p>
        </p:txBody>
      </p:sp>
      <p:sp>
        <p:nvSpPr>
          <p:cNvPr id="3" name="Content Placeholder 2"/>
          <p:cNvSpPr>
            <a:spLocks noGrp="1"/>
          </p:cNvSpPr>
          <p:nvPr>
            <p:ph idx="1"/>
          </p:nvPr>
        </p:nvSpPr>
        <p:spPr>
          <a:xfrm>
            <a:off x="430481" y="1066800"/>
            <a:ext cx="8256319" cy="4724400"/>
          </a:xfrm>
        </p:spPr>
        <p:txBody>
          <a:bodyPr>
            <a:normAutofit fontScale="85000" lnSpcReduction="20000"/>
          </a:bodyPr>
          <a:lstStyle/>
          <a:p>
            <a:r>
              <a:rPr lang="en-US" dirty="0"/>
              <a:t>Increased justice system involvement</a:t>
            </a:r>
          </a:p>
          <a:p>
            <a:pPr lvl="1"/>
            <a:r>
              <a:rPr lang="en-US" dirty="0"/>
              <a:t>114% increase in willingness to trust the police</a:t>
            </a:r>
          </a:p>
          <a:p>
            <a:pPr lvl="1"/>
            <a:r>
              <a:rPr lang="en-US" dirty="0"/>
              <a:t>36% make police reports regarding future crimes</a:t>
            </a:r>
          </a:p>
          <a:p>
            <a:pPr lvl="1"/>
            <a:r>
              <a:rPr lang="en-US" dirty="0"/>
              <a:t>60% seek protection orders and/or custody</a:t>
            </a:r>
          </a:p>
          <a:p>
            <a:pPr lvl="1"/>
            <a:r>
              <a:rPr lang="en-US" dirty="0"/>
              <a:t>22% help other victims report abuse and seek help/justice</a:t>
            </a:r>
          </a:p>
          <a:p>
            <a:r>
              <a:rPr lang="en-US" dirty="0"/>
              <a:t>Significant reductions in abusers using the victim’s immigration status as a tool to perpetuate abuse</a:t>
            </a:r>
          </a:p>
          <a:p>
            <a:pPr lvl="1"/>
            <a:r>
              <a:rPr lang="en-US" dirty="0"/>
              <a:t>74% decline in immigration-related abuse</a:t>
            </a:r>
          </a:p>
          <a:p>
            <a:pPr lvl="1"/>
            <a:r>
              <a:rPr lang="en-US" dirty="0"/>
              <a:t>78% decline in threats to snatch/cut off access to children</a:t>
            </a:r>
          </a:p>
          <a:p>
            <a:pPr lvl="1"/>
            <a:r>
              <a:rPr lang="en-US" dirty="0"/>
              <a:t>65% decline in efforts to use the immigration status of the victim to gain an advantage in family court</a:t>
            </a:r>
          </a:p>
          <a:p>
            <a:pPr lvl="1"/>
            <a:endParaRPr lang="en-US" dirty="0"/>
          </a:p>
          <a:p>
            <a:pPr lvl="1"/>
            <a:endParaRPr lang="en-US" dirty="0"/>
          </a:p>
        </p:txBody>
      </p:sp>
      <p:sp>
        <p:nvSpPr>
          <p:cNvPr id="8" name="Slide Number Placeholder 7"/>
          <p:cNvSpPr>
            <a:spLocks noGrp="1"/>
          </p:cNvSpPr>
          <p:nvPr>
            <p:ph type="sldNum" sz="quarter" idx="11"/>
          </p:nvPr>
        </p:nvSpPr>
        <p:spPr>
          <a:xfrm>
            <a:off x="6553200" y="6356350"/>
            <a:ext cx="2133600" cy="365125"/>
          </a:xfrm>
        </p:spPr>
        <p:txBody>
          <a:bodyPr/>
          <a:lstStyle/>
          <a:p>
            <a:fld id="{6A63AC35-3821-42BC-BDAE-2B923C128E1A}" type="slidenum">
              <a:rPr lang="en-US" altLang="en-US" smtClean="0"/>
              <a:pPr/>
              <a:t>23</a:t>
            </a:fld>
            <a:endParaRPr lang="en-US" altLang="en-US" dirty="0"/>
          </a:p>
        </p:txBody>
      </p:sp>
      <p:sp>
        <p:nvSpPr>
          <p:cNvPr id="6" name="TextBox 5"/>
          <p:cNvSpPr txBox="1"/>
          <p:nvPr/>
        </p:nvSpPr>
        <p:spPr>
          <a:xfrm>
            <a:off x="2448012" y="6248400"/>
            <a:ext cx="5006194" cy="445378"/>
          </a:xfrm>
          <a:prstGeom prst="rect">
            <a:avLst/>
          </a:prstGeom>
          <a:noFill/>
        </p:spPr>
        <p:txBody>
          <a:bodyPr wrap="square" rtlCol="0">
            <a:spAutoFit/>
          </a:bodyPr>
          <a:lstStyle/>
          <a:p>
            <a:pPr algn="ctr" fontAlgn="auto">
              <a:spcBef>
                <a:spcPts val="0"/>
              </a:spcBef>
              <a:spcAft>
                <a:spcPts val="0"/>
              </a:spcAft>
              <a:defRPr/>
            </a:pPr>
            <a:r>
              <a:rPr lang="en-US" sz="1147" dirty="0">
                <a:solidFill>
                  <a:srgbClr val="FFFFFF"/>
                </a:solidFill>
                <a:latin typeface="Cambria" pitchFamily="18" charset="0"/>
                <a:cs typeface="+mn-cs"/>
              </a:rPr>
              <a:t>National Immigrant Women's Advocacy Project </a:t>
            </a:r>
          </a:p>
          <a:p>
            <a:pPr algn="ctr" fontAlgn="auto">
              <a:spcBef>
                <a:spcPts val="0"/>
              </a:spcBef>
              <a:spcAft>
                <a:spcPts val="0"/>
              </a:spcAft>
              <a:defRPr/>
            </a:pPr>
            <a:r>
              <a:rPr lang="en-US" sz="1147" dirty="0">
                <a:solidFill>
                  <a:srgbClr val="FFFFFF"/>
                </a:solidFill>
                <a:latin typeface="Cambria" pitchFamily="18" charset="0"/>
                <a:cs typeface="+mn-cs"/>
              </a:rPr>
              <a:t>American University Washington College of Law</a:t>
            </a:r>
          </a:p>
        </p:txBody>
      </p:sp>
    </p:spTree>
    <p:extLst>
      <p:ext uri="{BB962C8B-B14F-4D97-AF65-F5344CB8AC3E}">
        <p14:creationId xmlns:p14="http://schemas.microsoft.com/office/powerpoint/2010/main" val="1501167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07EBF96-630C-4EB6-8FA8-FC5F1B1BFBCF}"/>
              </a:ext>
            </a:extLst>
          </p:cNvPr>
          <p:cNvSpPr txBox="1"/>
          <p:nvPr/>
        </p:nvSpPr>
        <p:spPr>
          <a:xfrm>
            <a:off x="-17463" y="61913"/>
            <a:ext cx="9070976" cy="769937"/>
          </a:xfrm>
          <a:prstGeom prst="rect">
            <a:avLst/>
          </a:prstGeom>
          <a:noFill/>
        </p:spPr>
        <p:txBody>
          <a:bodyPr>
            <a:spAutoFit/>
          </a:bodyPr>
          <a:lstStyle/>
          <a:p>
            <a:pPr algn="ctr">
              <a:defRPr/>
            </a:pPr>
            <a:r>
              <a:rPr lang="en-US" sz="4400" dirty="0">
                <a:latin typeface="Cambria" panose="02040503050406030204" pitchFamily="18" charset="0"/>
                <a:cs typeface="Aharoni" pitchFamily="2" charset="-79"/>
              </a:rPr>
              <a:t>Access for All</a:t>
            </a:r>
          </a:p>
        </p:txBody>
      </p:sp>
      <p:sp>
        <p:nvSpPr>
          <p:cNvPr id="89091" name="Rectangle 11">
            <a:extLst>
              <a:ext uri="{FF2B5EF4-FFF2-40B4-BE49-F238E27FC236}">
                <a16:creationId xmlns:a16="http://schemas.microsoft.com/office/drawing/2014/main" id="{4A18DEFC-A92E-470B-BC0A-C1E398E9D149}"/>
              </a:ext>
            </a:extLst>
          </p:cNvPr>
          <p:cNvSpPr>
            <a:spLocks noChangeArrowheads="1"/>
          </p:cNvSpPr>
          <p:nvPr/>
        </p:nvSpPr>
        <p:spPr bwMode="auto">
          <a:xfrm>
            <a:off x="58737" y="1724025"/>
            <a:ext cx="4459288"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 typeface="Wingdings" panose="05000000000000000000" pitchFamily="2" charset="2"/>
              <a:buChar char="§"/>
            </a:pPr>
            <a:r>
              <a:rPr lang="en-US" altLang="en-US" sz="2550" dirty="0"/>
              <a:t>Legal Services</a:t>
            </a:r>
          </a:p>
          <a:p>
            <a:pPr>
              <a:spcBef>
                <a:spcPct val="0"/>
              </a:spcBef>
              <a:buFont typeface="Wingdings" panose="05000000000000000000" pitchFamily="2" charset="2"/>
              <a:buChar char="§"/>
            </a:pPr>
            <a:r>
              <a:rPr lang="en-US" altLang="en-US" sz="2550" dirty="0"/>
              <a:t>Family Court  (Divorce)</a:t>
            </a:r>
          </a:p>
          <a:p>
            <a:pPr>
              <a:spcBef>
                <a:spcPct val="0"/>
              </a:spcBef>
              <a:buFont typeface="Wingdings" panose="05000000000000000000" pitchFamily="2" charset="2"/>
              <a:buChar char="§"/>
            </a:pPr>
            <a:r>
              <a:rPr lang="en-US" altLang="en-US" sz="2550" dirty="0"/>
              <a:t>Language Access</a:t>
            </a:r>
          </a:p>
          <a:p>
            <a:pPr>
              <a:spcBef>
                <a:spcPct val="0"/>
              </a:spcBef>
              <a:buFont typeface="Wingdings" panose="05000000000000000000" pitchFamily="2" charset="2"/>
              <a:buChar char="§"/>
            </a:pPr>
            <a:r>
              <a:rPr lang="en-US" altLang="en-US" sz="2550" dirty="0"/>
              <a:t>Police Assistance</a:t>
            </a:r>
          </a:p>
          <a:p>
            <a:pPr>
              <a:spcBef>
                <a:spcPct val="0"/>
              </a:spcBef>
              <a:buFont typeface="Wingdings" panose="05000000000000000000" pitchFamily="2" charset="2"/>
              <a:buChar char="§"/>
            </a:pPr>
            <a:r>
              <a:rPr lang="en-US" altLang="en-US" sz="2550" dirty="0"/>
              <a:t>Protection Orders</a:t>
            </a:r>
          </a:p>
          <a:p>
            <a:pPr>
              <a:spcBef>
                <a:spcPct val="0"/>
              </a:spcBef>
              <a:buFont typeface="Wingdings" panose="05000000000000000000" pitchFamily="2" charset="2"/>
              <a:buChar char="§"/>
            </a:pPr>
            <a:r>
              <a:rPr lang="en-US" altLang="en-US" sz="2550" dirty="0"/>
              <a:t>Child Custody  &amp; Support</a:t>
            </a:r>
          </a:p>
          <a:p>
            <a:pPr>
              <a:spcBef>
                <a:spcPct val="0"/>
              </a:spcBef>
              <a:buFont typeface="Wingdings" panose="05000000000000000000" pitchFamily="2" charset="2"/>
              <a:buChar char="§"/>
            </a:pPr>
            <a:r>
              <a:rPr lang="en-US" altLang="en-US" sz="2550" dirty="0"/>
              <a:t>Have Their Abusers Criminally Prosecuted</a:t>
            </a:r>
          </a:p>
          <a:p>
            <a:pPr>
              <a:spcBef>
                <a:spcPct val="0"/>
              </a:spcBef>
              <a:buFont typeface="Wingdings" panose="05000000000000000000" pitchFamily="2" charset="2"/>
              <a:buChar char="§"/>
            </a:pPr>
            <a:r>
              <a:rPr lang="en-US" altLang="en-US" sz="2550" dirty="0"/>
              <a:t>Public Benefits for Their Children</a:t>
            </a:r>
          </a:p>
        </p:txBody>
      </p:sp>
      <p:sp>
        <p:nvSpPr>
          <p:cNvPr id="89092" name="Rectangle 2">
            <a:extLst>
              <a:ext uri="{FF2B5EF4-FFF2-40B4-BE49-F238E27FC236}">
                <a16:creationId xmlns:a16="http://schemas.microsoft.com/office/drawing/2014/main" id="{A6B0B069-2748-437C-948C-47B6A7A9A3FF}"/>
              </a:ext>
            </a:extLst>
          </p:cNvPr>
          <p:cNvSpPr>
            <a:spLocks noChangeArrowheads="1"/>
          </p:cNvSpPr>
          <p:nvPr/>
        </p:nvSpPr>
        <p:spPr bwMode="auto">
          <a:xfrm>
            <a:off x="457200" y="769938"/>
            <a:ext cx="86487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Tx/>
              <a:buNone/>
            </a:pPr>
            <a:r>
              <a:rPr lang="en-US" altLang="en-US" sz="3000" dirty="0">
                <a:solidFill>
                  <a:srgbClr val="C00000"/>
                </a:solidFill>
                <a:cs typeface="Aharoni" pitchFamily="2" charset="0"/>
              </a:rPr>
              <a:t>Both documented and undocumented immigrant survivors can access:</a:t>
            </a:r>
          </a:p>
        </p:txBody>
      </p:sp>
      <p:sp>
        <p:nvSpPr>
          <p:cNvPr id="89093" name="Rectangle 3">
            <a:extLst>
              <a:ext uri="{FF2B5EF4-FFF2-40B4-BE49-F238E27FC236}">
                <a16:creationId xmlns:a16="http://schemas.microsoft.com/office/drawing/2014/main" id="{4C63DE5E-826C-4F00-A0FF-C02C0A563866}"/>
              </a:ext>
            </a:extLst>
          </p:cNvPr>
          <p:cNvSpPr>
            <a:spLocks noChangeArrowheads="1"/>
          </p:cNvSpPr>
          <p:nvPr/>
        </p:nvSpPr>
        <p:spPr bwMode="auto">
          <a:xfrm>
            <a:off x="4267200" y="1724025"/>
            <a:ext cx="47244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 typeface="Wingdings" panose="05000000000000000000" pitchFamily="2" charset="2"/>
              <a:buChar char="§"/>
            </a:pPr>
            <a:r>
              <a:rPr lang="en-US" altLang="en-US" sz="2400" dirty="0"/>
              <a:t>Assistance for Crime Victims</a:t>
            </a:r>
          </a:p>
          <a:p>
            <a:pPr>
              <a:spcBef>
                <a:spcPct val="0"/>
              </a:spcBef>
              <a:buFont typeface="Wingdings" panose="05000000000000000000" pitchFamily="2" charset="2"/>
              <a:buChar char="§"/>
            </a:pPr>
            <a:r>
              <a:rPr lang="en-US" altLang="en-US" sz="2400" dirty="0"/>
              <a:t>Shelter</a:t>
            </a:r>
          </a:p>
          <a:p>
            <a:pPr>
              <a:spcBef>
                <a:spcPct val="0"/>
              </a:spcBef>
              <a:buFont typeface="Wingdings" panose="05000000000000000000" pitchFamily="2" charset="2"/>
              <a:buChar char="§"/>
            </a:pPr>
            <a:r>
              <a:rPr lang="en-US" altLang="en-US" sz="2400" dirty="0"/>
              <a:t>Transitional Housing</a:t>
            </a:r>
          </a:p>
          <a:p>
            <a:pPr>
              <a:spcBef>
                <a:spcPct val="0"/>
              </a:spcBef>
              <a:buFont typeface="Wingdings" panose="05000000000000000000" pitchFamily="2" charset="2"/>
              <a:buChar char="§"/>
            </a:pPr>
            <a:r>
              <a:rPr lang="en-US" altLang="en-US" sz="2400" dirty="0"/>
              <a:t>GED</a:t>
            </a:r>
          </a:p>
          <a:p>
            <a:pPr>
              <a:spcBef>
                <a:spcPct val="0"/>
              </a:spcBef>
              <a:buFont typeface="Wingdings" panose="05000000000000000000" pitchFamily="2" charset="2"/>
              <a:buChar char="§"/>
            </a:pPr>
            <a:r>
              <a:rPr lang="en-US" altLang="en-US" sz="2400" dirty="0"/>
              <a:t>WIC/school lunch &amp; breakfast</a:t>
            </a:r>
          </a:p>
          <a:p>
            <a:pPr>
              <a:spcBef>
                <a:spcPct val="0"/>
              </a:spcBef>
              <a:buFont typeface="Wingdings" panose="05000000000000000000" pitchFamily="2" charset="2"/>
              <a:buChar char="§"/>
            </a:pPr>
            <a:r>
              <a:rPr lang="en-US" altLang="en-US" sz="2400" dirty="0"/>
              <a:t>Primary/Secondary education</a:t>
            </a:r>
          </a:p>
          <a:p>
            <a:pPr>
              <a:spcBef>
                <a:spcPct val="0"/>
              </a:spcBef>
              <a:buFont typeface="Wingdings" panose="05000000000000000000" pitchFamily="2" charset="2"/>
              <a:buChar char="§"/>
            </a:pPr>
            <a:r>
              <a:rPr lang="en-US" altLang="en-US" sz="2400" dirty="0"/>
              <a:t>Immunizations </a:t>
            </a:r>
          </a:p>
          <a:p>
            <a:pPr>
              <a:spcBef>
                <a:spcPct val="0"/>
              </a:spcBef>
              <a:buFont typeface="Wingdings" panose="05000000000000000000" pitchFamily="2" charset="2"/>
              <a:buChar char="§"/>
            </a:pPr>
            <a:r>
              <a:rPr lang="en-US" altLang="en-US" sz="2400" dirty="0"/>
              <a:t>Emergency medical care</a:t>
            </a:r>
          </a:p>
          <a:p>
            <a:pPr>
              <a:spcBef>
                <a:spcPct val="0"/>
              </a:spcBef>
              <a:buFont typeface="Wingdings" panose="05000000000000000000" pitchFamily="2" charset="2"/>
              <a:buChar char="§"/>
            </a:pPr>
            <a:r>
              <a:rPr lang="en-US" altLang="en-US" sz="2400" dirty="0"/>
              <a:t>Care from community &amp; migrant health clinics</a:t>
            </a:r>
          </a:p>
          <a:p>
            <a:pPr>
              <a:spcBef>
                <a:spcPct val="0"/>
              </a:spcBef>
              <a:buFont typeface="Wingdings" panose="05000000000000000000" pitchFamily="2" charset="2"/>
              <a:buChar char="§"/>
            </a:pPr>
            <a:r>
              <a:rPr lang="en-US" altLang="en-US" sz="2400" dirty="0"/>
              <a:t>VOCA</a:t>
            </a:r>
          </a:p>
        </p:txBody>
      </p:sp>
      <p:sp>
        <p:nvSpPr>
          <p:cNvPr id="5" name="Footer Placeholder 4">
            <a:extLst>
              <a:ext uri="{FF2B5EF4-FFF2-40B4-BE49-F238E27FC236}">
                <a16:creationId xmlns:a16="http://schemas.microsoft.com/office/drawing/2014/main" id="{C048D610-7C63-1C53-1323-70F646D7C60E}"/>
              </a:ext>
            </a:extLst>
          </p:cNvPr>
          <p:cNvSpPr>
            <a:spLocks noGrp="1"/>
          </p:cNvSpPr>
          <p:nvPr>
            <p:ph type="ftr" sz="quarter" idx="10"/>
          </p:nvPr>
        </p:nvSpPr>
        <p:spPr>
          <a:xfrm>
            <a:off x="2667000" y="6356350"/>
            <a:ext cx="3733800" cy="365125"/>
          </a:xfrm>
          <a:prstGeom prst="rect">
            <a:avLst/>
          </a:prstGeom>
        </p:spPr>
        <p:txBody>
          <a:bodyPr vert="horz" lIns="101882" tIns="50941" rIns="101882" bIns="50941" rtlCol="0" anchor="ctr"/>
          <a:lstStyle>
            <a:defPPr>
              <a:defRPr lang="en-US"/>
            </a:defPPr>
            <a:lvl1pPr algn="ctr" rtl="0" eaLnBrk="1" fontAlgn="auto" hangingPunct="1">
              <a:spcBef>
                <a:spcPts val="0"/>
              </a:spcBef>
              <a:spcAft>
                <a:spcPts val="0"/>
              </a:spcAft>
              <a:defRPr sz="1147" kern="1200">
                <a:solidFill>
                  <a:schemeClr val="bg1"/>
                </a:solidFill>
                <a:latin typeface="Cambria" pitchFamily="18"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National Immigrant Women's Advocacy Project American University Washington College of Law</a:t>
            </a:r>
            <a:endParaRPr lang="en-US" dirty="0"/>
          </a:p>
        </p:txBody>
      </p:sp>
      <p:sp>
        <p:nvSpPr>
          <p:cNvPr id="6" name="Slide Number Placeholder 5">
            <a:extLst>
              <a:ext uri="{FF2B5EF4-FFF2-40B4-BE49-F238E27FC236}">
                <a16:creationId xmlns:a16="http://schemas.microsoft.com/office/drawing/2014/main" id="{AE47611D-09FA-0DBE-0B4C-01396374BD47}"/>
              </a:ext>
            </a:extLst>
          </p:cNvPr>
          <p:cNvSpPr>
            <a:spLocks noGrp="1"/>
          </p:cNvSpPr>
          <p:nvPr>
            <p:ph type="sldNum" sz="quarter" idx="11"/>
          </p:nvPr>
        </p:nvSpPr>
        <p:spPr>
          <a:xfrm>
            <a:off x="6705600" y="6356350"/>
            <a:ext cx="1981200" cy="365125"/>
          </a:xfrm>
          <a:prstGeom prst="rect">
            <a:avLst/>
          </a:prstGeom>
        </p:spPr>
        <p:txBody>
          <a:bodyPr vert="horz" wrap="square" lIns="101882" tIns="50941" rIns="101882" bIns="50941" numCol="1" anchor="ctr" anchorCtr="0" compatLnSpc="1">
            <a:prstTxWarp prst="textNoShape">
              <a:avLst/>
            </a:prstTxWarp>
          </a:bodyPr>
          <a:lstStyle>
            <a:defPPr>
              <a:defRPr lang="en-US"/>
            </a:defPPr>
            <a:lvl1pPr algn="r" rtl="0" eaLnBrk="1" fontAlgn="base" hangingPunct="1">
              <a:spcBef>
                <a:spcPct val="0"/>
              </a:spcBef>
              <a:spcAft>
                <a:spcPct val="0"/>
              </a:spcAft>
              <a:defRPr sz="1147" kern="1200">
                <a:solidFill>
                  <a:srgbClr val="FFFFFF"/>
                </a:solidFill>
                <a:latin typeface="Cambria" pitchFamily="18"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4B342A12-00A5-4F57-9E97-D8C83B8EA008}" type="slidenum">
              <a:rPr lang="en-US" altLang="en-US" smtClean="0">
                <a:solidFill>
                  <a:schemeClr val="bg1"/>
                </a:solidFill>
              </a:rPr>
              <a:pPr>
                <a:defRPr/>
              </a:pPr>
              <a:t>24</a:t>
            </a:fld>
            <a:endParaRPr lang="en-US" altLang="en-US" dirty="0">
              <a:solidFill>
                <a:schemeClr val="bg1"/>
              </a:solidFill>
            </a:endParaRPr>
          </a:p>
        </p:txBody>
      </p:sp>
    </p:spTree>
    <p:extLst>
      <p:ext uri="{BB962C8B-B14F-4D97-AF65-F5344CB8AC3E}">
        <p14:creationId xmlns:p14="http://schemas.microsoft.com/office/powerpoint/2010/main" val="1191574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pPr algn="ctr"/>
            <a:r>
              <a:rPr lang="en-US" sz="2800" dirty="0">
                <a:effectLst/>
              </a:rPr>
              <a:t>As Survivors Apply for Immigration Relief </a:t>
            </a:r>
            <a:br>
              <a:rPr lang="en-US" sz="2800" dirty="0">
                <a:effectLst/>
              </a:rPr>
            </a:br>
            <a:r>
              <a:rPr lang="en-US" sz="2800" dirty="0">
                <a:effectLst/>
              </a:rPr>
              <a:t>Benefits Access Increases</a:t>
            </a:r>
            <a:br>
              <a:rPr lang="en-US" sz="2800" dirty="0">
                <a:effectLst/>
              </a:rPr>
            </a:br>
            <a:r>
              <a:rPr lang="en-US" sz="2800" dirty="0">
                <a:effectLst/>
              </a:rPr>
              <a:t>Interactive Public Benefits Map: </a:t>
            </a:r>
            <a:r>
              <a:rPr lang="en-US" sz="2400" dirty="0">
                <a:effectLst/>
              </a:rPr>
              <a:t>State-By-State</a:t>
            </a:r>
            <a:endParaRPr lang="en-US" sz="3600" dirty="0">
              <a:effectLst/>
            </a:endParaRPr>
          </a:p>
        </p:txBody>
      </p:sp>
      <p:sp>
        <p:nvSpPr>
          <p:cNvPr id="6" name="Rectangle 5"/>
          <p:cNvSpPr/>
          <p:nvPr/>
        </p:nvSpPr>
        <p:spPr>
          <a:xfrm>
            <a:off x="1276350" y="5273122"/>
            <a:ext cx="6743700" cy="707886"/>
          </a:xfrm>
          <a:prstGeom prst="rect">
            <a:avLst/>
          </a:prstGeom>
        </p:spPr>
        <p:txBody>
          <a:bodyPr wrap="square">
            <a:spAutoFit/>
          </a:bodyPr>
          <a:lstStyle/>
          <a:p>
            <a:r>
              <a:rPr lang="en-US" sz="2000" b="1" dirty="0">
                <a:hlinkClick r:id="rId3"/>
              </a:rPr>
              <a:t>https://niwaplibrary.wcl.american.edu/benefits-map</a:t>
            </a:r>
            <a:endParaRPr lang="en-US" sz="2000" b="1" dirty="0"/>
          </a:p>
          <a:p>
            <a:endParaRPr lang="en-US" sz="2000" b="1" dirty="0"/>
          </a:p>
        </p:txBody>
      </p:sp>
      <p:pic>
        <p:nvPicPr>
          <p:cNvPr id="10" name="Picture 9">
            <a:extLst>
              <a:ext uri="{FF2B5EF4-FFF2-40B4-BE49-F238E27FC236}">
                <a16:creationId xmlns:a16="http://schemas.microsoft.com/office/drawing/2014/main" id="{9B7B3E95-F9C2-1173-F76C-7ED204D00644}"/>
              </a:ext>
            </a:extLst>
          </p:cNvPr>
          <p:cNvPicPr>
            <a:picLocks noChangeAspect="1"/>
          </p:cNvPicPr>
          <p:nvPr/>
        </p:nvPicPr>
        <p:blipFill rotWithShape="1">
          <a:blip r:embed="rId4"/>
          <a:srcRect r="13647"/>
          <a:stretch/>
        </p:blipFill>
        <p:spPr>
          <a:xfrm>
            <a:off x="4800600" y="1500809"/>
            <a:ext cx="4190441" cy="3772313"/>
          </a:xfrm>
          <a:prstGeom prst="rect">
            <a:avLst/>
          </a:prstGeom>
        </p:spPr>
      </p:pic>
      <p:pic>
        <p:nvPicPr>
          <p:cNvPr id="12" name="Picture 11">
            <a:extLst>
              <a:ext uri="{FF2B5EF4-FFF2-40B4-BE49-F238E27FC236}">
                <a16:creationId xmlns:a16="http://schemas.microsoft.com/office/drawing/2014/main" id="{69BDCA76-0F53-DEC7-9DA2-A75E24C1CBB7}"/>
              </a:ext>
            </a:extLst>
          </p:cNvPr>
          <p:cNvPicPr>
            <a:picLocks noChangeAspect="1"/>
          </p:cNvPicPr>
          <p:nvPr/>
        </p:nvPicPr>
        <p:blipFill rotWithShape="1">
          <a:blip r:embed="rId5"/>
          <a:srcRect t="5436" r="16082"/>
          <a:stretch/>
        </p:blipFill>
        <p:spPr>
          <a:xfrm>
            <a:off x="152400" y="1863660"/>
            <a:ext cx="4585138" cy="3409462"/>
          </a:xfrm>
          <a:prstGeom prst="rect">
            <a:avLst/>
          </a:prstGeom>
        </p:spPr>
      </p:pic>
      <p:sp>
        <p:nvSpPr>
          <p:cNvPr id="7" name="Footer Placeholder 6">
            <a:extLst>
              <a:ext uri="{FF2B5EF4-FFF2-40B4-BE49-F238E27FC236}">
                <a16:creationId xmlns:a16="http://schemas.microsoft.com/office/drawing/2014/main" id="{45048CFD-3D28-F4E3-E3AA-BE82108DBDA0}"/>
              </a:ext>
            </a:extLst>
          </p:cNvPr>
          <p:cNvSpPr>
            <a:spLocks noGrp="1"/>
          </p:cNvSpPr>
          <p:nvPr>
            <p:ph type="ftr" sz="quarter" idx="10"/>
          </p:nvPr>
        </p:nvSpPr>
        <p:spPr>
          <a:xfrm>
            <a:off x="2590800" y="6356350"/>
            <a:ext cx="3657600" cy="365125"/>
          </a:xfrm>
          <a:prstGeom prst="rect">
            <a:avLst/>
          </a:prstGeom>
        </p:spPr>
        <p:txBody>
          <a:bodyPr vert="horz" lIns="101882" tIns="50941" rIns="101882" bIns="50941" rtlCol="0" anchor="ctr"/>
          <a:lstStyle>
            <a:defPPr>
              <a:defRPr lang="en-US"/>
            </a:defPPr>
            <a:lvl1pPr algn="ctr" rtl="0" eaLnBrk="1" fontAlgn="auto" hangingPunct="1">
              <a:spcBef>
                <a:spcPts val="0"/>
              </a:spcBef>
              <a:spcAft>
                <a:spcPts val="0"/>
              </a:spcAft>
              <a:defRPr sz="1147" kern="1200">
                <a:solidFill>
                  <a:schemeClr val="bg1"/>
                </a:solidFill>
                <a:latin typeface="Cambria" pitchFamily="18"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National Immigrant Women's Advocacy Project American University Washington College of Law</a:t>
            </a:r>
            <a:endParaRPr lang="en-US" dirty="0"/>
          </a:p>
        </p:txBody>
      </p:sp>
      <p:sp>
        <p:nvSpPr>
          <p:cNvPr id="8" name="Slide Number Placeholder 7">
            <a:extLst>
              <a:ext uri="{FF2B5EF4-FFF2-40B4-BE49-F238E27FC236}">
                <a16:creationId xmlns:a16="http://schemas.microsoft.com/office/drawing/2014/main" id="{3D112F42-E4A0-6B95-ACE4-C4BFC3F811AF}"/>
              </a:ext>
            </a:extLst>
          </p:cNvPr>
          <p:cNvSpPr>
            <a:spLocks noGrp="1"/>
          </p:cNvSpPr>
          <p:nvPr>
            <p:ph type="sldNum" sz="quarter" idx="11"/>
          </p:nvPr>
        </p:nvSpPr>
        <p:spPr>
          <a:xfrm>
            <a:off x="6705600" y="6356350"/>
            <a:ext cx="1981200" cy="365125"/>
          </a:xfrm>
          <a:prstGeom prst="rect">
            <a:avLst/>
          </a:prstGeom>
        </p:spPr>
        <p:txBody>
          <a:bodyPr vert="horz" wrap="square" lIns="101882" tIns="50941" rIns="101882" bIns="50941" numCol="1" anchor="ctr" anchorCtr="0" compatLnSpc="1">
            <a:prstTxWarp prst="textNoShape">
              <a:avLst/>
            </a:prstTxWarp>
          </a:bodyPr>
          <a:lstStyle>
            <a:defPPr>
              <a:defRPr lang="en-US"/>
            </a:defPPr>
            <a:lvl1pPr algn="r" rtl="0" eaLnBrk="1" fontAlgn="base" hangingPunct="1">
              <a:spcBef>
                <a:spcPct val="0"/>
              </a:spcBef>
              <a:spcAft>
                <a:spcPct val="0"/>
              </a:spcAft>
              <a:defRPr sz="1147" kern="1200">
                <a:solidFill>
                  <a:schemeClr val="bg1"/>
                </a:solidFill>
                <a:latin typeface="Cambria" pitchFamily="18"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8F5A0EED-C1AD-4EB0-B367-6F6A81C3FA8A}" type="slidenum">
              <a:rPr lang="en-US" altLang="en-US" smtClean="0"/>
              <a:pPr>
                <a:defRPr/>
              </a:pPr>
              <a:t>25</a:t>
            </a:fld>
            <a:endParaRPr lang="en-US" altLang="en-US" dirty="0"/>
          </a:p>
        </p:txBody>
      </p:sp>
    </p:spTree>
    <p:extLst>
      <p:ext uri="{BB962C8B-B14F-4D97-AF65-F5344CB8AC3E}">
        <p14:creationId xmlns:p14="http://schemas.microsoft.com/office/powerpoint/2010/main" val="721072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905000"/>
            <a:ext cx="5562600" cy="1524000"/>
          </a:xfrm>
        </p:spPr>
        <p:txBody>
          <a:bodyPr/>
          <a:lstStyle/>
          <a:p>
            <a:r>
              <a:rPr lang="en-US" dirty="0"/>
              <a:t>Protection orders</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743200"/>
            <a:ext cx="32004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dirty="0"/>
              <a:t>National Immigrant Women's Advocacy Project   American University Washington College of Law </a:t>
            </a:r>
          </a:p>
        </p:txBody>
      </p:sp>
      <p:sp>
        <p:nvSpPr>
          <p:cNvPr id="7" name="Slide Number Placeholder 6"/>
          <p:cNvSpPr>
            <a:spLocks noGrp="1"/>
          </p:cNvSpPr>
          <p:nvPr>
            <p:ph type="sldNum" sz="quarter" idx="11"/>
          </p:nvPr>
        </p:nvSpPr>
        <p:spPr/>
        <p:txBody>
          <a:bodyPr/>
          <a:lstStyle/>
          <a:p>
            <a:fld id="{6237224E-C997-4B22-927C-C432D6D08463}" type="slidenum">
              <a:rPr lang="en-US" altLang="en-US" smtClean="0"/>
              <a:pPr/>
              <a:t>26</a:t>
            </a:fld>
            <a:endParaRPr lang="en-US" altLang="en-US" dirty="0"/>
          </a:p>
        </p:txBody>
      </p:sp>
    </p:spTree>
    <p:extLst>
      <p:ext uri="{BB962C8B-B14F-4D97-AF65-F5344CB8AC3E}">
        <p14:creationId xmlns:p14="http://schemas.microsoft.com/office/powerpoint/2010/main" val="2513846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769"/>
            <a:ext cx="8229600" cy="1322363"/>
          </a:xfrm>
        </p:spPr>
        <p:txBody>
          <a:bodyPr>
            <a:normAutofit fontScale="90000"/>
          </a:bodyPr>
          <a:lstStyle/>
          <a:p>
            <a:r>
              <a:rPr lang="en-US" sz="3600" dirty="0">
                <a:effectLst/>
              </a:rPr>
              <a:t>True or False</a:t>
            </a:r>
            <a:br>
              <a:rPr lang="en-US" sz="3600" dirty="0">
                <a:effectLst/>
              </a:rPr>
            </a:br>
            <a:r>
              <a:rPr lang="en-US" sz="3600" dirty="0">
                <a:effectLst/>
              </a:rPr>
              <a:t>Issuance of a protection order is a deportable offense?</a:t>
            </a:r>
          </a:p>
        </p:txBody>
      </p:sp>
      <p:sp>
        <p:nvSpPr>
          <p:cNvPr id="3" name="Content Placeholder 2"/>
          <p:cNvSpPr>
            <a:spLocks noGrp="1"/>
          </p:cNvSpPr>
          <p:nvPr>
            <p:ph idx="1"/>
          </p:nvPr>
        </p:nvSpPr>
        <p:spPr>
          <a:xfrm>
            <a:off x="3048000" y="1680519"/>
            <a:ext cx="5867400" cy="4034481"/>
          </a:xfrm>
        </p:spPr>
        <p:txBody>
          <a:bodyPr>
            <a:normAutofit/>
          </a:bodyPr>
          <a:lstStyle/>
          <a:p>
            <a:pPr marL="0" indent="0">
              <a:buNone/>
            </a:pPr>
            <a:endParaRPr lang="en-US" b="1" dirty="0"/>
          </a:p>
          <a:p>
            <a:pPr marL="1771650" lvl="3" indent="-514350">
              <a:buFont typeface="+mj-lt"/>
              <a:buAutoNum type="alphaUcPeriod"/>
            </a:pPr>
            <a:r>
              <a:rPr lang="en-US" sz="2800" dirty="0"/>
              <a:t>True</a:t>
            </a:r>
          </a:p>
          <a:p>
            <a:pPr marL="1771650" lvl="3" indent="-514350">
              <a:buFont typeface="+mj-lt"/>
              <a:buAutoNum type="alphaUcPeriod"/>
            </a:pPr>
            <a:r>
              <a:rPr lang="en-US" sz="2800" dirty="0"/>
              <a:t>False</a:t>
            </a:r>
          </a:p>
        </p:txBody>
      </p:sp>
      <p:sp>
        <p:nvSpPr>
          <p:cNvPr id="8" name="Slide Number Placeholder 7"/>
          <p:cNvSpPr>
            <a:spLocks noGrp="1"/>
          </p:cNvSpPr>
          <p:nvPr>
            <p:ph type="sldNum" sz="quarter" idx="4294967295"/>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77C2DE5-39DB-4C4F-BE89-18CE69556DED}" type="slidenum">
              <a:rPr lang="en-US" smtClean="0">
                <a:solidFill>
                  <a:srgbClr val="FFFFFF"/>
                </a:solidFill>
              </a:rPr>
              <a:pPr/>
              <a:t>27</a:t>
            </a:fld>
            <a:endParaRPr lang="en-US" dirty="0">
              <a:solidFill>
                <a:srgbClr val="FFFFFF"/>
              </a:solidFill>
            </a:endParaRPr>
          </a:p>
        </p:txBody>
      </p:sp>
      <p:pic>
        <p:nvPicPr>
          <p:cNvPr id="10" name="Picture 9" descr="Graphical user interface&#10;&#10;Description automatically generated with medium confidence">
            <a:extLst>
              <a:ext uri="{FF2B5EF4-FFF2-40B4-BE49-F238E27FC236}">
                <a16:creationId xmlns:a16="http://schemas.microsoft.com/office/drawing/2014/main" id="{F7481DFD-95CC-F341-9A1D-6A4CDF2B7BB0}"/>
              </a:ext>
            </a:extLst>
          </p:cNvPr>
          <p:cNvPicPr>
            <a:picLocks noChangeAspect="1"/>
          </p:cNvPicPr>
          <p:nvPr/>
        </p:nvPicPr>
        <p:blipFill rotWithShape="1">
          <a:blip r:embed="rId3">
            <a:extLst>
              <a:ext uri="{28A0092B-C50C-407E-A947-70E740481C1C}">
                <a14:useLocalDpi xmlns:a14="http://schemas.microsoft.com/office/drawing/2010/main" val="0"/>
              </a:ext>
            </a:extLst>
          </a:blip>
          <a:srcRect l="2118" t="2295" r="4703" b="6644"/>
          <a:stretch/>
        </p:blipFill>
        <p:spPr>
          <a:xfrm>
            <a:off x="571500" y="2057400"/>
            <a:ext cx="3352800" cy="3276601"/>
          </a:xfrm>
          <a:prstGeom prst="rect">
            <a:avLst/>
          </a:prstGeom>
        </p:spPr>
      </p:pic>
      <p:sp>
        <p:nvSpPr>
          <p:cNvPr id="5" name="Footer Placeholder 4"/>
          <p:cNvSpPr>
            <a:spLocks noGrp="1"/>
          </p:cNvSpPr>
          <p:nvPr>
            <p:ph type="ftr" sz="quarter" idx="10"/>
          </p:nvPr>
        </p:nvSpPr>
        <p:spPr/>
        <p:txBody>
          <a:bodyPr/>
          <a:lstStyle/>
          <a:p>
            <a:pPr>
              <a:defRPr/>
            </a:pPr>
            <a:r>
              <a:rPr lang="en-US" dirty="0"/>
              <a:t>National Judicial Network and NIWAP, American University, Washington College of Law</a:t>
            </a:r>
          </a:p>
        </p:txBody>
      </p:sp>
    </p:spTree>
    <p:extLst>
      <p:ext uri="{BB962C8B-B14F-4D97-AF65-F5344CB8AC3E}">
        <p14:creationId xmlns:p14="http://schemas.microsoft.com/office/powerpoint/2010/main" val="3457145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158750"/>
            <a:ext cx="8229600" cy="685800"/>
          </a:xfrm>
        </p:spPr>
        <p:txBody>
          <a:bodyPr>
            <a:noAutofit/>
          </a:bodyPr>
          <a:lstStyle/>
          <a:p>
            <a:r>
              <a:rPr lang="en-US" sz="4000" dirty="0">
                <a:effectLst>
                  <a:outerShdw blurRad="38100" dist="38100" dir="2700000" algn="tl">
                    <a:srgbClr val="000000">
                      <a:alpha val="43137"/>
                    </a:srgbClr>
                  </a:outerShdw>
                </a:effectLst>
              </a:rPr>
              <a:t>Immigrants and Protection Orders</a:t>
            </a:r>
          </a:p>
        </p:txBody>
      </p:sp>
      <p:sp>
        <p:nvSpPr>
          <p:cNvPr id="7" name="Content Placeholder 6"/>
          <p:cNvSpPr>
            <a:spLocks noGrp="1"/>
          </p:cNvSpPr>
          <p:nvPr>
            <p:ph idx="1"/>
          </p:nvPr>
        </p:nvSpPr>
        <p:spPr>
          <a:xfrm>
            <a:off x="533400" y="1066800"/>
            <a:ext cx="8458200" cy="4876800"/>
          </a:xfrm>
        </p:spPr>
        <p:txBody>
          <a:bodyPr/>
          <a:lstStyle/>
          <a:p>
            <a:pPr>
              <a:spcBef>
                <a:spcPts val="0"/>
              </a:spcBef>
              <a:spcAft>
                <a:spcPts val="600"/>
              </a:spcAft>
              <a:defRPr/>
            </a:pPr>
            <a:r>
              <a:rPr lang="en-US" sz="2800" dirty="0">
                <a:ea typeface="ＭＳ 明朝"/>
                <a:cs typeface="Calibri"/>
              </a:rPr>
              <a:t>All persons are eligible to receive civil protection orders without regard to the immigration status of any party or child</a:t>
            </a:r>
          </a:p>
          <a:p>
            <a:pPr eaLnBrk="1" hangingPunct="1">
              <a:spcBef>
                <a:spcPts val="0"/>
              </a:spcBef>
              <a:spcAft>
                <a:spcPts val="600"/>
              </a:spcAft>
              <a:defRPr/>
            </a:pPr>
            <a:r>
              <a:rPr lang="en-US" sz="2800" dirty="0">
                <a:cs typeface="Arial" panose="020B0604020202020204" pitchFamily="34" charset="0"/>
              </a:rPr>
              <a:t>Protection order issuance = no effect on immigration status</a:t>
            </a:r>
          </a:p>
          <a:p>
            <a:pPr>
              <a:spcBef>
                <a:spcPts val="0"/>
              </a:spcBef>
              <a:spcAft>
                <a:spcPts val="600"/>
              </a:spcAft>
              <a:defRPr/>
            </a:pPr>
            <a:r>
              <a:rPr lang="en-US" sz="2800" dirty="0"/>
              <a:t>Immigrant victims and their children often need creative protection order remedies using the state catch-all provisions</a:t>
            </a:r>
          </a:p>
        </p:txBody>
      </p:sp>
      <p:sp>
        <p:nvSpPr>
          <p:cNvPr id="2" name="Footer Placeholder 1"/>
          <p:cNvSpPr>
            <a:spLocks noGrp="1"/>
          </p:cNvSpPr>
          <p:nvPr>
            <p:ph type="ftr" sz="quarter" idx="10"/>
          </p:nvPr>
        </p:nvSpPr>
        <p:spPr/>
        <p:txBody>
          <a:bodyPr/>
          <a:lstStyle/>
          <a:p>
            <a:pPr>
              <a:defRPr/>
            </a:pPr>
            <a:r>
              <a:rPr lang="en-US" dirty="0"/>
              <a:t>National Immigrant Women's Advocacy Project   American University Washington College of Law </a:t>
            </a:r>
          </a:p>
        </p:txBody>
      </p:sp>
      <p:sp>
        <p:nvSpPr>
          <p:cNvPr id="3" name="Slide Number Placeholder 2"/>
          <p:cNvSpPr>
            <a:spLocks noGrp="1"/>
          </p:cNvSpPr>
          <p:nvPr>
            <p:ph type="sldNum" sz="quarter" idx="11"/>
          </p:nvPr>
        </p:nvSpPr>
        <p:spPr/>
        <p:txBody>
          <a:bodyPr/>
          <a:lstStyle/>
          <a:p>
            <a:fld id="{6A63AC35-3821-42BC-BDAE-2B923C128E1A}" type="slidenum">
              <a:rPr lang="en-US" altLang="en-US" smtClean="0"/>
              <a:pPr/>
              <a:t>28</a:t>
            </a:fld>
            <a:endParaRPr lang="en-US" altLang="en-US" dirty="0"/>
          </a:p>
        </p:txBody>
      </p:sp>
    </p:spTree>
    <p:extLst>
      <p:ext uri="{BB962C8B-B14F-4D97-AF65-F5344CB8AC3E}">
        <p14:creationId xmlns:p14="http://schemas.microsoft.com/office/powerpoint/2010/main" val="189683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769"/>
            <a:ext cx="8229600" cy="1322363"/>
          </a:xfrm>
        </p:spPr>
        <p:txBody>
          <a:bodyPr>
            <a:normAutofit/>
          </a:bodyPr>
          <a:lstStyle/>
          <a:p>
            <a:r>
              <a:rPr lang="en-US" sz="3600" dirty="0">
                <a:effectLst/>
              </a:rPr>
              <a:t>Which the following is a deportable offense?</a:t>
            </a:r>
          </a:p>
        </p:txBody>
      </p:sp>
      <p:sp>
        <p:nvSpPr>
          <p:cNvPr id="3" name="Content Placeholder 2"/>
          <p:cNvSpPr>
            <a:spLocks noGrp="1"/>
          </p:cNvSpPr>
          <p:nvPr>
            <p:ph idx="1"/>
          </p:nvPr>
        </p:nvSpPr>
        <p:spPr>
          <a:xfrm>
            <a:off x="3048000" y="1680519"/>
            <a:ext cx="5867400" cy="4034481"/>
          </a:xfrm>
        </p:spPr>
        <p:txBody>
          <a:bodyPr>
            <a:normAutofit fontScale="77500" lnSpcReduction="20000"/>
          </a:bodyPr>
          <a:lstStyle/>
          <a:p>
            <a:pPr marL="0" indent="0">
              <a:buNone/>
            </a:pPr>
            <a:endParaRPr lang="en-US" b="1" dirty="0"/>
          </a:p>
          <a:p>
            <a:pPr marL="1771650" lvl="3" indent="-514350">
              <a:buFont typeface="+mj-lt"/>
              <a:buAutoNum type="alphaUcPeriod"/>
            </a:pPr>
            <a:r>
              <a:rPr lang="en-US" sz="2800" dirty="0"/>
              <a:t>Domestic violence criminal conviction</a:t>
            </a:r>
          </a:p>
          <a:p>
            <a:pPr marL="1771650" lvl="3" indent="-514350">
              <a:buFont typeface="+mj-lt"/>
              <a:buAutoNum type="alphaUcPeriod"/>
            </a:pPr>
            <a:r>
              <a:rPr lang="en-US" sz="2800" dirty="0"/>
              <a:t>Finding in a custody case that a protection order was violated by further abuse of the victim</a:t>
            </a:r>
          </a:p>
          <a:p>
            <a:pPr marL="1771650" lvl="3" indent="-514350">
              <a:buFont typeface="+mj-lt"/>
              <a:buAutoNum type="alphaUcPeriod"/>
            </a:pPr>
            <a:r>
              <a:rPr lang="en-US" sz="2800" dirty="0"/>
              <a:t>Criminal conviction for violating a protection order</a:t>
            </a:r>
          </a:p>
          <a:p>
            <a:pPr marL="1771650" lvl="3" indent="-514350">
              <a:buFont typeface="+mj-lt"/>
              <a:buAutoNum type="alphaUcPeriod"/>
            </a:pPr>
            <a:r>
              <a:rPr lang="en-US" sz="2800" dirty="0"/>
              <a:t>Agreeing to diversion in a protection order enforcement case where upon violation diversion turns into a conviction</a:t>
            </a:r>
          </a:p>
          <a:p>
            <a:pPr marL="1771650" lvl="3" indent="-514350">
              <a:buFont typeface="+mj-lt"/>
              <a:buAutoNum type="alphaUcPeriod"/>
            </a:pPr>
            <a:r>
              <a:rPr lang="en-US" sz="2800" dirty="0"/>
              <a:t>All of the above</a:t>
            </a:r>
          </a:p>
        </p:txBody>
      </p:sp>
      <p:sp>
        <p:nvSpPr>
          <p:cNvPr id="8" name="Slide Number Placeholder 7"/>
          <p:cNvSpPr>
            <a:spLocks noGrp="1"/>
          </p:cNvSpPr>
          <p:nvPr>
            <p:ph type="sldNum" sz="quarter" idx="4294967295"/>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77C2DE5-39DB-4C4F-BE89-18CE69556DED}" type="slidenum">
              <a:rPr lang="en-US" smtClean="0">
                <a:solidFill>
                  <a:srgbClr val="FFFFFF"/>
                </a:solidFill>
              </a:rPr>
              <a:pPr/>
              <a:t>29</a:t>
            </a:fld>
            <a:endParaRPr lang="en-US" dirty="0">
              <a:solidFill>
                <a:srgbClr val="FFFFFF"/>
              </a:solidFill>
            </a:endParaRPr>
          </a:p>
        </p:txBody>
      </p:sp>
      <p:pic>
        <p:nvPicPr>
          <p:cNvPr id="10" name="Picture 9" descr="Graphical user interface&#10;&#10;Description automatically generated with medium confidence">
            <a:extLst>
              <a:ext uri="{FF2B5EF4-FFF2-40B4-BE49-F238E27FC236}">
                <a16:creationId xmlns:a16="http://schemas.microsoft.com/office/drawing/2014/main" id="{F7481DFD-95CC-F341-9A1D-6A4CDF2B7BB0}"/>
              </a:ext>
            </a:extLst>
          </p:cNvPr>
          <p:cNvPicPr>
            <a:picLocks noChangeAspect="1"/>
          </p:cNvPicPr>
          <p:nvPr/>
        </p:nvPicPr>
        <p:blipFill rotWithShape="1">
          <a:blip r:embed="rId3">
            <a:extLst>
              <a:ext uri="{28A0092B-C50C-407E-A947-70E740481C1C}">
                <a14:useLocalDpi xmlns:a14="http://schemas.microsoft.com/office/drawing/2010/main" val="0"/>
              </a:ext>
            </a:extLst>
          </a:blip>
          <a:srcRect l="2118" t="2295" r="4703" b="6644"/>
          <a:stretch/>
        </p:blipFill>
        <p:spPr>
          <a:xfrm>
            <a:off x="571500" y="2057400"/>
            <a:ext cx="3352800" cy="3276601"/>
          </a:xfrm>
          <a:prstGeom prst="rect">
            <a:avLst/>
          </a:prstGeom>
        </p:spPr>
      </p:pic>
      <p:sp>
        <p:nvSpPr>
          <p:cNvPr id="5" name="Footer Placeholder 4"/>
          <p:cNvSpPr>
            <a:spLocks noGrp="1"/>
          </p:cNvSpPr>
          <p:nvPr>
            <p:ph type="ftr" sz="quarter" idx="10"/>
          </p:nvPr>
        </p:nvSpPr>
        <p:spPr/>
        <p:txBody>
          <a:bodyPr/>
          <a:lstStyle/>
          <a:p>
            <a:pPr>
              <a:defRPr/>
            </a:pPr>
            <a:r>
              <a:rPr lang="en-US" dirty="0"/>
              <a:t>National Judicial Network and NIWAP, American University, Washington College of Law</a:t>
            </a:r>
          </a:p>
        </p:txBody>
      </p:sp>
    </p:spTree>
    <p:extLst>
      <p:ext uri="{BB962C8B-B14F-4D97-AF65-F5344CB8AC3E}">
        <p14:creationId xmlns:p14="http://schemas.microsoft.com/office/powerpoint/2010/main" val="2781726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D4FF20-2CEE-D3C8-C9F3-C17975DBCE88}"/>
              </a:ext>
            </a:extLst>
          </p:cNvPr>
          <p:cNvSpPr>
            <a:spLocks noGrp="1"/>
          </p:cNvSpPr>
          <p:nvPr>
            <p:ph idx="1"/>
          </p:nvPr>
        </p:nvSpPr>
        <p:spPr>
          <a:xfrm>
            <a:off x="609600" y="762000"/>
            <a:ext cx="8229600" cy="4419600"/>
          </a:xfrm>
        </p:spPr>
        <p:txBody>
          <a:bodyPr/>
          <a:lstStyle/>
          <a:p>
            <a:pPr marL="0" indent="0" algn="ctr">
              <a:buNone/>
            </a:pPr>
            <a:r>
              <a:rPr lang="en-US" sz="3200" i="1" dirty="0"/>
              <a:t>This project was supported by Grant Nos. </a:t>
            </a:r>
            <a:r>
              <a:rPr lang="en-US" i="1" dirty="0"/>
              <a:t>15JOVW-23-GK-05119-MUMU and 15JOVW-22-GK-04034-JFFX </a:t>
            </a:r>
            <a:r>
              <a:rPr lang="en-US" sz="3200" i="1" dirty="0"/>
              <a:t>awarded by the Office on Violence Against Women, U.S. Department of Justice. The opinions, findings, conclusions, and recommendations expressed in this program are those of the author(s) and do not necessarily reflect the views of the Department of Justice, Office on Violence Against Women.</a:t>
            </a:r>
          </a:p>
          <a:p>
            <a:endParaRPr lang="en-US" dirty="0"/>
          </a:p>
        </p:txBody>
      </p:sp>
      <p:sp>
        <p:nvSpPr>
          <p:cNvPr id="7" name="Rectangle 6"/>
          <p:cNvSpPr/>
          <p:nvPr/>
        </p:nvSpPr>
        <p:spPr>
          <a:xfrm>
            <a:off x="2590800" y="6248400"/>
            <a:ext cx="4572000" cy="445378"/>
          </a:xfrm>
          <a:prstGeom prst="rect">
            <a:avLst/>
          </a:prstGeom>
        </p:spPr>
        <p:txBody>
          <a:bodyPr>
            <a:spAutoFit/>
          </a:bodyPr>
          <a:lstStyle/>
          <a:p>
            <a:pPr lvl="0" algn="ctr" fontAlgn="auto">
              <a:spcBef>
                <a:spcPts val="0"/>
              </a:spcBef>
              <a:spcAft>
                <a:spcPts val="0"/>
              </a:spcAft>
              <a:defRPr/>
            </a:pPr>
            <a:r>
              <a:rPr lang="en-US" sz="1147" dirty="0">
                <a:solidFill>
                  <a:srgbClr val="FFFFFF"/>
                </a:solidFill>
                <a:latin typeface="Cambria" pitchFamily="18" charset="0"/>
              </a:rPr>
              <a:t>National Immigrant Women's Advocacy Project </a:t>
            </a:r>
          </a:p>
          <a:p>
            <a:pPr lvl="0" algn="ctr" fontAlgn="auto">
              <a:spcBef>
                <a:spcPts val="0"/>
              </a:spcBef>
              <a:spcAft>
                <a:spcPts val="0"/>
              </a:spcAft>
              <a:defRPr/>
            </a:pPr>
            <a:r>
              <a:rPr lang="en-US" sz="1147" dirty="0">
                <a:solidFill>
                  <a:srgbClr val="FFFFFF"/>
                </a:solidFill>
                <a:latin typeface="Cambria" pitchFamily="18" charset="0"/>
              </a:rPr>
              <a:t>American University Washington College of Law</a:t>
            </a:r>
          </a:p>
        </p:txBody>
      </p:sp>
      <p:sp>
        <p:nvSpPr>
          <p:cNvPr id="9" name="Slide Number Placeholder 8"/>
          <p:cNvSpPr>
            <a:spLocks noGrp="1"/>
          </p:cNvSpPr>
          <p:nvPr>
            <p:ph type="sldNum" sz="quarter" idx="11"/>
          </p:nvPr>
        </p:nvSpPr>
        <p:spPr/>
        <p:txBody>
          <a:bodyPr/>
          <a:lstStyle/>
          <a:p>
            <a:fld id="{6A63AC35-3821-42BC-BDAE-2B923C128E1A}" type="slidenum">
              <a:rPr lang="en-US" altLang="en-US" smtClean="0"/>
              <a:pPr/>
              <a:t>3</a:t>
            </a:fld>
            <a:endParaRPr lang="en-US" altLang="en-US" dirty="0"/>
          </a:p>
        </p:txBody>
      </p:sp>
    </p:spTree>
    <p:extLst>
      <p:ext uri="{BB962C8B-B14F-4D97-AF65-F5344CB8AC3E}">
        <p14:creationId xmlns:p14="http://schemas.microsoft.com/office/powerpoint/2010/main" val="508719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5" name="Rectangle 2"/>
          <p:cNvSpPr>
            <a:spLocks noGrp="1"/>
          </p:cNvSpPr>
          <p:nvPr>
            <p:ph type="title"/>
          </p:nvPr>
        </p:nvSpPr>
        <p:spPr>
          <a:xfrm>
            <a:off x="578223" y="225688"/>
            <a:ext cx="7987553" cy="665629"/>
          </a:xfrm>
        </p:spPr>
        <p:txBody>
          <a:bodyPr>
            <a:noAutofit/>
          </a:bodyPr>
          <a:lstStyle/>
          <a:p>
            <a:r>
              <a:rPr lang="en-US" sz="4000" dirty="0">
                <a:effectLst>
                  <a:outerShdw blurRad="38100" dist="38100" dir="2700000" algn="tl">
                    <a:srgbClr val="000000">
                      <a:alpha val="43137"/>
                    </a:srgbClr>
                  </a:outerShdw>
                </a:effectLst>
              </a:rPr>
              <a:t>Creative Protection Order Remedies</a:t>
            </a:r>
          </a:p>
        </p:txBody>
      </p:sp>
      <p:sp>
        <p:nvSpPr>
          <p:cNvPr id="986116" name="Rectangle 3"/>
          <p:cNvSpPr>
            <a:spLocks noGrp="1"/>
          </p:cNvSpPr>
          <p:nvPr>
            <p:ph idx="1"/>
          </p:nvPr>
        </p:nvSpPr>
        <p:spPr>
          <a:xfrm>
            <a:off x="578224" y="1180858"/>
            <a:ext cx="8559053" cy="5251076"/>
          </a:xfrm>
        </p:spPr>
        <p:txBody>
          <a:bodyPr>
            <a:noAutofit/>
          </a:bodyPr>
          <a:lstStyle/>
          <a:p>
            <a:r>
              <a:rPr lang="en-US" sz="2400" dirty="0">
                <a:cs typeface="Arial" panose="020B0604020202020204" pitchFamily="34" charset="0"/>
              </a:rPr>
              <a:t>Catch all provisions in civil protection order statutes, opportunity to offer relief designed to help:</a:t>
            </a:r>
          </a:p>
          <a:p>
            <a:pPr lvl="1"/>
            <a:r>
              <a:rPr lang="en-US" sz="2400" dirty="0">
                <a:cs typeface="Arial" panose="020B0604020202020204" pitchFamily="34" charset="0"/>
              </a:rPr>
              <a:t>Curb future abuse, harassment</a:t>
            </a:r>
          </a:p>
          <a:p>
            <a:pPr lvl="1"/>
            <a:r>
              <a:rPr lang="en-US" sz="2400" dirty="0">
                <a:cs typeface="Arial" panose="020B0604020202020204" pitchFamily="34" charset="0"/>
              </a:rPr>
              <a:t>Interfere with abuser/perpetrator’s ability to exert power and/or coercive control</a:t>
            </a:r>
          </a:p>
          <a:p>
            <a:pPr lvl="1"/>
            <a:r>
              <a:rPr lang="en-US" sz="2400" dirty="0">
                <a:cs typeface="Arial" panose="020B0604020202020204" pitchFamily="34" charset="0"/>
              </a:rPr>
              <a:t>Offer victim remedy relief for past abuse</a:t>
            </a:r>
          </a:p>
          <a:p>
            <a:pPr lvl="1"/>
            <a:r>
              <a:rPr lang="en-US" sz="2400" dirty="0">
                <a:cs typeface="Arial" panose="020B0604020202020204" pitchFamily="34" charset="0"/>
              </a:rPr>
              <a:t>Help victim overcome victimization and build new post-abuse life</a:t>
            </a:r>
          </a:p>
          <a:p>
            <a:r>
              <a:rPr lang="en-US" sz="2400" dirty="0">
                <a:cs typeface="Arial" panose="020B0604020202020204" pitchFamily="34" charset="0"/>
              </a:rPr>
              <a:t>Nexus with victimization</a:t>
            </a:r>
          </a:p>
          <a:p>
            <a:r>
              <a:rPr lang="en-US" sz="2400" dirty="0">
                <a:cs typeface="Arial" panose="020B0604020202020204" pitchFamily="34" charset="0"/>
              </a:rPr>
              <a:t>Opportunity for courts to counter immigration-related abuse and order culturally helpful remedies</a:t>
            </a:r>
          </a:p>
        </p:txBody>
      </p:sp>
      <p:sp>
        <p:nvSpPr>
          <p:cNvPr id="5" name="Footer Placeholder 4"/>
          <p:cNvSpPr>
            <a:spLocks noGrp="1"/>
          </p:cNvSpPr>
          <p:nvPr>
            <p:ph type="ftr" sz="quarter" idx="10"/>
          </p:nvPr>
        </p:nvSpPr>
        <p:spPr/>
        <p:txBody>
          <a:body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p>
            <a:fld id="{6A63AC35-3821-42BC-BDAE-2B923C128E1A}" type="slidenum">
              <a:rPr lang="en-US" altLang="en-US" smtClean="0"/>
              <a:pPr/>
              <a:t>30</a:t>
            </a:fld>
            <a:endParaRPr lang="en-US" altLang="en-US" dirty="0"/>
          </a:p>
        </p:txBody>
      </p:sp>
    </p:spTree>
    <p:extLst>
      <p:ext uri="{BB962C8B-B14F-4D97-AF65-F5344CB8AC3E}">
        <p14:creationId xmlns:p14="http://schemas.microsoft.com/office/powerpoint/2010/main" val="2833556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481" y="120650"/>
            <a:ext cx="8229600" cy="1708150"/>
          </a:xfrm>
        </p:spPr>
        <p:txBody>
          <a:bodyPr>
            <a:normAutofit fontScale="90000"/>
          </a:bodyPr>
          <a:lstStyle/>
          <a:p>
            <a:r>
              <a:rPr lang="en-US" dirty="0"/>
              <a:t>The Majority of  Immigrant Victims Stay With Their Abusers …</a:t>
            </a:r>
          </a:p>
        </p:txBody>
      </p:sp>
      <p:sp>
        <p:nvSpPr>
          <p:cNvPr id="3" name="Content Placeholder 2"/>
          <p:cNvSpPr>
            <a:spLocks noGrp="1"/>
          </p:cNvSpPr>
          <p:nvPr>
            <p:ph idx="1"/>
          </p:nvPr>
        </p:nvSpPr>
        <p:spPr>
          <a:xfrm>
            <a:off x="457200" y="1828800"/>
            <a:ext cx="8229600" cy="4419600"/>
          </a:xfrm>
        </p:spPr>
        <p:txBody>
          <a:bodyPr/>
          <a:lstStyle/>
          <a:p>
            <a:r>
              <a:rPr lang="en-US" dirty="0"/>
              <a:t>Until the victim receives work authorization as part of their immigration case or their case is approved</a:t>
            </a:r>
          </a:p>
          <a:p>
            <a:r>
              <a:rPr lang="en-US" dirty="0"/>
              <a:t>Percent who leave before receiving work authorization or approval</a:t>
            </a:r>
          </a:p>
          <a:p>
            <a:pPr lvl="1"/>
            <a:r>
              <a:rPr lang="en-US" dirty="0"/>
              <a:t>VAWA self-petitioners 33.9%</a:t>
            </a:r>
          </a:p>
          <a:p>
            <a:pPr lvl="1"/>
            <a:r>
              <a:rPr lang="en-US" dirty="0"/>
              <a:t>U visa victims 30.1%</a:t>
            </a:r>
          </a:p>
        </p:txBody>
      </p:sp>
      <p:sp>
        <p:nvSpPr>
          <p:cNvPr id="5" name="Slide Number Placeholder 4"/>
          <p:cNvSpPr>
            <a:spLocks noGrp="1"/>
          </p:cNvSpPr>
          <p:nvPr>
            <p:ph type="sldNum" sz="quarter" idx="11"/>
          </p:nvPr>
        </p:nvSpPr>
        <p:spPr/>
        <p:txBody>
          <a:bodyPr/>
          <a:lstStyle/>
          <a:p>
            <a:fld id="{6A63AC35-3821-42BC-BDAE-2B923C128E1A}" type="slidenum">
              <a:rPr lang="en-US" altLang="en-US" smtClean="0"/>
              <a:pPr/>
              <a:t>31</a:t>
            </a:fld>
            <a:endParaRPr lang="en-US" altLang="en-US" dirty="0"/>
          </a:p>
        </p:txBody>
      </p:sp>
      <p:sp>
        <p:nvSpPr>
          <p:cNvPr id="4" name="Footer Placeholder 3"/>
          <p:cNvSpPr>
            <a:spLocks noGrp="1"/>
          </p:cNvSpPr>
          <p:nvPr>
            <p:ph type="ftr" sz="quarter" idx="10"/>
          </p:nvPr>
        </p:nvSpPr>
        <p:spPr/>
        <p:txBody>
          <a:bodyPr/>
          <a:lstStyle/>
          <a:p>
            <a:pPr>
              <a:defRPr/>
            </a:pPr>
            <a:r>
              <a:rPr lang="en-US" dirty="0"/>
              <a:t>National Immigrant Women's Advocacy Project   American University Washington College of Law </a:t>
            </a:r>
          </a:p>
        </p:txBody>
      </p:sp>
    </p:spTree>
    <p:extLst>
      <p:ext uri="{BB962C8B-B14F-4D97-AF65-F5344CB8AC3E}">
        <p14:creationId xmlns:p14="http://schemas.microsoft.com/office/powerpoint/2010/main" val="3099144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Grp="1" noChangeArrowheads="1"/>
          </p:cNvSpPr>
          <p:nvPr>
            <p:ph type="title"/>
          </p:nvPr>
        </p:nvSpPr>
        <p:spPr>
          <a:xfrm>
            <a:off x="228600" y="152400"/>
            <a:ext cx="8686800" cy="1143000"/>
          </a:xfrm>
        </p:spPr>
        <p:txBody>
          <a:bodyPr>
            <a:noAutofit/>
          </a:bodyPr>
          <a:lstStyle/>
          <a:p>
            <a:r>
              <a:rPr lang="en-US" sz="4000" dirty="0">
                <a:effectLst>
                  <a:outerShdw blurRad="38100" dist="38100" dir="2700000" algn="tl">
                    <a:srgbClr val="000000">
                      <a:alpha val="43137"/>
                    </a:srgbClr>
                  </a:outerShdw>
                </a:effectLst>
              </a:rPr>
              <a:t>Victims Who Stay:</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No Unlawful Contact Protection Orders</a:t>
            </a:r>
          </a:p>
        </p:txBody>
      </p:sp>
      <p:sp>
        <p:nvSpPr>
          <p:cNvPr id="754691" name="Rectangle 3"/>
          <p:cNvSpPr>
            <a:spLocks noGrp="1" noChangeArrowheads="1"/>
          </p:cNvSpPr>
          <p:nvPr>
            <p:ph type="body" idx="1"/>
          </p:nvPr>
        </p:nvSpPr>
        <p:spPr>
          <a:xfrm>
            <a:off x="457200" y="1400494"/>
            <a:ext cx="8229600" cy="4419600"/>
          </a:xfrm>
        </p:spPr>
        <p:txBody>
          <a:bodyPr>
            <a:normAutofit/>
          </a:bodyPr>
          <a:lstStyle/>
          <a:p>
            <a:pPr>
              <a:lnSpc>
                <a:spcPct val="120000"/>
              </a:lnSpc>
              <a:spcBef>
                <a:spcPts val="0"/>
              </a:spcBef>
              <a:spcAft>
                <a:spcPts val="600"/>
              </a:spcAft>
            </a:pPr>
            <a:r>
              <a:rPr lang="en-US" dirty="0">
                <a:cs typeface="Arial" panose="020B0604020202020204" pitchFamily="34" charset="0"/>
              </a:rPr>
              <a:t>No state’s protection order statute requires separation of the parties</a:t>
            </a:r>
          </a:p>
          <a:p>
            <a:pPr>
              <a:lnSpc>
                <a:spcPct val="120000"/>
              </a:lnSpc>
              <a:spcBef>
                <a:spcPts val="0"/>
              </a:spcBef>
              <a:spcAft>
                <a:spcPts val="600"/>
              </a:spcAft>
            </a:pPr>
            <a:r>
              <a:rPr lang="en-US" dirty="0">
                <a:cs typeface="Arial" panose="020B0604020202020204" pitchFamily="34" charset="0"/>
              </a:rPr>
              <a:t>Provisions:</a:t>
            </a:r>
          </a:p>
          <a:p>
            <a:pPr lvl="1">
              <a:lnSpc>
                <a:spcPct val="120000"/>
              </a:lnSpc>
              <a:spcBef>
                <a:spcPts val="0"/>
              </a:spcBef>
              <a:spcAft>
                <a:spcPts val="600"/>
              </a:spcAft>
            </a:pPr>
            <a:r>
              <a:rPr lang="en-US" dirty="0">
                <a:cs typeface="Arial" panose="020B0604020202020204" pitchFamily="34" charset="0"/>
              </a:rPr>
              <a:t>No abuse</a:t>
            </a:r>
          </a:p>
          <a:p>
            <a:pPr lvl="1">
              <a:lnSpc>
                <a:spcPct val="120000"/>
              </a:lnSpc>
              <a:spcBef>
                <a:spcPts val="0"/>
              </a:spcBef>
              <a:spcAft>
                <a:spcPts val="600"/>
              </a:spcAft>
            </a:pPr>
            <a:r>
              <a:rPr lang="en-US" dirty="0">
                <a:cs typeface="Arial" panose="020B0604020202020204" pitchFamily="34" charset="0"/>
              </a:rPr>
              <a:t>No unlawful contact</a:t>
            </a:r>
          </a:p>
          <a:p>
            <a:pPr lvl="1">
              <a:lnSpc>
                <a:spcPct val="120000"/>
              </a:lnSpc>
              <a:spcBef>
                <a:spcPts val="0"/>
              </a:spcBef>
              <a:spcAft>
                <a:spcPts val="600"/>
              </a:spcAft>
            </a:pPr>
            <a:r>
              <a:rPr lang="en-US" dirty="0">
                <a:cs typeface="Arial" panose="020B0604020202020204" pitchFamily="34" charset="0"/>
              </a:rPr>
              <a:t>Batterer’s treatment</a:t>
            </a:r>
          </a:p>
        </p:txBody>
      </p:sp>
      <p:sp>
        <p:nvSpPr>
          <p:cNvPr id="4" name="Footer Placeholder 3"/>
          <p:cNvSpPr>
            <a:spLocks noGrp="1"/>
          </p:cNvSpPr>
          <p:nvPr>
            <p:ph type="ftr" sz="quarter" idx="10"/>
          </p:nvPr>
        </p:nvSpPr>
        <p:spPr/>
        <p:txBody>
          <a:bodyPr/>
          <a:lstStyle/>
          <a:p>
            <a:pPr>
              <a:defRPr/>
            </a:pPr>
            <a:r>
              <a:rPr lang="en-US" dirty="0"/>
              <a:t>National Immigrant Women's Advocacy Project   American University Washington College of Law </a:t>
            </a:r>
          </a:p>
        </p:txBody>
      </p:sp>
      <p:sp>
        <p:nvSpPr>
          <p:cNvPr id="5" name="Slide Number Placeholder 4"/>
          <p:cNvSpPr>
            <a:spLocks noGrp="1"/>
          </p:cNvSpPr>
          <p:nvPr>
            <p:ph type="sldNum" sz="quarter" idx="11"/>
          </p:nvPr>
        </p:nvSpPr>
        <p:spPr/>
        <p:txBody>
          <a:bodyPr/>
          <a:lstStyle/>
          <a:p>
            <a:fld id="{6A63AC35-3821-42BC-BDAE-2B923C128E1A}" type="slidenum">
              <a:rPr lang="en-US" altLang="en-US" smtClean="0"/>
              <a:pPr/>
              <a:t>32</a:t>
            </a:fld>
            <a:endParaRPr lang="en-US" altLang="en-US" dirty="0"/>
          </a:p>
        </p:txBody>
      </p:sp>
    </p:spTree>
    <p:extLst>
      <p:ext uri="{BB962C8B-B14F-4D97-AF65-F5344CB8AC3E}">
        <p14:creationId xmlns:p14="http://schemas.microsoft.com/office/powerpoint/2010/main" val="2645418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6"/>
            <a:ext cx="8229600" cy="1143000"/>
          </a:xfrm>
        </p:spPr>
        <p:txBody>
          <a:bodyPr>
            <a:normAutofit/>
          </a:bodyPr>
          <a:lstStyle/>
          <a:p>
            <a:r>
              <a:rPr lang="en-US" sz="4000" dirty="0"/>
              <a:t>Use Creative Remedies to…</a:t>
            </a:r>
          </a:p>
        </p:txBody>
      </p:sp>
      <p:sp>
        <p:nvSpPr>
          <p:cNvPr id="3" name="Content Placeholder 2"/>
          <p:cNvSpPr>
            <a:spLocks noGrp="1"/>
          </p:cNvSpPr>
          <p:nvPr>
            <p:ph idx="1"/>
          </p:nvPr>
        </p:nvSpPr>
        <p:spPr>
          <a:xfrm>
            <a:off x="685800" y="1066800"/>
            <a:ext cx="8229600" cy="4724400"/>
          </a:xfrm>
        </p:spPr>
        <p:txBody>
          <a:bodyPr/>
          <a:lstStyle/>
          <a:p>
            <a:r>
              <a:rPr lang="en-US" sz="2800" dirty="0"/>
              <a:t>Stop immigration-related abuse</a:t>
            </a:r>
          </a:p>
          <a:p>
            <a:r>
              <a:rPr lang="en-US" sz="2800" dirty="0"/>
              <a:t>Protect victims still living with their abusers</a:t>
            </a:r>
          </a:p>
          <a:p>
            <a:r>
              <a:rPr lang="en-US" sz="2800" dirty="0"/>
              <a:t>Obtain documents the victim needs for an immigration case or for the care of a child</a:t>
            </a:r>
          </a:p>
          <a:p>
            <a:r>
              <a:rPr lang="en-US" sz="2800" dirty="0"/>
              <a:t>Deter parental kidnapping</a:t>
            </a:r>
          </a:p>
          <a:p>
            <a:r>
              <a:rPr lang="en-US" sz="2800" dirty="0"/>
              <a:t>Child/Spousal support</a:t>
            </a:r>
          </a:p>
          <a:p>
            <a:pPr lvl="1"/>
            <a:r>
              <a:rPr lang="en-US" sz="2400" dirty="0"/>
              <a:t>Affidavit of support</a:t>
            </a:r>
          </a:p>
          <a:p>
            <a:r>
              <a:rPr lang="en-US" sz="2800" dirty="0"/>
              <a:t>Health insurance </a:t>
            </a:r>
          </a:p>
          <a:p>
            <a:endParaRPr lang="en-US" dirty="0"/>
          </a:p>
        </p:txBody>
      </p:sp>
      <p:sp>
        <p:nvSpPr>
          <p:cNvPr id="6" name="Footer Placeholder 5"/>
          <p:cNvSpPr>
            <a:spLocks noGrp="1"/>
          </p:cNvSpPr>
          <p:nvPr>
            <p:ph type="ftr" sz="quarter" idx="10"/>
          </p:nvPr>
        </p:nvSpPr>
        <p:spPr/>
        <p:txBody>
          <a:bodyPr/>
          <a:lstStyle/>
          <a:p>
            <a:pPr>
              <a:defRPr/>
            </a:pPr>
            <a:r>
              <a:rPr lang="en-US" dirty="0"/>
              <a:t>National Immigrant Women's Advocacy Project   American University Washington College of Law </a:t>
            </a:r>
          </a:p>
        </p:txBody>
      </p:sp>
      <p:sp>
        <p:nvSpPr>
          <p:cNvPr id="7" name="Slide Number Placeholder 6"/>
          <p:cNvSpPr>
            <a:spLocks noGrp="1"/>
          </p:cNvSpPr>
          <p:nvPr>
            <p:ph type="sldNum" sz="quarter" idx="11"/>
          </p:nvPr>
        </p:nvSpPr>
        <p:spPr/>
        <p:txBody>
          <a:bodyPr/>
          <a:lstStyle/>
          <a:p>
            <a:fld id="{6A63AC35-3821-42BC-BDAE-2B923C128E1A}" type="slidenum">
              <a:rPr lang="en-US" altLang="en-US" smtClean="0"/>
              <a:pPr/>
              <a:t>33</a:t>
            </a:fld>
            <a:endParaRPr lang="en-US" altLang="en-US" dirty="0"/>
          </a:p>
        </p:txBody>
      </p:sp>
    </p:spTree>
    <p:extLst>
      <p:ext uri="{BB962C8B-B14F-4D97-AF65-F5344CB8AC3E}">
        <p14:creationId xmlns:p14="http://schemas.microsoft.com/office/powerpoint/2010/main" val="765231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a:xfrm>
            <a:off x="228600" y="152400"/>
            <a:ext cx="8716963" cy="609600"/>
          </a:xfrm>
        </p:spPr>
        <p:txBody>
          <a:bodyPr>
            <a:noAutofit/>
          </a:bodyPr>
          <a:lstStyle/>
          <a:p>
            <a:r>
              <a:rPr lang="en-US" sz="4000" dirty="0">
                <a:effectLst/>
              </a:rPr>
              <a:t>Helpful Evidence</a:t>
            </a:r>
          </a:p>
        </p:txBody>
      </p:sp>
      <p:sp>
        <p:nvSpPr>
          <p:cNvPr id="757764" name="Rectangle 4"/>
          <p:cNvSpPr>
            <a:spLocks noGrp="1" noChangeArrowheads="1"/>
          </p:cNvSpPr>
          <p:nvPr>
            <p:ph sz="half" idx="1"/>
          </p:nvPr>
        </p:nvSpPr>
        <p:spPr>
          <a:xfrm>
            <a:off x="4572000" y="914400"/>
            <a:ext cx="4419600" cy="5715000"/>
          </a:xfrm>
        </p:spPr>
        <p:txBody>
          <a:bodyPr/>
          <a:lstStyle/>
          <a:p>
            <a:pPr marL="0" indent="0">
              <a:lnSpc>
                <a:spcPct val="90000"/>
              </a:lnSpc>
              <a:spcBef>
                <a:spcPts val="0"/>
              </a:spcBef>
              <a:spcAft>
                <a:spcPts val="600"/>
              </a:spcAft>
              <a:buNone/>
            </a:pPr>
            <a:r>
              <a:rPr lang="en-US" sz="2600" b="1" dirty="0">
                <a:cs typeface="Arial" panose="020B0604020202020204" pitchFamily="34" charset="0"/>
              </a:rPr>
              <a:t>Evidence of Abuse or Extreme Cruelty </a:t>
            </a:r>
          </a:p>
          <a:p>
            <a:pPr>
              <a:lnSpc>
                <a:spcPct val="90000"/>
              </a:lnSpc>
              <a:spcBef>
                <a:spcPts val="0"/>
              </a:spcBef>
              <a:spcAft>
                <a:spcPts val="600"/>
              </a:spcAft>
              <a:buFont typeface="Arial" panose="020B0604020202020204" pitchFamily="34" charset="0"/>
              <a:buChar char="•"/>
            </a:pPr>
            <a:r>
              <a:rPr lang="en-US" sz="2200" dirty="0">
                <a:cs typeface="Arial" panose="020B0604020202020204" pitchFamily="34" charset="0"/>
              </a:rPr>
              <a:t>Police, medical, court documents about the relationship</a:t>
            </a:r>
          </a:p>
          <a:p>
            <a:pPr>
              <a:lnSpc>
                <a:spcPct val="90000"/>
              </a:lnSpc>
              <a:spcBef>
                <a:spcPts val="0"/>
              </a:spcBef>
              <a:spcAft>
                <a:spcPts val="600"/>
              </a:spcAft>
              <a:buFont typeface="Arial" panose="020B0604020202020204" pitchFamily="34" charset="0"/>
              <a:buChar char="•"/>
            </a:pPr>
            <a:r>
              <a:rPr lang="en-US" sz="2200" dirty="0">
                <a:cs typeface="Arial" panose="020B0604020202020204" pitchFamily="34" charset="0"/>
              </a:rPr>
              <a:t>Protection order</a:t>
            </a:r>
          </a:p>
          <a:p>
            <a:pPr>
              <a:lnSpc>
                <a:spcPct val="90000"/>
              </a:lnSpc>
              <a:spcBef>
                <a:spcPts val="0"/>
              </a:spcBef>
              <a:spcAft>
                <a:spcPts val="600"/>
              </a:spcAft>
              <a:buFont typeface="Arial" panose="020B0604020202020204" pitchFamily="34" charset="0"/>
              <a:buChar char="•"/>
            </a:pPr>
            <a:r>
              <a:rPr lang="en-US" sz="2200" dirty="0">
                <a:cs typeface="Arial" panose="020B0604020202020204" pitchFamily="34" charset="0"/>
              </a:rPr>
              <a:t>Affidavits of neighbors, relatives, friends </a:t>
            </a:r>
          </a:p>
          <a:p>
            <a:pPr marL="0" indent="0">
              <a:lnSpc>
                <a:spcPct val="90000"/>
              </a:lnSpc>
              <a:spcBef>
                <a:spcPts val="0"/>
              </a:spcBef>
              <a:spcAft>
                <a:spcPts val="600"/>
              </a:spcAft>
              <a:buNone/>
            </a:pPr>
            <a:r>
              <a:rPr lang="en-US" sz="2600" b="1" dirty="0">
                <a:cs typeface="Arial" panose="020B0604020202020204" pitchFamily="34" charset="0"/>
              </a:rPr>
              <a:t>Evidence of Abusers Legal Status</a:t>
            </a:r>
          </a:p>
          <a:p>
            <a:pPr>
              <a:spcBef>
                <a:spcPts val="0"/>
              </a:spcBef>
              <a:spcAft>
                <a:spcPts val="600"/>
              </a:spcAft>
              <a:buFont typeface="Arial" panose="020B0604020202020204" pitchFamily="34" charset="0"/>
              <a:buChar char="•"/>
            </a:pPr>
            <a:r>
              <a:rPr lang="en-US" sz="2200" dirty="0">
                <a:cs typeface="Arial" panose="020B0604020202020204" pitchFamily="34" charset="0"/>
              </a:rPr>
              <a:t>Abuser’s green card or passport</a:t>
            </a:r>
          </a:p>
          <a:p>
            <a:pPr>
              <a:spcBef>
                <a:spcPts val="0"/>
              </a:spcBef>
              <a:spcAft>
                <a:spcPts val="600"/>
              </a:spcAft>
              <a:buFont typeface="Arial" panose="020B0604020202020204" pitchFamily="34" charset="0"/>
              <a:buChar char="•"/>
            </a:pPr>
            <a:r>
              <a:rPr lang="en-US" sz="2200" dirty="0">
                <a:cs typeface="Arial" panose="020B0604020202020204" pitchFamily="34" charset="0"/>
              </a:rPr>
              <a:t>Copy of I-130 petition</a:t>
            </a:r>
          </a:p>
          <a:p>
            <a:pPr>
              <a:spcBef>
                <a:spcPts val="0"/>
              </a:spcBef>
              <a:spcAft>
                <a:spcPts val="600"/>
              </a:spcAft>
              <a:buFont typeface="Arial" panose="020B0604020202020204" pitchFamily="34" charset="0"/>
              <a:buChar char="•"/>
            </a:pPr>
            <a:r>
              <a:rPr lang="en-US" sz="2200" dirty="0">
                <a:cs typeface="Arial" panose="020B0604020202020204" pitchFamily="34" charset="0"/>
              </a:rPr>
              <a:t>Social security number</a:t>
            </a:r>
            <a:endParaRPr lang="en-US" sz="3200" dirty="0"/>
          </a:p>
        </p:txBody>
      </p:sp>
      <p:sp>
        <p:nvSpPr>
          <p:cNvPr id="757763" name="Rectangle 3"/>
          <p:cNvSpPr>
            <a:spLocks noGrp="1" noChangeArrowheads="1"/>
          </p:cNvSpPr>
          <p:nvPr>
            <p:ph sz="half" idx="2"/>
          </p:nvPr>
        </p:nvSpPr>
        <p:spPr>
          <a:xfrm>
            <a:off x="76200" y="914400"/>
            <a:ext cx="4495800" cy="5562600"/>
          </a:xfrm>
          <a:prstGeom prst="rect">
            <a:avLst/>
          </a:prstGeom>
        </p:spPr>
        <p:txBody>
          <a:bodyPr/>
          <a:lstStyle/>
          <a:p>
            <a:pPr marL="0" indent="0">
              <a:spcBef>
                <a:spcPts val="0"/>
              </a:spcBef>
              <a:spcAft>
                <a:spcPts val="600"/>
              </a:spcAft>
              <a:buNone/>
            </a:pPr>
            <a:r>
              <a:rPr lang="en-US" sz="2600" b="1" dirty="0">
                <a:cs typeface="Arial" panose="020B0604020202020204" pitchFamily="34" charset="0"/>
              </a:rPr>
              <a:t>Evidence of Legal Marriage </a:t>
            </a:r>
          </a:p>
          <a:p>
            <a:pPr>
              <a:spcBef>
                <a:spcPts val="0"/>
              </a:spcBef>
              <a:spcAft>
                <a:spcPts val="600"/>
              </a:spcAft>
              <a:buFont typeface="Arial" panose="020B0604020202020204" pitchFamily="34" charset="0"/>
              <a:buChar char="•"/>
            </a:pPr>
            <a:r>
              <a:rPr lang="en-US" sz="2200" dirty="0">
                <a:cs typeface="Arial" panose="020B0604020202020204" pitchFamily="34" charset="0"/>
              </a:rPr>
              <a:t>Marriage certificate</a:t>
            </a:r>
          </a:p>
          <a:p>
            <a:pPr>
              <a:spcBef>
                <a:spcPts val="0"/>
              </a:spcBef>
              <a:spcAft>
                <a:spcPts val="600"/>
              </a:spcAft>
              <a:buFont typeface="Arial" panose="020B0604020202020204" pitchFamily="34" charset="0"/>
              <a:buChar char="•"/>
            </a:pPr>
            <a:r>
              <a:rPr lang="en-US" sz="2200" dirty="0">
                <a:cs typeface="Arial" panose="020B0604020202020204" pitchFamily="34" charset="0"/>
              </a:rPr>
              <a:t>Wedding/family pictures</a:t>
            </a:r>
          </a:p>
          <a:p>
            <a:pPr>
              <a:spcBef>
                <a:spcPts val="0"/>
              </a:spcBef>
              <a:spcAft>
                <a:spcPts val="600"/>
              </a:spcAft>
              <a:buFont typeface="Arial" panose="020B0604020202020204" pitchFamily="34" charset="0"/>
              <a:buChar char="•"/>
            </a:pPr>
            <a:r>
              <a:rPr lang="en-US" sz="2200" dirty="0">
                <a:cs typeface="Arial" panose="020B0604020202020204" pitchFamily="34" charset="0"/>
              </a:rPr>
              <a:t>Health insurance</a:t>
            </a:r>
          </a:p>
          <a:p>
            <a:pPr marL="0" indent="0">
              <a:spcBef>
                <a:spcPts val="0"/>
              </a:spcBef>
              <a:spcAft>
                <a:spcPts val="600"/>
              </a:spcAft>
              <a:buNone/>
            </a:pPr>
            <a:r>
              <a:rPr lang="en-US" sz="2600" b="1" dirty="0">
                <a:cs typeface="Arial" panose="020B0604020202020204" pitchFamily="34" charset="0"/>
              </a:rPr>
              <a:t>Good Faith Marriage </a:t>
            </a:r>
          </a:p>
          <a:p>
            <a:pPr>
              <a:spcBef>
                <a:spcPts val="0"/>
              </a:spcBef>
              <a:spcAft>
                <a:spcPts val="600"/>
              </a:spcAft>
              <a:buFont typeface="Arial" panose="020B0604020202020204" pitchFamily="34" charset="0"/>
              <a:buChar char="•"/>
            </a:pPr>
            <a:r>
              <a:rPr lang="en-US" sz="2200" dirty="0">
                <a:cs typeface="Arial" panose="020B0604020202020204" pitchFamily="34" charset="0"/>
              </a:rPr>
              <a:t>Children birth certificates</a:t>
            </a:r>
          </a:p>
          <a:p>
            <a:pPr>
              <a:spcBef>
                <a:spcPts val="0"/>
              </a:spcBef>
              <a:spcAft>
                <a:spcPts val="600"/>
              </a:spcAft>
              <a:buFont typeface="Arial" panose="020B0604020202020204" pitchFamily="34" charset="0"/>
              <a:buChar char="•"/>
            </a:pPr>
            <a:r>
              <a:rPr lang="en-US" sz="2200" dirty="0">
                <a:cs typeface="Arial" panose="020B0604020202020204" pitchFamily="34" charset="0"/>
              </a:rPr>
              <a:t>Love letters, cards, text, emails</a:t>
            </a:r>
          </a:p>
          <a:p>
            <a:pPr>
              <a:spcBef>
                <a:spcPts val="0"/>
              </a:spcBef>
              <a:spcAft>
                <a:spcPts val="600"/>
              </a:spcAft>
              <a:buFont typeface="Arial" panose="020B0604020202020204" pitchFamily="34" charset="0"/>
              <a:buChar char="•"/>
            </a:pPr>
            <a:r>
              <a:rPr lang="en-US" sz="2200" dirty="0">
                <a:cs typeface="Arial" panose="020B0604020202020204" pitchFamily="34" charset="0"/>
              </a:rPr>
              <a:t>Copies of joint leases/utility bills</a:t>
            </a:r>
          </a:p>
          <a:p>
            <a:pPr>
              <a:spcBef>
                <a:spcPts val="0"/>
              </a:spcBef>
              <a:spcAft>
                <a:spcPts val="600"/>
              </a:spcAft>
              <a:buFont typeface="Arial" panose="020B0604020202020204" pitchFamily="34" charset="0"/>
              <a:buChar char="•"/>
            </a:pPr>
            <a:r>
              <a:rPr lang="en-US" sz="2200" dirty="0">
                <a:cs typeface="Arial" panose="020B0604020202020204" pitchFamily="34" charset="0"/>
              </a:rPr>
              <a:t>School records</a:t>
            </a:r>
          </a:p>
          <a:p>
            <a:pPr>
              <a:spcBef>
                <a:spcPts val="0"/>
              </a:spcBef>
              <a:spcAft>
                <a:spcPts val="600"/>
              </a:spcAft>
              <a:buFont typeface="Arial" panose="020B0604020202020204" pitchFamily="34" charset="0"/>
              <a:buChar char="•"/>
            </a:pPr>
            <a:r>
              <a:rPr lang="en-US" sz="2200" dirty="0">
                <a:cs typeface="Arial" panose="020B0604020202020204" pitchFamily="34" charset="0"/>
              </a:rPr>
              <a:t>Letters and other mail addressed to the victim and to the abuser at the same address</a:t>
            </a:r>
          </a:p>
        </p:txBody>
      </p:sp>
      <p:sp>
        <p:nvSpPr>
          <p:cNvPr id="7" name="Slide Number Placeholder 4"/>
          <p:cNvSpPr>
            <a:spLocks noGrp="1"/>
          </p:cNvSpPr>
          <p:nvPr>
            <p:ph type="sldNum" sz="quarter" idx="11"/>
          </p:nvPr>
        </p:nvSpPr>
        <p:spPr>
          <a:xfrm>
            <a:off x="6553200" y="6356350"/>
            <a:ext cx="2133600" cy="365125"/>
          </a:xfrm>
        </p:spPr>
        <p:txBody>
          <a:bodyPr/>
          <a:lstStyle/>
          <a:p>
            <a:fld id="{398F3730-EADA-46D5-A220-2FCA85626ECC}" type="slidenum">
              <a:rPr lang="en-US" altLang="en-US" smtClean="0"/>
              <a:pPr/>
              <a:t>34</a:t>
            </a:fld>
            <a:endParaRPr lang="en-US" altLang="en-US" dirty="0"/>
          </a:p>
        </p:txBody>
      </p:sp>
      <p:sp>
        <p:nvSpPr>
          <p:cNvPr id="2" name="Footer Placeholder 1"/>
          <p:cNvSpPr>
            <a:spLocks noGrp="1"/>
          </p:cNvSpPr>
          <p:nvPr>
            <p:ph type="ftr" sz="quarter" idx="10"/>
          </p:nvPr>
        </p:nvSpPr>
        <p:spPr/>
        <p:txBody>
          <a:bodyPr/>
          <a:lstStyle/>
          <a:p>
            <a:pPr>
              <a:defRPr/>
            </a:pPr>
            <a:r>
              <a:rPr lang="en-US" dirty="0"/>
              <a:t>National Immigrant Women's Advocacy Project   American University Washington College of Law </a:t>
            </a:r>
          </a:p>
        </p:txBody>
      </p:sp>
    </p:spTree>
    <p:extLst>
      <p:ext uri="{BB962C8B-B14F-4D97-AF65-F5344CB8AC3E}">
        <p14:creationId xmlns:p14="http://schemas.microsoft.com/office/powerpoint/2010/main" val="3330433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ctrTitle"/>
          </p:nvPr>
        </p:nvSpPr>
        <p:spPr/>
        <p:txBody>
          <a:bodyPr>
            <a:normAutofit fontScale="90000"/>
          </a:bodyPr>
          <a:lstStyle/>
          <a:p>
            <a:pPr eaLnBrk="1" hangingPunct="1"/>
            <a:r>
              <a:rPr lang="en-US" altLang="en-US" dirty="0">
                <a:effectLst/>
              </a:rPr>
              <a:t>Custody of Children in Immigrant Families</a:t>
            </a:r>
            <a:br>
              <a:rPr lang="en-US" altLang="en-US" dirty="0">
                <a:solidFill>
                  <a:schemeClr val="tx1"/>
                </a:solidFill>
                <a:effectLst/>
                <a:latin typeface="Arial" panose="020B0604020202020204" pitchFamily="34" charset="0"/>
                <a:cs typeface="Arial" panose="020B0604020202020204" pitchFamily="34" charset="0"/>
              </a:rPr>
            </a:br>
            <a:endParaRPr lang="en-US" altLang="en-US" sz="1200" dirty="0">
              <a:solidFill>
                <a:schemeClr val="tx1"/>
              </a:solidFill>
              <a:effectLst/>
              <a:latin typeface="Arial" panose="020B0604020202020204" pitchFamily="34" charset="0"/>
              <a:cs typeface="Arial" panose="020B0604020202020204" pitchFamily="34" charset="0"/>
            </a:endParaRPr>
          </a:p>
        </p:txBody>
      </p:sp>
      <p:sp>
        <p:nvSpPr>
          <p:cNvPr id="2" name="Subtitle 1">
            <a:extLst>
              <a:ext uri="{FF2B5EF4-FFF2-40B4-BE49-F238E27FC236}">
                <a16:creationId xmlns:a16="http://schemas.microsoft.com/office/drawing/2014/main" id="{7472385D-3FDC-9D40-6ADE-D0961F8E2EFF}"/>
              </a:ext>
            </a:extLst>
          </p:cNvPr>
          <p:cNvSpPr>
            <a:spLocks noGrp="1"/>
          </p:cNvSpPr>
          <p:nvPr>
            <p:ph type="subTitle" idx="1"/>
          </p:nvPr>
        </p:nvSpPr>
        <p:spPr/>
        <p:txBody>
          <a:bodyPr/>
          <a:lstStyle/>
          <a:p>
            <a:r>
              <a:rPr lang="en-US" altLang="en-US" sz="3200" dirty="0">
                <a:solidFill>
                  <a:schemeClr val="tx1"/>
                </a:solidFill>
                <a:effectLst/>
                <a:cs typeface="Arial" panose="020B0604020202020204" pitchFamily="34" charset="0"/>
              </a:rPr>
              <a:t>Tool: Immigrant Victims and Custody Bench Card</a:t>
            </a:r>
            <a:endParaRPr lang="en-US" dirty="0"/>
          </a:p>
        </p:txBody>
      </p:sp>
      <p:sp>
        <p:nvSpPr>
          <p:cNvPr id="4" name="Footer Placeholder 3"/>
          <p:cNvSpPr>
            <a:spLocks noGrp="1"/>
          </p:cNvSpPr>
          <p:nvPr>
            <p:ph type="ftr" sz="quarter" idx="10"/>
          </p:nvPr>
        </p:nvSpPr>
        <p:spPr/>
        <p:txBody>
          <a:body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p>
            <a:fld id="{398F3730-EADA-46D5-A220-2FCA85626ECC}" type="slidenum">
              <a:rPr lang="en-US" altLang="en-US" smtClean="0"/>
              <a:pPr/>
              <a:t>35</a:t>
            </a:fld>
            <a:endParaRPr lang="en-US" altLang="en-US" dirty="0"/>
          </a:p>
        </p:txBody>
      </p:sp>
      <p:sp>
        <p:nvSpPr>
          <p:cNvPr id="5" name="Rectangle 4"/>
          <p:cNvSpPr/>
          <p:nvPr/>
        </p:nvSpPr>
        <p:spPr>
          <a:xfrm>
            <a:off x="8344408" y="6400800"/>
            <a:ext cx="354584"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98F3730-EADA-46D5-A220-2FCA85626ECC}" type="slidenum">
              <a:rPr lang="en-US" altLang="en-US" sz="1200">
                <a:solidFill>
                  <a:schemeClr val="bg1"/>
                </a:solidFill>
                <a:effectLst>
                  <a:outerShdw blurRad="50800" dist="50800" dir="5400000" algn="ctr" rotWithShape="0">
                    <a:srgbClr val="FFFFFF">
                      <a:lumMod val="75000"/>
                      <a:alpha val="98000"/>
                    </a:srgbClr>
                  </a:outerShdw>
                </a:effectLst>
                <a:latin typeface="Cambria" pitchFamily="18" charset="0"/>
                <a:ea typeface="+mj-ea"/>
                <a:cs typeface="+mj-cs"/>
              </a:rPr>
              <a:pPr marL="0" marR="0" lvl="0" indent="0" algn="ctr" defTabSz="914400" rtl="0" eaLnBrk="1" fontAlgn="base" latinLnBrk="0" hangingPunct="1">
                <a:lnSpc>
                  <a:spcPct val="100000"/>
                </a:lnSpc>
                <a:spcBef>
                  <a:spcPct val="0"/>
                </a:spcBef>
                <a:spcAft>
                  <a:spcPct val="0"/>
                </a:spcAft>
                <a:buClrTx/>
                <a:buSzTx/>
                <a:buFontTx/>
                <a:buNone/>
                <a:tabLst/>
                <a:defRPr/>
              </a:pPr>
              <a:t>35</a:t>
            </a:fld>
            <a:endParaRPr lang="en-US" dirty="0">
              <a:solidFill>
                <a:schemeClr val="bg1"/>
              </a:solidFill>
            </a:endParaRPr>
          </a:p>
        </p:txBody>
      </p:sp>
    </p:spTree>
    <p:extLst>
      <p:ext uri="{BB962C8B-B14F-4D97-AF65-F5344CB8AC3E}">
        <p14:creationId xmlns:p14="http://schemas.microsoft.com/office/powerpoint/2010/main" val="1086578989"/>
      </p:ext>
    </p:extLst>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30250"/>
          </a:xfrm>
        </p:spPr>
        <p:txBody>
          <a:bodyPr>
            <a:noAutofit/>
          </a:bodyPr>
          <a:lstStyle/>
          <a:p>
            <a:r>
              <a:rPr lang="en-US" sz="3600" dirty="0">
                <a:effectLst>
                  <a:outerShdw blurRad="38100" dist="38100" dir="2700000" algn="tl">
                    <a:srgbClr val="000000">
                      <a:alpha val="43137"/>
                    </a:srgbClr>
                  </a:outerShdw>
                </a:effectLst>
              </a:rPr>
              <a:t>Is Immigration Status Relevant to Custody?</a:t>
            </a:r>
          </a:p>
        </p:txBody>
      </p:sp>
      <p:sp>
        <p:nvSpPr>
          <p:cNvPr id="3" name="Content Placeholder 2"/>
          <p:cNvSpPr>
            <a:spLocks noGrp="1"/>
          </p:cNvSpPr>
          <p:nvPr>
            <p:ph idx="1"/>
          </p:nvPr>
        </p:nvSpPr>
        <p:spPr>
          <a:xfrm>
            <a:off x="304800" y="806450"/>
            <a:ext cx="8610600" cy="4984750"/>
          </a:xfrm>
        </p:spPr>
        <p:txBody>
          <a:bodyPr/>
          <a:lstStyle/>
          <a:p>
            <a:pPr eaLnBrk="1" hangingPunct="1">
              <a:spcBef>
                <a:spcPts val="0"/>
              </a:spcBef>
              <a:spcAft>
                <a:spcPts val="600"/>
              </a:spcAft>
              <a:defRPr/>
            </a:pPr>
            <a:r>
              <a:rPr lang="en-US" sz="2600" u="sng" dirty="0">
                <a:cs typeface="Arial" panose="020B0604020202020204" pitchFamily="34" charset="0"/>
              </a:rPr>
              <a:t>Relevant to</a:t>
            </a:r>
            <a:r>
              <a:rPr lang="en-US" sz="2600" dirty="0">
                <a:cs typeface="Arial" panose="020B0604020202020204" pitchFamily="34" charset="0"/>
              </a:rPr>
              <a:t>: </a:t>
            </a:r>
            <a:r>
              <a:rPr lang="en-US" sz="2400" dirty="0">
                <a:cs typeface="Arial" panose="020B0604020202020204" pitchFamily="34" charset="0"/>
              </a:rPr>
              <a:t>Immigrant crime victim presents evidence of immigration related abuse, power and control suffered</a:t>
            </a:r>
          </a:p>
          <a:p>
            <a:pPr lvl="1" eaLnBrk="1" hangingPunct="1">
              <a:spcBef>
                <a:spcPts val="0"/>
              </a:spcBef>
              <a:spcAft>
                <a:spcPts val="600"/>
              </a:spcAft>
              <a:buClr>
                <a:srgbClr val="606060"/>
              </a:buClr>
              <a:defRPr/>
            </a:pPr>
            <a:r>
              <a:rPr lang="en-US" sz="2400" dirty="0">
                <a:cs typeface="Arial" panose="020B0604020202020204" pitchFamily="34" charset="0"/>
              </a:rPr>
              <a:t>Either not filing or withdrawing immigration papers</a:t>
            </a:r>
          </a:p>
          <a:p>
            <a:pPr lvl="1" eaLnBrk="1" hangingPunct="1">
              <a:spcBef>
                <a:spcPts val="0"/>
              </a:spcBef>
              <a:spcAft>
                <a:spcPts val="600"/>
              </a:spcAft>
              <a:buClr>
                <a:srgbClr val="606060"/>
              </a:buClr>
              <a:defRPr/>
            </a:pPr>
            <a:r>
              <a:rPr lang="en-US" sz="2400" dirty="0">
                <a:cs typeface="Arial" panose="020B0604020202020204" pitchFamily="34" charset="0"/>
              </a:rPr>
              <a:t>Threats to turn victim in for deportation</a:t>
            </a:r>
          </a:p>
          <a:p>
            <a:pPr lvl="1" eaLnBrk="1" hangingPunct="1">
              <a:spcBef>
                <a:spcPts val="0"/>
              </a:spcBef>
              <a:spcAft>
                <a:spcPts val="600"/>
              </a:spcAft>
              <a:buClr>
                <a:srgbClr val="606060"/>
              </a:buClr>
              <a:defRPr/>
            </a:pPr>
            <a:r>
              <a:rPr lang="en-US" sz="2400" dirty="0">
                <a:cs typeface="Arial" panose="020B0604020202020204" pitchFamily="34" charset="0"/>
              </a:rPr>
              <a:t>Part of history of violence</a:t>
            </a:r>
          </a:p>
          <a:p>
            <a:pPr eaLnBrk="1" hangingPunct="1">
              <a:spcBef>
                <a:spcPts val="0"/>
              </a:spcBef>
              <a:spcAft>
                <a:spcPts val="600"/>
              </a:spcAft>
              <a:defRPr/>
            </a:pPr>
            <a:r>
              <a:rPr lang="en-US" sz="2600" u="sng" dirty="0">
                <a:cs typeface="Arial" panose="020B0604020202020204" pitchFamily="34" charset="0"/>
              </a:rPr>
              <a:t>Not relevant to</a:t>
            </a:r>
            <a:r>
              <a:rPr lang="en-US" sz="2600" dirty="0">
                <a:cs typeface="Arial" panose="020B0604020202020204" pitchFamily="34" charset="0"/>
              </a:rPr>
              <a:t>:</a:t>
            </a:r>
            <a:r>
              <a:rPr lang="en-US" sz="2600" u="sng" dirty="0">
                <a:cs typeface="Arial" panose="020B0604020202020204" pitchFamily="34" charset="0"/>
              </a:rPr>
              <a:t> </a:t>
            </a:r>
          </a:p>
          <a:p>
            <a:pPr lvl="1" eaLnBrk="1" hangingPunct="1">
              <a:spcBef>
                <a:spcPts val="0"/>
              </a:spcBef>
              <a:spcAft>
                <a:spcPts val="600"/>
              </a:spcAft>
              <a:buClr>
                <a:srgbClr val="606060"/>
              </a:buClr>
              <a:defRPr/>
            </a:pPr>
            <a:r>
              <a:rPr lang="en-US" sz="2400" dirty="0">
                <a:cs typeface="Arial" panose="020B0604020202020204" pitchFamily="34" charset="0"/>
              </a:rPr>
              <a:t>Core primary caretaker determination</a:t>
            </a:r>
          </a:p>
          <a:p>
            <a:pPr lvl="1" eaLnBrk="1" hangingPunct="1">
              <a:spcBef>
                <a:spcPts val="0"/>
              </a:spcBef>
              <a:spcAft>
                <a:spcPts val="600"/>
              </a:spcAft>
              <a:buClr>
                <a:srgbClr val="606060"/>
              </a:buClr>
              <a:defRPr/>
            </a:pPr>
            <a:r>
              <a:rPr lang="en-US" sz="2400" dirty="0">
                <a:cs typeface="Arial" panose="020B0604020202020204" pitchFamily="34" charset="0"/>
              </a:rPr>
              <a:t>Evaluation of parenting skills</a:t>
            </a:r>
          </a:p>
          <a:p>
            <a:pPr lvl="1" eaLnBrk="1" hangingPunct="1">
              <a:spcBef>
                <a:spcPts val="0"/>
              </a:spcBef>
              <a:spcAft>
                <a:spcPts val="600"/>
              </a:spcAft>
              <a:buClr>
                <a:srgbClr val="606060"/>
              </a:buClr>
              <a:defRPr/>
            </a:pPr>
            <a:r>
              <a:rPr lang="en-US" sz="2400" dirty="0">
                <a:cs typeface="Arial" panose="020B0604020202020204" pitchFamily="34" charset="0"/>
              </a:rPr>
              <a:t>Best interests of the child determination</a:t>
            </a:r>
          </a:p>
          <a:p>
            <a:pPr lvl="1" eaLnBrk="1" hangingPunct="1">
              <a:spcBef>
                <a:spcPts val="0"/>
              </a:spcBef>
              <a:spcAft>
                <a:spcPts val="600"/>
              </a:spcAft>
              <a:buClr>
                <a:srgbClr val="606060"/>
              </a:buClr>
              <a:defRPr/>
            </a:pPr>
            <a:r>
              <a:rPr lang="en-US" sz="2400" dirty="0">
                <a:cs typeface="Arial" panose="020B0604020202020204" pitchFamily="34" charset="0"/>
              </a:rPr>
              <a:t>Requirements regarding custody awards to non-abusive parent</a:t>
            </a:r>
          </a:p>
          <a:p>
            <a:pPr lvl="1" eaLnBrk="1" hangingPunct="1">
              <a:buClr>
                <a:srgbClr val="606060"/>
              </a:buClr>
              <a:defRPr/>
            </a:pPr>
            <a:endParaRPr lang="en-US" dirty="0">
              <a:effectLst>
                <a:outerShdw blurRad="38100" dist="38100" dir="2700000" algn="tl">
                  <a:srgbClr val="C0C0C0"/>
                </a:outerShdw>
              </a:effectLst>
            </a:endParaRPr>
          </a:p>
          <a:p>
            <a:pPr eaLnBrk="1" hangingPunct="1">
              <a:defRPr/>
            </a:pPr>
            <a:endParaRPr lang="en-US" sz="2800" u="sng" dirty="0"/>
          </a:p>
          <a:p>
            <a:endParaRPr lang="en-US" sz="28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7619" y="2819400"/>
            <a:ext cx="1714500"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0"/>
          </p:nvPr>
        </p:nvSpPr>
        <p:spPr/>
        <p:txBody>
          <a:bodyPr/>
          <a:lstStyle/>
          <a:p>
            <a:pPr>
              <a:defRPr/>
            </a:pPr>
            <a:r>
              <a:rPr lang="en-US" dirty="0"/>
              <a:t>National Immigrant Women's Advocacy Project   American University Washington College of Law </a:t>
            </a:r>
          </a:p>
        </p:txBody>
      </p:sp>
      <p:sp>
        <p:nvSpPr>
          <p:cNvPr id="7" name="Slide Number Placeholder 6"/>
          <p:cNvSpPr>
            <a:spLocks noGrp="1"/>
          </p:cNvSpPr>
          <p:nvPr>
            <p:ph type="sldNum" sz="quarter" idx="11"/>
          </p:nvPr>
        </p:nvSpPr>
        <p:spPr/>
        <p:txBody>
          <a:bodyPr/>
          <a:lstStyle/>
          <a:p>
            <a:fld id="{6A63AC35-3821-42BC-BDAE-2B923C128E1A}" type="slidenum">
              <a:rPr lang="en-US" altLang="en-US" smtClean="0"/>
              <a:pPr/>
              <a:t>36</a:t>
            </a:fld>
            <a:endParaRPr lang="en-US" altLang="en-US" dirty="0"/>
          </a:p>
        </p:txBody>
      </p:sp>
    </p:spTree>
    <p:extLst>
      <p:ext uri="{BB962C8B-B14F-4D97-AF65-F5344CB8AC3E}">
        <p14:creationId xmlns:p14="http://schemas.microsoft.com/office/powerpoint/2010/main" val="4052062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152400"/>
            <a:ext cx="8610600" cy="914400"/>
          </a:xfrm>
        </p:spPr>
        <p:txBody>
          <a:bodyPr>
            <a:noAutofit/>
          </a:bodyPr>
          <a:lstStyle/>
          <a:p>
            <a:r>
              <a:rPr lang="en-US" sz="3200" dirty="0">
                <a:effectLst>
                  <a:outerShdw blurRad="38100" dist="38100" dir="2700000" algn="tl">
                    <a:srgbClr val="000000">
                      <a:alpha val="43137"/>
                    </a:srgbClr>
                  </a:outerShdw>
                </a:effectLst>
              </a:rPr>
              <a:t>Myth vs. Fact: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Parents without Legal Immigration Status </a:t>
            </a:r>
          </a:p>
        </p:txBody>
      </p:sp>
      <p:sp>
        <p:nvSpPr>
          <p:cNvPr id="9" name="Text Placeholder 8"/>
          <p:cNvSpPr>
            <a:spLocks noGrp="1"/>
          </p:cNvSpPr>
          <p:nvPr>
            <p:ph type="body" idx="1"/>
          </p:nvPr>
        </p:nvSpPr>
        <p:spPr>
          <a:xfrm>
            <a:off x="-304800" y="1066800"/>
            <a:ext cx="4040188" cy="334962"/>
          </a:xfrm>
        </p:spPr>
        <p:txBody>
          <a:bodyPr anchor="ctr"/>
          <a:lstStyle/>
          <a:p>
            <a:pPr algn="ctr"/>
            <a:r>
              <a:rPr lang="en-US" dirty="0">
                <a:cs typeface="Arial" panose="020B0604020202020204" pitchFamily="34" charset="0"/>
              </a:rPr>
              <a:t>Myth</a:t>
            </a:r>
          </a:p>
        </p:txBody>
      </p:sp>
      <p:sp>
        <p:nvSpPr>
          <p:cNvPr id="7" name="Content Placeholder 6"/>
          <p:cNvSpPr>
            <a:spLocks noGrp="1"/>
          </p:cNvSpPr>
          <p:nvPr>
            <p:ph sz="half" idx="2"/>
          </p:nvPr>
        </p:nvSpPr>
        <p:spPr>
          <a:xfrm>
            <a:off x="152400" y="1371600"/>
            <a:ext cx="3124200" cy="3810000"/>
          </a:xfrm>
        </p:spPr>
        <p:txBody>
          <a:bodyPr/>
          <a:lstStyle/>
          <a:p>
            <a:pPr marL="452438" defTabSz="508000">
              <a:spcBef>
                <a:spcPts val="0"/>
              </a:spcBef>
              <a:spcAft>
                <a:spcPts val="600"/>
              </a:spcAft>
              <a:buFont typeface="+mj-lt"/>
              <a:buAutoNum type="arabicPeriod"/>
              <a:defRPr/>
            </a:pPr>
            <a:r>
              <a:rPr lang="en-US" dirty="0">
                <a:cs typeface="Arial" panose="020B0604020202020204" pitchFamily="34" charset="0"/>
              </a:rPr>
              <a:t>Deportation is imminent </a:t>
            </a:r>
          </a:p>
          <a:p>
            <a:pPr marL="452438" defTabSz="508000">
              <a:spcBef>
                <a:spcPts val="0"/>
              </a:spcBef>
              <a:spcAft>
                <a:spcPts val="600"/>
              </a:spcAft>
              <a:buFont typeface="+mj-lt"/>
              <a:buAutoNum type="arabicPeriod"/>
              <a:defRPr/>
            </a:pPr>
            <a:endParaRPr lang="en-US" dirty="0">
              <a:cs typeface="Arial" panose="020B0604020202020204" pitchFamily="34" charset="0"/>
            </a:endParaRPr>
          </a:p>
          <a:p>
            <a:pPr marL="452438" defTabSz="508000">
              <a:spcBef>
                <a:spcPts val="0"/>
              </a:spcBef>
              <a:spcAft>
                <a:spcPts val="600"/>
              </a:spcAft>
              <a:buFont typeface="+mj-lt"/>
              <a:buAutoNum type="arabicPeriod"/>
              <a:defRPr/>
            </a:pPr>
            <a:r>
              <a:rPr lang="en-US" dirty="0">
                <a:cs typeface="Arial" panose="020B0604020202020204" pitchFamily="34" charset="0"/>
              </a:rPr>
              <a:t>The parent has no livelihood </a:t>
            </a:r>
          </a:p>
          <a:p>
            <a:pPr marL="452438" defTabSz="508000">
              <a:spcBef>
                <a:spcPts val="0"/>
              </a:spcBef>
              <a:spcAft>
                <a:spcPts val="0"/>
              </a:spcAft>
              <a:buFont typeface="+mj-lt"/>
              <a:buAutoNum type="arabicPeriod"/>
              <a:defRPr/>
            </a:pPr>
            <a:endParaRPr lang="en-US" dirty="0">
              <a:cs typeface="Arial" panose="020B0604020202020204" pitchFamily="34" charset="0"/>
            </a:endParaRPr>
          </a:p>
          <a:p>
            <a:pPr marL="452438" defTabSz="508000">
              <a:spcBef>
                <a:spcPts val="0"/>
              </a:spcBef>
              <a:spcAft>
                <a:spcPts val="600"/>
              </a:spcAft>
              <a:buFont typeface="+mj-lt"/>
              <a:buAutoNum type="arabicPeriod"/>
              <a:defRPr/>
            </a:pPr>
            <a:r>
              <a:rPr lang="en-US" dirty="0">
                <a:cs typeface="Arial" panose="020B0604020202020204" pitchFamily="34" charset="0"/>
              </a:rPr>
              <a:t>Legally present parent must have custody in order to file for benefits for child </a:t>
            </a:r>
          </a:p>
          <a:p>
            <a:pPr defTabSz="508000">
              <a:defRPr/>
            </a:pPr>
            <a:endParaRPr lang="en-US" sz="1900" dirty="0">
              <a:latin typeface="Arial" panose="020B0604020202020204" pitchFamily="34" charset="0"/>
              <a:cs typeface="Arial" panose="020B0604020202020204" pitchFamily="34" charset="0"/>
            </a:endParaRPr>
          </a:p>
          <a:p>
            <a:pPr marL="381000" indent="-381000" defTabSz="508000" eaLnBrk="1" hangingPunct="1">
              <a:defRPr/>
            </a:pPr>
            <a:endParaRPr lang="en-US" dirty="0"/>
          </a:p>
          <a:p>
            <a:endParaRPr lang="en-US" dirty="0"/>
          </a:p>
        </p:txBody>
      </p:sp>
      <p:sp>
        <p:nvSpPr>
          <p:cNvPr id="10" name="Text Placeholder 9"/>
          <p:cNvSpPr>
            <a:spLocks noGrp="1"/>
          </p:cNvSpPr>
          <p:nvPr>
            <p:ph type="body" sz="quarter" idx="3"/>
          </p:nvPr>
        </p:nvSpPr>
        <p:spPr>
          <a:xfrm>
            <a:off x="3886200" y="1096796"/>
            <a:ext cx="4041775" cy="334962"/>
          </a:xfrm>
        </p:spPr>
        <p:txBody>
          <a:bodyPr anchor="ctr"/>
          <a:lstStyle/>
          <a:p>
            <a:pPr algn="ctr"/>
            <a:r>
              <a:rPr lang="en-US" dirty="0">
                <a:cs typeface="Arial" panose="020B0604020202020204" pitchFamily="34" charset="0"/>
              </a:rPr>
              <a:t>Fact </a:t>
            </a:r>
          </a:p>
        </p:txBody>
      </p:sp>
      <p:sp>
        <p:nvSpPr>
          <p:cNvPr id="8" name="Content Placeholder 7"/>
          <p:cNvSpPr>
            <a:spLocks noGrp="1"/>
          </p:cNvSpPr>
          <p:nvPr>
            <p:ph sz="quarter" idx="4"/>
          </p:nvPr>
        </p:nvSpPr>
        <p:spPr>
          <a:xfrm>
            <a:off x="3302000" y="1371600"/>
            <a:ext cx="5867400" cy="4497388"/>
          </a:xfrm>
        </p:spPr>
        <p:txBody>
          <a:bodyPr/>
          <a:lstStyle/>
          <a:p>
            <a:pPr>
              <a:spcBef>
                <a:spcPts val="0"/>
              </a:spcBef>
              <a:spcAft>
                <a:spcPts val="600"/>
              </a:spcAft>
              <a:buFont typeface="+mj-lt"/>
              <a:buAutoNum type="arabicPeriod"/>
              <a:defRPr/>
            </a:pPr>
            <a:r>
              <a:rPr lang="en-US" dirty="0">
                <a:cs typeface="Arial" panose="020B0604020202020204" pitchFamily="34" charset="0"/>
              </a:rPr>
              <a:t>DHS policies prevent detention/removal of immigrant parents who are crime victims</a:t>
            </a:r>
          </a:p>
          <a:p>
            <a:pPr marL="347472">
              <a:spcBef>
                <a:spcPts val="0"/>
              </a:spcBef>
              <a:spcAft>
                <a:spcPts val="600"/>
              </a:spcAft>
              <a:buFont typeface="+mj-lt"/>
              <a:buAutoNum type="arabicPeriod"/>
              <a:defRPr/>
            </a:pPr>
            <a:r>
              <a:rPr lang="en-US" dirty="0">
                <a:cs typeface="Arial" panose="020B0604020202020204" pitchFamily="34" charset="0"/>
              </a:rPr>
              <a:t>Abused immigrant parents in family court have a path to immigration relief, work authorization &amp; some benefits</a:t>
            </a:r>
          </a:p>
          <a:p>
            <a:pPr marL="4572" indent="0">
              <a:spcBef>
                <a:spcPts val="0"/>
              </a:spcBef>
              <a:spcAft>
                <a:spcPts val="600"/>
              </a:spcAft>
              <a:buNone/>
              <a:defRPr/>
            </a:pPr>
            <a:endParaRPr lang="en-US" dirty="0">
              <a:cs typeface="Arial" panose="020B0604020202020204" pitchFamily="34" charset="0"/>
            </a:endParaRPr>
          </a:p>
          <a:p>
            <a:pPr marL="461772" indent="-457200">
              <a:spcBef>
                <a:spcPts val="0"/>
              </a:spcBef>
              <a:spcAft>
                <a:spcPts val="600"/>
              </a:spcAft>
              <a:buFont typeface="+mj-lt"/>
              <a:buAutoNum type="arabicPeriod" startAt="3"/>
              <a:defRPr/>
            </a:pPr>
            <a:r>
              <a:rPr lang="en-US" dirty="0">
                <a:cs typeface="Arial" panose="020B0604020202020204" pitchFamily="34" charset="0"/>
              </a:rPr>
              <a:t>Custody does not affect parent’s ability to file for or gain immigration benefits for his children. </a:t>
            </a:r>
          </a:p>
        </p:txBody>
      </p:sp>
      <p:sp>
        <p:nvSpPr>
          <p:cNvPr id="3" name="Footer Placeholder 2"/>
          <p:cNvSpPr>
            <a:spLocks noGrp="1"/>
          </p:cNvSpPr>
          <p:nvPr>
            <p:ph type="ftr" sz="quarter" idx="10"/>
          </p:nvPr>
        </p:nvSpPr>
        <p:spPr/>
        <p:txBody>
          <a:bodyPr/>
          <a:lstStyle/>
          <a:p>
            <a:pPr>
              <a:defRPr/>
            </a:pPr>
            <a:r>
              <a:rPr lang="en-US" dirty="0"/>
              <a:t>National Immigrant Women's Advocacy Project   American University Washington College of Law </a:t>
            </a:r>
          </a:p>
        </p:txBody>
      </p:sp>
      <p:sp>
        <p:nvSpPr>
          <p:cNvPr id="4" name="Slide Number Placeholder 3"/>
          <p:cNvSpPr>
            <a:spLocks noGrp="1"/>
          </p:cNvSpPr>
          <p:nvPr>
            <p:ph type="sldNum" sz="quarter" idx="11"/>
          </p:nvPr>
        </p:nvSpPr>
        <p:spPr/>
        <p:txBody>
          <a:bodyPr/>
          <a:lstStyle/>
          <a:p>
            <a:fld id="{0CE73224-425F-4004-9F34-FE96275900D8}" type="slidenum">
              <a:rPr lang="en-US" altLang="en-US" smtClean="0"/>
              <a:pPr/>
              <a:t>37</a:t>
            </a:fld>
            <a:endParaRPr lang="en-US" altLang="en-US" dirty="0"/>
          </a:p>
        </p:txBody>
      </p:sp>
    </p:spTree>
    <p:extLst>
      <p:ext uri="{BB962C8B-B14F-4D97-AF65-F5344CB8AC3E}">
        <p14:creationId xmlns:p14="http://schemas.microsoft.com/office/powerpoint/2010/main" val="2920385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769"/>
            <a:ext cx="8229600" cy="1322363"/>
          </a:xfrm>
        </p:spPr>
        <p:txBody>
          <a:bodyPr>
            <a:normAutofit/>
          </a:bodyPr>
          <a:lstStyle/>
          <a:p>
            <a:r>
              <a:rPr lang="en-US" sz="3600" dirty="0">
                <a:effectLst/>
              </a:rPr>
              <a:t>Poll: Who is the </a:t>
            </a:r>
            <a:r>
              <a:rPr lang="en-US" sz="3600" i="1" dirty="0">
                <a:effectLst/>
              </a:rPr>
              <a:t>least</a:t>
            </a:r>
            <a:r>
              <a:rPr lang="en-US" sz="3600" dirty="0">
                <a:effectLst/>
              </a:rPr>
              <a:t> likely to flee with children from the United States?</a:t>
            </a:r>
          </a:p>
        </p:txBody>
      </p:sp>
      <p:sp>
        <p:nvSpPr>
          <p:cNvPr id="3" name="Content Placeholder 2"/>
          <p:cNvSpPr>
            <a:spLocks noGrp="1"/>
          </p:cNvSpPr>
          <p:nvPr>
            <p:ph idx="1"/>
          </p:nvPr>
        </p:nvSpPr>
        <p:spPr>
          <a:xfrm>
            <a:off x="3343276" y="1680519"/>
            <a:ext cx="5229224" cy="4034481"/>
          </a:xfrm>
        </p:spPr>
        <p:txBody>
          <a:bodyPr>
            <a:normAutofit fontScale="92500" lnSpcReduction="10000"/>
          </a:bodyPr>
          <a:lstStyle/>
          <a:p>
            <a:pPr marL="0" indent="0">
              <a:buNone/>
            </a:pPr>
            <a:endParaRPr lang="en-US" b="1" dirty="0"/>
          </a:p>
          <a:p>
            <a:pPr marL="1771650" lvl="3" indent="-514350">
              <a:buFont typeface="+mj-lt"/>
              <a:buAutoNum type="alphaUcPeriod"/>
            </a:pPr>
            <a:r>
              <a:rPr lang="en-US" sz="2800" dirty="0"/>
              <a:t>U.S. citizens</a:t>
            </a:r>
          </a:p>
          <a:p>
            <a:pPr marL="1771650" lvl="3" indent="-514350">
              <a:buFont typeface="+mj-lt"/>
              <a:buAutoNum type="alphaUcPeriod"/>
            </a:pPr>
            <a:r>
              <a:rPr lang="en-US" sz="2800" dirty="0"/>
              <a:t>Undocumented immigrant victim mothers</a:t>
            </a:r>
          </a:p>
          <a:p>
            <a:pPr marL="1771650" lvl="3" indent="-514350">
              <a:buFont typeface="+mj-lt"/>
              <a:buAutoNum type="alphaUcPeriod"/>
            </a:pPr>
            <a:r>
              <a:rPr lang="en-US" sz="2800" dirty="0"/>
              <a:t>Dual national parents</a:t>
            </a:r>
          </a:p>
          <a:p>
            <a:pPr marL="1771650" lvl="3" indent="-514350">
              <a:buFont typeface="+mj-lt"/>
              <a:buAutoNum type="alphaUcPeriod"/>
            </a:pPr>
            <a:r>
              <a:rPr lang="en-US" sz="2800" dirty="0"/>
              <a:t>Multiple entry visa holder parents</a:t>
            </a:r>
          </a:p>
          <a:p>
            <a:pPr marL="0" indent="0">
              <a:buNone/>
            </a:pPr>
            <a:r>
              <a:rPr lang="en-US" sz="2800" dirty="0"/>
              <a:t>			</a:t>
            </a:r>
          </a:p>
        </p:txBody>
      </p:sp>
      <p:pic>
        <p:nvPicPr>
          <p:cNvPr id="10" name="Picture 9" descr="Graphical user interface&#10;&#10;Description automatically generated with medium confidence">
            <a:extLst>
              <a:ext uri="{FF2B5EF4-FFF2-40B4-BE49-F238E27FC236}">
                <a16:creationId xmlns:a16="http://schemas.microsoft.com/office/drawing/2014/main" id="{F7481DFD-95CC-F341-9A1D-6A4CDF2B7BB0}"/>
              </a:ext>
            </a:extLst>
          </p:cNvPr>
          <p:cNvPicPr>
            <a:picLocks noChangeAspect="1"/>
          </p:cNvPicPr>
          <p:nvPr/>
        </p:nvPicPr>
        <p:blipFill rotWithShape="1">
          <a:blip r:embed="rId3">
            <a:extLst>
              <a:ext uri="{28A0092B-C50C-407E-A947-70E740481C1C}">
                <a14:useLocalDpi xmlns:a14="http://schemas.microsoft.com/office/drawing/2010/main" val="0"/>
              </a:ext>
            </a:extLst>
          </a:blip>
          <a:srcRect l="2118" t="2295" r="4703" b="6644"/>
          <a:stretch/>
        </p:blipFill>
        <p:spPr>
          <a:xfrm>
            <a:off x="571500" y="2057400"/>
            <a:ext cx="3352800" cy="3276601"/>
          </a:xfrm>
          <a:prstGeom prst="rect">
            <a:avLst/>
          </a:prstGeom>
        </p:spPr>
      </p:pic>
      <p:sp>
        <p:nvSpPr>
          <p:cNvPr id="4" name="Slide Number Placeholder 3">
            <a:extLst>
              <a:ext uri="{FF2B5EF4-FFF2-40B4-BE49-F238E27FC236}">
                <a16:creationId xmlns:a16="http://schemas.microsoft.com/office/drawing/2014/main" id="{735ED49C-0954-334D-9521-A696BAF26839}"/>
              </a:ext>
            </a:extLst>
          </p:cNvPr>
          <p:cNvSpPr>
            <a:spLocks noGrp="1"/>
          </p:cNvSpPr>
          <p:nvPr>
            <p:ph type="sldNum" sz="quarter" idx="11"/>
          </p:nvPr>
        </p:nvSpPr>
        <p:spPr/>
        <p:txBody>
          <a:bodyPr/>
          <a:lstStyle/>
          <a:p>
            <a:fld id="{6A63AC35-3821-42BC-BDAE-2B923C128E1A}" type="slidenum">
              <a:rPr lang="en-US" altLang="en-US" smtClean="0"/>
              <a:pPr/>
              <a:t>38</a:t>
            </a:fld>
            <a:endParaRPr lang="en-US" altLang="en-US" dirty="0"/>
          </a:p>
        </p:txBody>
      </p:sp>
      <p:sp>
        <p:nvSpPr>
          <p:cNvPr id="6" name="Footer Placeholder 5"/>
          <p:cNvSpPr>
            <a:spLocks noGrp="1"/>
          </p:cNvSpPr>
          <p:nvPr>
            <p:ph type="ftr" sz="quarter" idx="10"/>
          </p:nvPr>
        </p:nvSpPr>
        <p:spPr/>
        <p:txBody>
          <a:bodyPr/>
          <a:lstStyle/>
          <a:p>
            <a:pPr>
              <a:defRPr/>
            </a:pPr>
            <a:r>
              <a:rPr lang="en-US" dirty="0"/>
              <a:t>National Immigrant Women's Advocacy Project   American University Washington College of Law </a:t>
            </a:r>
          </a:p>
        </p:txBody>
      </p:sp>
    </p:spTree>
    <p:extLst>
      <p:ext uri="{BB962C8B-B14F-4D97-AF65-F5344CB8AC3E}">
        <p14:creationId xmlns:p14="http://schemas.microsoft.com/office/powerpoint/2010/main" val="88268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p:cNvSpPr>
          <p:nvPr>
            <p:ph type="title" idx="4294967295"/>
          </p:nvPr>
        </p:nvSpPr>
        <p:spPr>
          <a:xfrm>
            <a:off x="228600" y="152400"/>
            <a:ext cx="8496300" cy="685800"/>
          </a:xfrm>
        </p:spPr>
        <p:txBody>
          <a:bodyPr lIns="0" tIns="0" rIns="0" bIns="0" anchor="t">
            <a:normAutofit fontScale="90000"/>
          </a:bodyPr>
          <a:lstStyle/>
          <a:p>
            <a:pPr marL="381000" indent="-381000" defTabSz="508000">
              <a:defRPr/>
            </a:pPr>
            <a:r>
              <a:rPr lang="en-US" sz="4000" dirty="0">
                <a:effectLst/>
              </a:rPr>
              <a:t>Fact: Legal immigrants/naturalized citizens are more likely to flee with children</a:t>
            </a:r>
          </a:p>
        </p:txBody>
      </p:sp>
      <p:sp>
        <p:nvSpPr>
          <p:cNvPr id="32772" name="Rectangle 3"/>
          <p:cNvSpPr>
            <a:spLocks noGrp="1"/>
          </p:cNvSpPr>
          <p:nvPr>
            <p:ph type="body" idx="4294967295"/>
          </p:nvPr>
        </p:nvSpPr>
        <p:spPr>
          <a:xfrm>
            <a:off x="358223" y="1358755"/>
            <a:ext cx="8315325" cy="4477039"/>
          </a:xfrm>
        </p:spPr>
        <p:txBody>
          <a:bodyPr lIns="0" tIns="0" rIns="0" bIns="0"/>
          <a:lstStyle/>
          <a:p>
            <a:pPr marL="381000" indent="-381000" defTabSz="508000" eaLnBrk="1" hangingPunct="1">
              <a:defRPr/>
            </a:pPr>
            <a:r>
              <a:rPr lang="en-US" b="1" dirty="0"/>
              <a:t>Particularly when</a:t>
            </a:r>
          </a:p>
          <a:p>
            <a:pPr marL="827088" lvl="1" indent="-317500" defTabSz="508000" eaLnBrk="1" hangingPunct="1">
              <a:defRPr/>
            </a:pPr>
            <a:r>
              <a:rPr lang="en-US" dirty="0"/>
              <a:t>There have been threats of kidnapping children</a:t>
            </a:r>
          </a:p>
          <a:p>
            <a:pPr marL="827088" lvl="1" indent="-317500" defTabSz="508000" eaLnBrk="1" hangingPunct="1">
              <a:defRPr/>
            </a:pPr>
            <a:r>
              <a:rPr lang="en-US" dirty="0"/>
              <a:t>They are dual nationals</a:t>
            </a:r>
          </a:p>
          <a:p>
            <a:pPr marL="827088" lvl="1" indent="-317500" defTabSz="508000" eaLnBrk="1" hangingPunct="1">
              <a:defRPr/>
            </a:pPr>
            <a:r>
              <a:rPr lang="en-US" dirty="0"/>
              <a:t>They can travel freely to and from U.S.</a:t>
            </a:r>
          </a:p>
          <a:p>
            <a:pPr marL="427038" indent="-317500" defTabSz="508000">
              <a:defRPr/>
            </a:pPr>
            <a:r>
              <a:rPr lang="en-US" dirty="0"/>
              <a:t>The Ninth Circuit found that “there is no evidence that undocumented status correlates closely with unmanageable flight risk.” </a:t>
            </a:r>
            <a:r>
              <a:rPr lang="pt-BR" sz="2000" i="1" dirty="0"/>
              <a:t>Lopez-Valenzuela v. Apaio</a:t>
            </a:r>
            <a:r>
              <a:rPr lang="pt-BR" sz="2000" dirty="0"/>
              <a:t>, 770 F.3d 772, 786 (9th Cir. 2014).</a:t>
            </a:r>
          </a:p>
          <a:p>
            <a:pPr marL="427038" indent="-317500" defTabSz="508000">
              <a:defRPr/>
            </a:pPr>
            <a:endParaRPr lang="en-US" dirty="0"/>
          </a:p>
          <a:p>
            <a:pPr marL="427038" indent="-317500" defTabSz="508000" eaLnBrk="1" hangingPunct="1">
              <a:defRPr/>
            </a:pPr>
            <a:endParaRPr lang="en-US" sz="2200" dirty="0"/>
          </a:p>
        </p:txBody>
      </p:sp>
      <p:sp>
        <p:nvSpPr>
          <p:cNvPr id="2" name="Slide Number Placeholder 1">
            <a:extLst>
              <a:ext uri="{FF2B5EF4-FFF2-40B4-BE49-F238E27FC236}">
                <a16:creationId xmlns:a16="http://schemas.microsoft.com/office/drawing/2014/main" id="{91C7D794-1BB9-C64B-94B1-6851D09A0E8F}"/>
              </a:ext>
            </a:extLst>
          </p:cNvPr>
          <p:cNvSpPr>
            <a:spLocks noGrp="1"/>
          </p:cNvSpPr>
          <p:nvPr>
            <p:ph type="sldNum" sz="quarter" idx="11"/>
          </p:nvPr>
        </p:nvSpPr>
        <p:spPr/>
        <p:txBody>
          <a:bodyPr/>
          <a:lstStyle/>
          <a:p>
            <a:fld id="{128E32AC-CE08-487E-84FE-97DC12229735}" type="slidenum">
              <a:rPr lang="en-US" altLang="en-US" smtClean="0"/>
              <a:pPr/>
              <a:t>39</a:t>
            </a:fld>
            <a:endParaRPr lang="en-US" altLang="en-US" dirty="0"/>
          </a:p>
        </p:txBody>
      </p:sp>
      <p:sp>
        <p:nvSpPr>
          <p:cNvPr id="4" name="Footer Placeholder 3"/>
          <p:cNvSpPr>
            <a:spLocks noGrp="1"/>
          </p:cNvSpPr>
          <p:nvPr>
            <p:ph type="ftr" sz="quarter" idx="10"/>
          </p:nvPr>
        </p:nvSpPr>
        <p:spPr/>
        <p:txBody>
          <a:bodyPr/>
          <a:lstStyle/>
          <a:p>
            <a:pPr>
              <a:defRPr/>
            </a:pPr>
            <a:r>
              <a:rPr lang="en-US" dirty="0"/>
              <a:t>National Immigrant Women's Advocacy Project   American University Washington College of Law </a:t>
            </a:r>
          </a:p>
        </p:txBody>
      </p:sp>
    </p:spTree>
    <p:extLst>
      <p:ext uri="{BB962C8B-B14F-4D97-AF65-F5344CB8AC3E}">
        <p14:creationId xmlns:p14="http://schemas.microsoft.com/office/powerpoint/2010/main" val="3175890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481" y="120650"/>
            <a:ext cx="8229600" cy="717550"/>
          </a:xfrm>
        </p:spPr>
        <p:txBody>
          <a:bodyPr>
            <a:noAutofit/>
          </a:bodyPr>
          <a:lstStyle/>
          <a:p>
            <a:r>
              <a:rPr lang="en-US" dirty="0"/>
              <a:t>NIWAP Resources</a:t>
            </a:r>
          </a:p>
        </p:txBody>
      </p:sp>
      <p:sp>
        <p:nvSpPr>
          <p:cNvPr id="80899" name="Content Placeholder 2"/>
          <p:cNvSpPr>
            <a:spLocks noGrp="1"/>
          </p:cNvSpPr>
          <p:nvPr>
            <p:ph idx="1"/>
          </p:nvPr>
        </p:nvSpPr>
        <p:spPr>
          <a:xfrm>
            <a:off x="430481" y="1066800"/>
            <a:ext cx="8256319" cy="4724400"/>
          </a:xfrm>
        </p:spPr>
        <p:txBody>
          <a:bodyPr>
            <a:normAutofit fontScale="70000" lnSpcReduction="20000"/>
          </a:bodyPr>
          <a:lstStyle/>
          <a:p>
            <a:r>
              <a:rPr lang="en-US" altLang="en-US" dirty="0"/>
              <a:t>NIWAP Web library </a:t>
            </a:r>
          </a:p>
          <a:p>
            <a:pPr lvl="1"/>
            <a:r>
              <a:rPr lang="en-US" altLang="en-US" dirty="0"/>
              <a:t>Directory</a:t>
            </a:r>
          </a:p>
          <a:p>
            <a:pPr lvl="1"/>
            <a:r>
              <a:rPr lang="en-US" altLang="en-US" dirty="0"/>
              <a:t>Public Benefits Interactive Map &amp; Demographics</a:t>
            </a:r>
          </a:p>
          <a:p>
            <a:pPr lvl="1"/>
            <a:r>
              <a:rPr lang="en-US" altLang="en-US" dirty="0"/>
              <a:t>Materials: Bench cards, toolkits, training tools, legal research, multi-lingual outreach materials </a:t>
            </a:r>
          </a:p>
          <a:p>
            <a:r>
              <a:rPr lang="en-US" altLang="en-US" dirty="0"/>
              <a:t>Technical Assistance </a:t>
            </a:r>
          </a:p>
          <a:p>
            <a:pPr lvl="1"/>
            <a:r>
              <a:rPr lang="en-US" altLang="en-US" dirty="0"/>
              <a:t>Cases, policies, strategies</a:t>
            </a:r>
          </a:p>
          <a:p>
            <a:pPr lvl="1"/>
            <a:r>
              <a:rPr lang="en-US" altLang="en-US" dirty="0"/>
              <a:t>Email, phone, zoom</a:t>
            </a:r>
          </a:p>
          <a:p>
            <a:r>
              <a:rPr lang="en-US" altLang="en-US" dirty="0"/>
              <a:t>Trainings and Webinars </a:t>
            </a:r>
          </a:p>
          <a:p>
            <a:pPr lvl="1"/>
            <a:r>
              <a:rPr lang="en-US" altLang="en-US" dirty="0"/>
              <a:t>On-line, virtual, in-person</a:t>
            </a:r>
          </a:p>
          <a:p>
            <a:pPr lvl="1"/>
            <a:r>
              <a:rPr lang="en-US" altLang="en-US" dirty="0"/>
              <a:t>Customized </a:t>
            </a:r>
          </a:p>
          <a:p>
            <a:r>
              <a:rPr lang="en-US" altLang="en-US" dirty="0"/>
              <a:t>Communities of Practice</a:t>
            </a:r>
          </a:p>
          <a:p>
            <a:pPr lvl="1"/>
            <a:r>
              <a:rPr lang="en-US" altLang="en-US" dirty="0"/>
              <a:t>Victim advocates, family lawyers, National Judicial Network</a:t>
            </a:r>
          </a:p>
          <a:p>
            <a:pPr lvl="1"/>
            <a:r>
              <a:rPr lang="en-US" altLang="en-US" dirty="0"/>
              <a:t>Law enforcement/prosecutors</a:t>
            </a:r>
          </a:p>
          <a:p>
            <a:endParaRPr lang="en-US" altLang="en-US" dirty="0"/>
          </a:p>
        </p:txBody>
      </p:sp>
      <p:sp>
        <p:nvSpPr>
          <p:cNvPr id="80900" name="Slide Number Placeholder 3"/>
          <p:cNvSpPr>
            <a:spLocks noGrp="1"/>
          </p:cNvSpPr>
          <p:nvPr>
            <p:ph type="sldNum" sz="quarter" idx="11"/>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823BEA85-AA15-4C5A-BCC8-E928A809F7EC}" type="slidenum">
              <a:rPr lang="en-US" altLang="en-US"/>
              <a:pPr/>
              <a:t>4</a:t>
            </a:fld>
            <a:endParaRPr lang="en-US" altLang="en-US" dirty="0"/>
          </a:p>
        </p:txBody>
      </p:sp>
      <p:pic>
        <p:nvPicPr>
          <p:cNvPr id="6" name="Picture 5" descr="Clip art graphic depicted two people holding a &quot;safety&quot; net">
            <a:extLst>
              <a:ext uri="{FF2B5EF4-FFF2-40B4-BE49-F238E27FC236}">
                <a16:creationId xmlns:a16="http://schemas.microsoft.com/office/drawing/2014/main" id="{CD40B969-045D-41A3-862F-A0D279E55EDC}"/>
              </a:ext>
            </a:extLst>
          </p:cNvPr>
          <p:cNvPicPr>
            <a:picLocks noChangeAspect="1"/>
          </p:cNvPicPr>
          <p:nvPr/>
        </p:nvPicPr>
        <p:blipFill>
          <a:blip r:embed="rId2"/>
          <a:stretch>
            <a:fillRect/>
          </a:stretch>
        </p:blipFill>
        <p:spPr>
          <a:xfrm>
            <a:off x="5029200" y="2514600"/>
            <a:ext cx="2816596" cy="2176461"/>
          </a:xfrm>
          <a:prstGeom prst="rect">
            <a:avLst/>
          </a:prstGeom>
        </p:spPr>
      </p:pic>
      <p:sp>
        <p:nvSpPr>
          <p:cNvPr id="7" name="Footer Placeholder 3"/>
          <p:cNvSpPr txBox="1">
            <a:spLocks/>
          </p:cNvSpPr>
          <p:nvPr/>
        </p:nvSpPr>
        <p:spPr>
          <a:xfrm>
            <a:off x="2667000" y="6248400"/>
            <a:ext cx="3810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Cambria"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FFFFFF"/>
                </a:solidFill>
              </a:rPr>
              <a:t>National Immigrant Women's Advocacy Project American University Washington College of Law</a:t>
            </a:r>
          </a:p>
        </p:txBody>
      </p:sp>
    </p:spTree>
    <p:extLst>
      <p:ext uri="{BB962C8B-B14F-4D97-AF65-F5344CB8AC3E}">
        <p14:creationId xmlns:p14="http://schemas.microsoft.com/office/powerpoint/2010/main" val="2763601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200" y="152400"/>
            <a:ext cx="8991600" cy="1295400"/>
          </a:xfrm>
        </p:spPr>
        <p:txBody>
          <a:bodyPr>
            <a:noAutofit/>
          </a:bodyPr>
          <a:lstStyle/>
          <a:p>
            <a:r>
              <a:rPr lang="fr-FR" sz="3200" dirty="0"/>
              <a:t>ICE Parental/Guardian Interests Directive </a:t>
            </a:r>
            <a:br>
              <a:rPr lang="fr-FR" sz="3200" dirty="0"/>
            </a:br>
            <a:r>
              <a:rPr lang="fr-FR" sz="3200" dirty="0"/>
              <a:t>Part I </a:t>
            </a:r>
            <a:r>
              <a:rPr lang="fr-FR" sz="2400" dirty="0"/>
              <a:t>July 2022</a:t>
            </a:r>
            <a:endParaRPr lang="en-US" sz="3200" dirty="0"/>
          </a:p>
        </p:txBody>
      </p:sp>
      <p:sp>
        <p:nvSpPr>
          <p:cNvPr id="10" name="Content Placeholder 9"/>
          <p:cNvSpPr>
            <a:spLocks noGrp="1"/>
          </p:cNvSpPr>
          <p:nvPr>
            <p:ph idx="1"/>
          </p:nvPr>
        </p:nvSpPr>
        <p:spPr>
          <a:xfrm>
            <a:off x="76200" y="1447800"/>
            <a:ext cx="8991600" cy="4343400"/>
          </a:xfrm>
        </p:spPr>
        <p:txBody>
          <a:bodyPr/>
          <a:lstStyle/>
          <a:p>
            <a:r>
              <a:rPr lang="en-US" sz="2800" dirty="0"/>
              <a:t>Requires affirmative and ongoing inquiries about and identification of parents/legal guardians of minor children and incapacitated adults</a:t>
            </a:r>
          </a:p>
          <a:p>
            <a:r>
              <a:rPr lang="en-US" sz="2800" dirty="0"/>
              <a:t>Status as a caregiver parents/legal guardian impacts</a:t>
            </a:r>
          </a:p>
          <a:p>
            <a:pPr lvl="1"/>
            <a:r>
              <a:rPr lang="en-US" dirty="0"/>
              <a:t>Decision to detain, initial placements, transfers of parents</a:t>
            </a:r>
          </a:p>
          <a:p>
            <a:pPr lvl="1"/>
            <a:r>
              <a:rPr lang="en-US" dirty="0"/>
              <a:t>Rights to family visitation &amp; child welfare services/programs</a:t>
            </a:r>
          </a:p>
          <a:p>
            <a:pPr lvl="2"/>
            <a:r>
              <a:rPr lang="en-US" dirty="0"/>
              <a:t>ICE to comply with and facilitate court ordered visitation</a:t>
            </a:r>
          </a:p>
          <a:p>
            <a:pPr marL="457200" lvl="1" indent="0">
              <a:buNone/>
            </a:pPr>
            <a:endParaRPr lang="en-US" sz="2400" dirty="0"/>
          </a:p>
        </p:txBody>
      </p:sp>
      <p:sp>
        <p:nvSpPr>
          <p:cNvPr id="8" name="Slide Number Placeholder 7"/>
          <p:cNvSpPr>
            <a:spLocks noGrp="1"/>
          </p:cNvSpPr>
          <p:nvPr>
            <p:ph type="sldNum" sz="quarter" idx="11"/>
          </p:nvPr>
        </p:nvSpPr>
        <p:spPr/>
        <p:txBody>
          <a:bodyPr/>
          <a:lstStyle/>
          <a:p>
            <a:fld id="{0CE73224-425F-4004-9F34-FE96275900D8}" type="slidenum">
              <a:rPr lang="en-US" altLang="en-US" smtClean="0"/>
              <a:pPr/>
              <a:t>40</a:t>
            </a:fld>
            <a:endParaRPr lang="en-US" altLang="en-US" dirty="0"/>
          </a:p>
        </p:txBody>
      </p:sp>
      <p:sp>
        <p:nvSpPr>
          <p:cNvPr id="3" name="Footer Placeholder 2"/>
          <p:cNvSpPr>
            <a:spLocks noGrp="1"/>
          </p:cNvSpPr>
          <p:nvPr>
            <p:ph type="ftr" sz="quarter" idx="10"/>
          </p:nvPr>
        </p:nvSpPr>
        <p:spPr/>
        <p:txBody>
          <a:bodyPr/>
          <a:lstStyle/>
          <a:p>
            <a:pPr>
              <a:defRPr/>
            </a:pPr>
            <a:r>
              <a:rPr lang="en-US" dirty="0"/>
              <a:t>National Immigrant Women's Advocacy Project   American University Washington College of Law </a:t>
            </a:r>
          </a:p>
        </p:txBody>
      </p:sp>
    </p:spTree>
    <p:extLst>
      <p:ext uri="{BB962C8B-B14F-4D97-AF65-F5344CB8AC3E}">
        <p14:creationId xmlns:p14="http://schemas.microsoft.com/office/powerpoint/2010/main" val="1512551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36525"/>
            <a:ext cx="8991600" cy="1281113"/>
          </a:xfrm>
        </p:spPr>
        <p:txBody>
          <a:bodyPr>
            <a:noAutofit/>
          </a:bodyPr>
          <a:lstStyle/>
          <a:p>
            <a:r>
              <a:rPr lang="en-US" sz="2800" dirty="0"/>
              <a:t>Information About Protected Areas From Immigration Enforcement Can Help With Visitation Exchange</a:t>
            </a:r>
          </a:p>
        </p:txBody>
      </p:sp>
      <p:sp>
        <p:nvSpPr>
          <p:cNvPr id="3" name="Text Placeholder 2"/>
          <p:cNvSpPr>
            <a:spLocks noGrp="1"/>
          </p:cNvSpPr>
          <p:nvPr>
            <p:ph type="body" idx="1"/>
          </p:nvPr>
        </p:nvSpPr>
        <p:spPr>
          <a:xfrm>
            <a:off x="381000" y="1270598"/>
            <a:ext cx="4040188" cy="446087"/>
          </a:xfrm>
        </p:spPr>
        <p:txBody>
          <a:bodyPr>
            <a:normAutofit lnSpcReduction="10000"/>
          </a:bodyPr>
          <a:lstStyle/>
          <a:p>
            <a:r>
              <a:rPr lang="en-US" dirty="0"/>
              <a:t>VAWA Confidentiality</a:t>
            </a:r>
          </a:p>
        </p:txBody>
      </p:sp>
      <p:sp>
        <p:nvSpPr>
          <p:cNvPr id="4" name="Content Placeholder 3"/>
          <p:cNvSpPr>
            <a:spLocks noGrp="1"/>
          </p:cNvSpPr>
          <p:nvPr>
            <p:ph sz="half" idx="2"/>
          </p:nvPr>
        </p:nvSpPr>
        <p:spPr>
          <a:xfrm>
            <a:off x="152400" y="1716686"/>
            <a:ext cx="3886200" cy="4409478"/>
          </a:xfrm>
        </p:spPr>
        <p:txBody>
          <a:bodyPr/>
          <a:lstStyle/>
          <a:p>
            <a:r>
              <a:rPr lang="en-US" sz="2200" dirty="0"/>
              <a:t>Victims protected at courthouses in connection with civil/family/criminal cases related to </a:t>
            </a:r>
          </a:p>
          <a:p>
            <a:pPr lvl="1"/>
            <a:r>
              <a:rPr lang="en-US" dirty="0"/>
              <a:t>Domestic violence, sexual assault, trafficking, stalking</a:t>
            </a:r>
          </a:p>
          <a:p>
            <a:r>
              <a:rPr lang="en-US" sz="2200" dirty="0"/>
              <a:t>Shelters, rape crisis centers</a:t>
            </a:r>
          </a:p>
          <a:p>
            <a:r>
              <a:rPr lang="en-US" sz="2200" dirty="0"/>
              <a:t>Supervised visitation centers</a:t>
            </a:r>
          </a:p>
          <a:p>
            <a:r>
              <a:rPr lang="en-US" sz="2200" dirty="0"/>
              <a:t>Family Justice Centers</a:t>
            </a:r>
          </a:p>
          <a:p>
            <a:r>
              <a:rPr lang="en-US" sz="2200" dirty="0"/>
              <a:t>Programs serving victims</a:t>
            </a:r>
          </a:p>
        </p:txBody>
      </p:sp>
      <p:sp>
        <p:nvSpPr>
          <p:cNvPr id="5" name="Text Placeholder 4"/>
          <p:cNvSpPr>
            <a:spLocks noGrp="1"/>
          </p:cNvSpPr>
          <p:nvPr>
            <p:ph type="body" sz="quarter" idx="3"/>
          </p:nvPr>
        </p:nvSpPr>
        <p:spPr>
          <a:xfrm>
            <a:off x="4343400" y="1270597"/>
            <a:ext cx="4800600" cy="446087"/>
          </a:xfrm>
        </p:spPr>
        <p:txBody>
          <a:bodyPr>
            <a:normAutofit lnSpcReduction="10000"/>
          </a:bodyPr>
          <a:lstStyle/>
          <a:p>
            <a:r>
              <a:rPr lang="en-US" dirty="0"/>
              <a:t>DHS Policy 10/27/21 At or Near:</a:t>
            </a:r>
          </a:p>
        </p:txBody>
      </p:sp>
      <p:sp>
        <p:nvSpPr>
          <p:cNvPr id="6" name="Content Placeholder 5"/>
          <p:cNvSpPr>
            <a:spLocks noGrp="1"/>
          </p:cNvSpPr>
          <p:nvPr>
            <p:ph sz="quarter" idx="4"/>
          </p:nvPr>
        </p:nvSpPr>
        <p:spPr>
          <a:xfrm>
            <a:off x="4191000" y="1716684"/>
            <a:ext cx="4724399" cy="4409479"/>
          </a:xfrm>
        </p:spPr>
        <p:txBody>
          <a:bodyPr/>
          <a:lstStyle/>
          <a:p>
            <a:r>
              <a:rPr lang="en-US" sz="2000" dirty="0"/>
              <a:t>Schools and universities</a:t>
            </a:r>
          </a:p>
          <a:p>
            <a:r>
              <a:rPr lang="en-US" sz="2000" dirty="0"/>
              <a:t>Medical or mental health care facilities</a:t>
            </a:r>
          </a:p>
          <a:p>
            <a:r>
              <a:rPr lang="en-US" sz="2000" dirty="0"/>
              <a:t>Places of worship, religious events, weddings, funerals</a:t>
            </a:r>
          </a:p>
          <a:p>
            <a:r>
              <a:rPr lang="en-US" sz="2000" dirty="0"/>
              <a:t>Places where children gather</a:t>
            </a:r>
          </a:p>
          <a:p>
            <a:r>
              <a:rPr lang="en-US" sz="2000" dirty="0"/>
              <a:t>Social services: e.g., crisis, domestic violence, child advocacy, food banks, victim services, shelters, supervised visitation, family justice centers…</a:t>
            </a:r>
          </a:p>
          <a:p>
            <a:r>
              <a:rPr lang="en-US" sz="2000" dirty="0"/>
              <a:t>Disaster/emergency response offered including family reunification</a:t>
            </a:r>
          </a:p>
          <a:p>
            <a:r>
              <a:rPr lang="en-US" sz="2000" dirty="0"/>
              <a:t>Ongoing parade, demonstration, rally</a:t>
            </a:r>
          </a:p>
        </p:txBody>
      </p:sp>
      <p:sp>
        <p:nvSpPr>
          <p:cNvPr id="9" name="Rectangle 8"/>
          <p:cNvSpPr/>
          <p:nvPr/>
        </p:nvSpPr>
        <p:spPr>
          <a:xfrm>
            <a:off x="2514600" y="6308079"/>
            <a:ext cx="4572000" cy="461665"/>
          </a:xfrm>
          <a:prstGeom prst="rect">
            <a:avLst/>
          </a:prstGeom>
        </p:spPr>
        <p:txBody>
          <a:bodyPr>
            <a:spAutoFit/>
          </a:bodyPr>
          <a:lstStyle/>
          <a:p>
            <a:pPr lvl="0" algn="ctr" fontAlgn="auto">
              <a:spcBef>
                <a:spcPts val="0"/>
              </a:spcBef>
              <a:spcAft>
                <a:spcPts val="0"/>
              </a:spcAft>
              <a:defRPr/>
            </a:pPr>
            <a:r>
              <a:rPr lang="en-US" sz="1200" dirty="0">
                <a:solidFill>
                  <a:srgbClr val="FFFFFF"/>
                </a:solidFill>
                <a:latin typeface="Cambria" pitchFamily="18" charset="0"/>
                <a:ea typeface="Cambria" panose="02040503050406030204" pitchFamily="18" charset="0"/>
                <a:cs typeface="+mn-cs"/>
              </a:rPr>
              <a:t>National Immigrant Women's Advocacy Project</a:t>
            </a:r>
          </a:p>
          <a:p>
            <a:pPr lvl="0" algn="ctr" fontAlgn="auto">
              <a:spcBef>
                <a:spcPts val="0"/>
              </a:spcBef>
              <a:spcAft>
                <a:spcPts val="0"/>
              </a:spcAft>
              <a:defRPr/>
            </a:pPr>
            <a:r>
              <a:rPr lang="en-US" sz="1200" dirty="0">
                <a:solidFill>
                  <a:srgbClr val="FFFFFF"/>
                </a:solidFill>
                <a:latin typeface="Cambria" pitchFamily="18" charset="0"/>
                <a:ea typeface="Cambria" panose="02040503050406030204" pitchFamily="18" charset="0"/>
                <a:cs typeface="+mn-cs"/>
              </a:rPr>
              <a:t> American University Washington College of Law</a:t>
            </a:r>
          </a:p>
        </p:txBody>
      </p:sp>
      <p:sp>
        <p:nvSpPr>
          <p:cNvPr id="11" name="Slide Number Placeholder 10"/>
          <p:cNvSpPr>
            <a:spLocks noGrp="1"/>
          </p:cNvSpPr>
          <p:nvPr>
            <p:ph type="sldNum" sz="quarter" idx="11"/>
          </p:nvPr>
        </p:nvSpPr>
        <p:spPr/>
        <p:txBody>
          <a:bodyPr/>
          <a:lstStyle/>
          <a:p>
            <a:fld id="{0CE73224-425F-4004-9F34-FE96275900D8}" type="slidenum">
              <a:rPr lang="en-US" altLang="en-US" smtClean="0"/>
              <a:pPr/>
              <a:t>41</a:t>
            </a:fld>
            <a:endParaRPr lang="en-US" altLang="en-US" dirty="0"/>
          </a:p>
        </p:txBody>
      </p:sp>
    </p:spTree>
    <p:extLst>
      <p:ext uri="{BB962C8B-B14F-4D97-AF65-F5344CB8AC3E}">
        <p14:creationId xmlns:p14="http://schemas.microsoft.com/office/powerpoint/2010/main" val="143713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Divorce and Economic Support</a:t>
            </a:r>
          </a:p>
        </p:txBody>
      </p:sp>
      <p:sp>
        <p:nvSpPr>
          <p:cNvPr id="3" name="Subtitle 2">
            <a:extLst>
              <a:ext uri="{FF2B5EF4-FFF2-40B4-BE49-F238E27FC236}">
                <a16:creationId xmlns:a16="http://schemas.microsoft.com/office/drawing/2014/main" id="{533F4A1C-F107-EDAF-5FAC-89B56C97DE37}"/>
              </a:ext>
            </a:extLst>
          </p:cNvPr>
          <p:cNvSpPr>
            <a:spLocks noGrp="1"/>
          </p:cNvSpPr>
          <p:nvPr>
            <p:ph type="subTitle" idx="1"/>
          </p:nvPr>
        </p:nvSpPr>
        <p:spPr/>
        <p:txBody>
          <a:bodyPr/>
          <a:lstStyle/>
          <a:p>
            <a:endParaRPr lang="en-US" dirty="0"/>
          </a:p>
        </p:txBody>
      </p:sp>
      <p:sp>
        <p:nvSpPr>
          <p:cNvPr id="5" name="Footer Placeholder 4"/>
          <p:cNvSpPr>
            <a:spLocks noGrp="1"/>
          </p:cNvSpPr>
          <p:nvPr>
            <p:ph type="ftr" sz="quarter" idx="10"/>
          </p:nvPr>
        </p:nvSpPr>
        <p:spPr/>
        <p:txBody>
          <a:bodyPr/>
          <a:lstStyle/>
          <a:p>
            <a:pPr>
              <a:defRPr/>
            </a:pPr>
            <a:r>
              <a:rPr lang="en-US" dirty="0"/>
              <a:t>National Immigrant Women's Advocacy Project   American University Washington College of Law </a:t>
            </a:r>
          </a:p>
        </p:txBody>
      </p:sp>
      <p:sp>
        <p:nvSpPr>
          <p:cNvPr id="6" name="Slide Number Placeholder 5"/>
          <p:cNvSpPr>
            <a:spLocks noGrp="1"/>
          </p:cNvSpPr>
          <p:nvPr>
            <p:ph type="sldNum" sz="quarter" idx="11"/>
          </p:nvPr>
        </p:nvSpPr>
        <p:spPr/>
        <p:txBody>
          <a:bodyPr/>
          <a:lstStyle/>
          <a:p>
            <a:fld id="{2EB4CD03-2422-4F8F-9BD4-52FFE132A43D}" type="slidenum">
              <a:rPr lang="en-US" altLang="en-US" smtClean="0"/>
              <a:pPr/>
              <a:t>42</a:t>
            </a:fld>
            <a:endParaRPr lang="en-US" altLang="en-US" dirty="0"/>
          </a:p>
        </p:txBody>
      </p:sp>
    </p:spTree>
    <p:extLst>
      <p:ext uri="{BB962C8B-B14F-4D97-AF65-F5344CB8AC3E}">
        <p14:creationId xmlns:p14="http://schemas.microsoft.com/office/powerpoint/2010/main" val="2712092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7" name="Rectangle 2"/>
          <p:cNvSpPr>
            <a:spLocks noGrp="1"/>
          </p:cNvSpPr>
          <p:nvPr>
            <p:ph type="title"/>
          </p:nvPr>
        </p:nvSpPr>
        <p:spPr>
          <a:xfrm>
            <a:off x="457200" y="152400"/>
            <a:ext cx="8229600" cy="685800"/>
          </a:xfrm>
        </p:spPr>
        <p:txBody>
          <a:bodyPr anchor="t">
            <a:normAutofit fontScale="90000"/>
          </a:bodyPr>
          <a:lstStyle/>
          <a:p>
            <a:r>
              <a:rPr lang="en-US" dirty="0">
                <a:effectLst>
                  <a:outerShdw blurRad="38100" dist="38100" dir="2700000" algn="tl">
                    <a:srgbClr val="000000">
                      <a:alpha val="43137"/>
                    </a:srgbClr>
                  </a:outerShdw>
                </a:effectLst>
              </a:rPr>
              <a:t>Impact of Divorce</a:t>
            </a:r>
          </a:p>
        </p:txBody>
      </p:sp>
      <p:sp>
        <p:nvSpPr>
          <p:cNvPr id="891908" name="Rectangle 3"/>
          <p:cNvSpPr>
            <a:spLocks noGrp="1"/>
          </p:cNvSpPr>
          <p:nvPr>
            <p:ph idx="1"/>
          </p:nvPr>
        </p:nvSpPr>
        <p:spPr>
          <a:xfrm>
            <a:off x="228600" y="838200"/>
            <a:ext cx="8686800" cy="5334000"/>
          </a:xfrm>
        </p:spPr>
        <p:txBody>
          <a:bodyPr>
            <a:normAutofit fontScale="77500" lnSpcReduction="20000"/>
          </a:bodyPr>
          <a:lstStyle/>
          <a:p>
            <a:pPr marL="381000" indent="-381000" defTabSz="508000">
              <a:lnSpc>
                <a:spcPct val="120000"/>
              </a:lnSpc>
              <a:spcBef>
                <a:spcPts val="0"/>
              </a:spcBef>
              <a:spcAft>
                <a:spcPts val="300"/>
              </a:spcAft>
            </a:pPr>
            <a:r>
              <a:rPr lang="en-US" sz="3100" b="0" dirty="0">
                <a:cs typeface="Arial" panose="020B0604020202020204" pitchFamily="34" charset="0"/>
              </a:rPr>
              <a:t>VAWA self-petitioners:</a:t>
            </a:r>
          </a:p>
          <a:p>
            <a:pPr marL="827088" lvl="1" indent="-317500" defTabSz="508000">
              <a:lnSpc>
                <a:spcPct val="120000"/>
              </a:lnSpc>
              <a:spcBef>
                <a:spcPts val="0"/>
              </a:spcBef>
              <a:spcAft>
                <a:spcPts val="300"/>
              </a:spcAft>
            </a:pPr>
            <a:r>
              <a:rPr lang="en-US" dirty="0">
                <a:cs typeface="Arial" panose="020B0604020202020204" pitchFamily="34" charset="0"/>
              </a:rPr>
              <a:t>Spouse m</a:t>
            </a:r>
            <a:r>
              <a:rPr lang="en-US" b="0" dirty="0">
                <a:cs typeface="Arial" panose="020B0604020202020204" pitchFamily="34" charset="0"/>
              </a:rPr>
              <a:t>ust file within two years of final divorce </a:t>
            </a:r>
          </a:p>
          <a:p>
            <a:pPr marL="827088" lvl="1" indent="-317500" defTabSz="508000">
              <a:lnSpc>
                <a:spcPct val="120000"/>
              </a:lnSpc>
              <a:spcBef>
                <a:spcPts val="0"/>
              </a:spcBef>
              <a:spcAft>
                <a:spcPts val="300"/>
              </a:spcAft>
            </a:pPr>
            <a:r>
              <a:rPr lang="en-US" dirty="0">
                <a:cs typeface="Arial" panose="020B0604020202020204" pitchFamily="34" charset="0"/>
              </a:rPr>
              <a:t>Step-children must file before divorce</a:t>
            </a:r>
            <a:endParaRPr lang="en-US" b="0" dirty="0">
              <a:cs typeface="Arial" panose="020B0604020202020204" pitchFamily="34" charset="0"/>
            </a:endParaRPr>
          </a:p>
          <a:p>
            <a:pPr marL="381000" indent="-381000" defTabSz="508000">
              <a:lnSpc>
                <a:spcPct val="120000"/>
              </a:lnSpc>
              <a:spcBef>
                <a:spcPts val="0"/>
              </a:spcBef>
              <a:spcAft>
                <a:spcPts val="300"/>
              </a:spcAft>
            </a:pPr>
            <a:r>
              <a:rPr lang="en-US" sz="3100" b="0" dirty="0">
                <a:cs typeface="Arial" panose="020B0604020202020204" pitchFamily="34" charset="0"/>
              </a:rPr>
              <a:t>Ends legal immigration status for spouses and children of visa holders:</a:t>
            </a:r>
          </a:p>
          <a:p>
            <a:pPr marL="827088" lvl="1" indent="-317500" defTabSz="508000">
              <a:lnSpc>
                <a:spcPct val="120000"/>
              </a:lnSpc>
              <a:spcBef>
                <a:spcPts val="0"/>
              </a:spcBef>
              <a:spcAft>
                <a:spcPts val="300"/>
              </a:spcAft>
            </a:pPr>
            <a:r>
              <a:rPr lang="en-US" b="0" dirty="0">
                <a:cs typeface="Arial" panose="020B0604020202020204" pitchFamily="34" charset="0"/>
              </a:rPr>
              <a:t>Students, </a:t>
            </a:r>
            <a:r>
              <a:rPr lang="en-US" dirty="0">
                <a:cs typeface="Arial" panose="020B0604020202020204" pitchFamily="34" charset="0"/>
              </a:rPr>
              <a:t>Work Visa Holders, </a:t>
            </a:r>
            <a:r>
              <a:rPr lang="en-US" b="0" dirty="0">
                <a:cs typeface="Arial" panose="020B0604020202020204" pitchFamily="34" charset="0"/>
              </a:rPr>
              <a:t>Diplomats</a:t>
            </a:r>
          </a:p>
          <a:p>
            <a:pPr marL="381000" indent="-381000" defTabSz="508000">
              <a:lnSpc>
                <a:spcPct val="120000"/>
              </a:lnSpc>
              <a:spcBef>
                <a:spcPts val="0"/>
              </a:spcBef>
              <a:spcAft>
                <a:spcPts val="300"/>
              </a:spcAft>
            </a:pPr>
            <a:r>
              <a:rPr lang="en-US" sz="3100" b="0" dirty="0">
                <a:cs typeface="Arial" panose="020B0604020202020204" pitchFamily="34" charset="0"/>
              </a:rPr>
              <a:t>Divorce cuts off access to lawful permanent residency for spouses and children of people seeking lawful permanent residency based on:</a:t>
            </a:r>
          </a:p>
          <a:p>
            <a:pPr marL="827088" lvl="1" indent="-317500" defTabSz="508000">
              <a:lnSpc>
                <a:spcPct val="120000"/>
              </a:lnSpc>
              <a:spcBef>
                <a:spcPts val="0"/>
              </a:spcBef>
              <a:spcAft>
                <a:spcPts val="300"/>
              </a:spcAft>
            </a:pPr>
            <a:r>
              <a:rPr lang="en-US" b="0" dirty="0">
                <a:cs typeface="Arial" panose="020B0604020202020204" pitchFamily="34" charset="0"/>
              </a:rPr>
              <a:t>Employment</a:t>
            </a:r>
          </a:p>
          <a:p>
            <a:pPr marL="827088" lvl="1" indent="-317500" defTabSz="508000">
              <a:lnSpc>
                <a:spcPct val="120000"/>
              </a:lnSpc>
              <a:spcBef>
                <a:spcPts val="0"/>
              </a:spcBef>
              <a:spcAft>
                <a:spcPts val="300"/>
              </a:spcAft>
            </a:pPr>
            <a:r>
              <a:rPr lang="en-US" b="0" dirty="0">
                <a:cs typeface="Arial" panose="020B0604020202020204" pitchFamily="34" charset="0"/>
              </a:rPr>
              <a:t>Asylum</a:t>
            </a:r>
          </a:p>
          <a:p>
            <a:pPr marL="827088" lvl="1" indent="-317500" defTabSz="508000">
              <a:lnSpc>
                <a:spcPct val="120000"/>
              </a:lnSpc>
              <a:spcBef>
                <a:spcPts val="0"/>
              </a:spcBef>
              <a:spcAft>
                <a:spcPts val="300"/>
              </a:spcAft>
            </a:pPr>
            <a:r>
              <a:rPr lang="en-US" b="0" dirty="0">
                <a:cs typeface="Arial" panose="020B0604020202020204" pitchFamily="34" charset="0"/>
              </a:rPr>
              <a:t>Family </a:t>
            </a:r>
            <a:r>
              <a:rPr lang="en-US" dirty="0">
                <a:cs typeface="Arial" panose="020B0604020202020204" pitchFamily="34" charset="0"/>
              </a:rPr>
              <a:t>relationships</a:t>
            </a:r>
            <a:endParaRPr lang="en-US" b="0" dirty="0">
              <a:cs typeface="Arial" panose="020B0604020202020204" pitchFamily="34" charset="0"/>
            </a:endParaRPr>
          </a:p>
          <a:p>
            <a:pPr marL="827088" lvl="1" indent="-317500" defTabSz="508000">
              <a:lnSpc>
                <a:spcPct val="120000"/>
              </a:lnSpc>
              <a:spcBef>
                <a:spcPts val="0"/>
              </a:spcBef>
              <a:spcAft>
                <a:spcPts val="300"/>
              </a:spcAft>
            </a:pPr>
            <a:r>
              <a:rPr lang="en-US" b="0" dirty="0">
                <a:cs typeface="Arial" panose="020B0604020202020204" pitchFamily="34" charset="0"/>
              </a:rPr>
              <a:t>Cancellation of removal</a:t>
            </a:r>
          </a:p>
        </p:txBody>
      </p:sp>
      <p:sp>
        <p:nvSpPr>
          <p:cNvPr id="3" name="Footer Placeholder 2"/>
          <p:cNvSpPr>
            <a:spLocks noGrp="1"/>
          </p:cNvSpPr>
          <p:nvPr>
            <p:ph type="ftr" sz="quarter" idx="10"/>
          </p:nvPr>
        </p:nvSpPr>
        <p:spPr/>
        <p:txBody>
          <a:bodyPr/>
          <a:lstStyle/>
          <a:p>
            <a:pPr>
              <a:defRPr/>
            </a:pPr>
            <a:r>
              <a:rPr lang="en-US" dirty="0"/>
              <a:t>National Immigrant Women's Advocacy Project   American University Washington College of Law </a:t>
            </a:r>
          </a:p>
        </p:txBody>
      </p:sp>
      <p:sp>
        <p:nvSpPr>
          <p:cNvPr id="4" name="Slide Number Placeholder 3"/>
          <p:cNvSpPr>
            <a:spLocks noGrp="1"/>
          </p:cNvSpPr>
          <p:nvPr>
            <p:ph type="sldNum" sz="quarter" idx="11"/>
          </p:nvPr>
        </p:nvSpPr>
        <p:spPr/>
        <p:txBody>
          <a:bodyPr/>
          <a:lstStyle/>
          <a:p>
            <a:fld id="{6A63AC35-3821-42BC-BDAE-2B923C128E1A}" type="slidenum">
              <a:rPr lang="en-US" altLang="en-US" smtClean="0"/>
              <a:pPr/>
              <a:t>43</a:t>
            </a:fld>
            <a:endParaRPr lang="en-US" altLang="en-US" dirty="0"/>
          </a:p>
        </p:txBody>
      </p:sp>
    </p:spTree>
    <p:extLst>
      <p:ext uri="{BB962C8B-B14F-4D97-AF65-F5344CB8AC3E}">
        <p14:creationId xmlns:p14="http://schemas.microsoft.com/office/powerpoint/2010/main" val="216592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2" name="Rectangle 3"/>
          <p:cNvSpPr>
            <a:spLocks noGrp="1"/>
          </p:cNvSpPr>
          <p:nvPr>
            <p:ph idx="1"/>
          </p:nvPr>
        </p:nvSpPr>
        <p:spPr>
          <a:xfrm>
            <a:off x="304800" y="1066800"/>
            <a:ext cx="8610600" cy="4724400"/>
          </a:xfrm>
        </p:spPr>
        <p:txBody>
          <a:bodyPr>
            <a:normAutofit/>
          </a:bodyPr>
          <a:lstStyle/>
          <a:p>
            <a:pPr>
              <a:spcBef>
                <a:spcPts val="600"/>
              </a:spcBef>
              <a:spcAft>
                <a:spcPts val="600"/>
              </a:spcAft>
            </a:pPr>
            <a:r>
              <a:rPr lang="en-US" sz="2800" b="0" dirty="0">
                <a:cs typeface="Arial" panose="020B0604020202020204" pitchFamily="34" charset="0"/>
              </a:rPr>
              <a:t>Annulment can lead to a marriage fraud finding that:</a:t>
            </a:r>
          </a:p>
          <a:p>
            <a:pPr lvl="1">
              <a:spcBef>
                <a:spcPts val="600"/>
              </a:spcBef>
              <a:spcAft>
                <a:spcPts val="600"/>
              </a:spcAft>
            </a:pPr>
            <a:r>
              <a:rPr lang="en-US" sz="2400" b="0" dirty="0">
                <a:cs typeface="Arial" panose="020B0604020202020204" pitchFamily="34" charset="0"/>
              </a:rPr>
              <a:t>Permanently bars approval of any visa petition</a:t>
            </a:r>
          </a:p>
          <a:p>
            <a:pPr lvl="1">
              <a:spcBef>
                <a:spcPts val="600"/>
              </a:spcBef>
              <a:spcAft>
                <a:spcPts val="600"/>
              </a:spcAft>
            </a:pPr>
            <a:r>
              <a:rPr lang="en-US" sz="2400" b="0" dirty="0">
                <a:cs typeface="Arial" panose="020B0604020202020204" pitchFamily="34" charset="0"/>
              </a:rPr>
              <a:t>Is a ground for deportation</a:t>
            </a:r>
          </a:p>
          <a:p>
            <a:pPr lvl="1">
              <a:spcBef>
                <a:spcPts val="600"/>
              </a:spcBef>
              <a:spcAft>
                <a:spcPts val="600"/>
              </a:spcAft>
            </a:pPr>
            <a:r>
              <a:rPr lang="en-US" sz="2400" b="0" dirty="0">
                <a:cs typeface="Arial" panose="020B0604020202020204" pitchFamily="34" charset="0"/>
              </a:rPr>
              <a:t>Can lead to an unfavorable exercise of discretion by an immigration judge not to grant immigration relief</a:t>
            </a:r>
          </a:p>
          <a:p>
            <a:pPr>
              <a:spcBef>
                <a:spcPts val="600"/>
              </a:spcBef>
              <a:spcAft>
                <a:spcPts val="600"/>
              </a:spcAft>
            </a:pPr>
            <a:r>
              <a:rPr lang="en-US" sz="2800" b="0" dirty="0">
                <a:cs typeface="Arial" panose="020B0604020202020204" pitchFamily="34" charset="0"/>
              </a:rPr>
              <a:t>Impacts </a:t>
            </a:r>
          </a:p>
          <a:p>
            <a:pPr lvl="1">
              <a:spcBef>
                <a:spcPts val="600"/>
              </a:spcBef>
              <a:spcAft>
                <a:spcPts val="600"/>
              </a:spcAft>
            </a:pPr>
            <a:r>
              <a:rPr lang="en-US" sz="2400" b="0" dirty="0">
                <a:cs typeface="Arial" panose="020B0604020202020204" pitchFamily="34" charset="0"/>
              </a:rPr>
              <a:t>Spousal support</a:t>
            </a:r>
          </a:p>
          <a:p>
            <a:pPr lvl="1">
              <a:spcBef>
                <a:spcPts val="600"/>
              </a:spcBef>
              <a:spcAft>
                <a:spcPts val="600"/>
              </a:spcAft>
            </a:pPr>
            <a:r>
              <a:rPr lang="en-US" sz="2400" b="0" dirty="0">
                <a:cs typeface="Arial" panose="020B0604020202020204" pitchFamily="34" charset="0"/>
              </a:rPr>
              <a:t>Property division</a:t>
            </a:r>
          </a:p>
        </p:txBody>
      </p:sp>
      <p:sp>
        <p:nvSpPr>
          <p:cNvPr id="6" name="Title 1"/>
          <p:cNvSpPr txBox="1">
            <a:spLocks/>
          </p:cNvSpPr>
          <p:nvPr/>
        </p:nvSpPr>
        <p:spPr>
          <a:xfrm>
            <a:off x="152400" y="160338"/>
            <a:ext cx="8839200" cy="982662"/>
          </a:xfrm>
          <a:prstGeom prst="rect">
            <a:avLst/>
          </a:prstGeom>
        </p:spPr>
        <p:txBody>
          <a:bodyPr vert="horz" lIns="91440" tIns="45720" rIns="91440" bIns="45720" rtlCol="0" anchor="ctr">
            <a:normAutofit/>
          </a:bodyPr>
          <a:lstStyle>
            <a:lvl1pPr algn="ctr" rtl="0" fontAlgn="base">
              <a:spcBef>
                <a:spcPct val="0"/>
              </a:spcBef>
              <a:spcAft>
                <a:spcPct val="0"/>
              </a:spcAft>
              <a:defRPr sz="4400" kern="1200">
                <a:solidFill>
                  <a:srgbClr val="B21F28"/>
                </a:solidFill>
                <a:effectLst>
                  <a:outerShdw blurRad="50800" dist="50800" dir="5400000" algn="ctr" rotWithShape="0">
                    <a:schemeClr val="bg1">
                      <a:lumMod val="75000"/>
                      <a:alpha val="98000"/>
                    </a:schemeClr>
                  </a:outerShdw>
                </a:effectLst>
                <a:latin typeface="Cambria" pitchFamily="18" charset="0"/>
                <a:ea typeface="+mj-ea"/>
                <a:cs typeface="+mj-cs"/>
              </a:defRPr>
            </a:lvl1pPr>
            <a:lvl2pPr algn="ctr" rtl="0" fontAlgn="base">
              <a:spcBef>
                <a:spcPct val="0"/>
              </a:spcBef>
              <a:spcAft>
                <a:spcPct val="0"/>
              </a:spcAft>
              <a:defRPr sz="4400">
                <a:solidFill>
                  <a:srgbClr val="B21F28"/>
                </a:solidFill>
                <a:latin typeface="Cambria" panose="02040503050406030204" pitchFamily="18" charset="0"/>
              </a:defRPr>
            </a:lvl2pPr>
            <a:lvl3pPr algn="ctr" rtl="0" fontAlgn="base">
              <a:spcBef>
                <a:spcPct val="0"/>
              </a:spcBef>
              <a:spcAft>
                <a:spcPct val="0"/>
              </a:spcAft>
              <a:defRPr sz="4400">
                <a:solidFill>
                  <a:srgbClr val="B21F28"/>
                </a:solidFill>
                <a:latin typeface="Cambria" panose="02040503050406030204" pitchFamily="18" charset="0"/>
              </a:defRPr>
            </a:lvl3pPr>
            <a:lvl4pPr algn="ctr" rtl="0" fontAlgn="base">
              <a:spcBef>
                <a:spcPct val="0"/>
              </a:spcBef>
              <a:spcAft>
                <a:spcPct val="0"/>
              </a:spcAft>
              <a:defRPr sz="4400">
                <a:solidFill>
                  <a:srgbClr val="B21F28"/>
                </a:solidFill>
                <a:latin typeface="Cambria" panose="02040503050406030204" pitchFamily="18" charset="0"/>
              </a:defRPr>
            </a:lvl4pPr>
            <a:lvl5pPr algn="ctr" rtl="0" fontAlgn="base">
              <a:spcBef>
                <a:spcPct val="0"/>
              </a:spcBef>
              <a:spcAft>
                <a:spcPct val="0"/>
              </a:spcAft>
              <a:defRPr sz="4400">
                <a:solidFill>
                  <a:srgbClr val="B21F28"/>
                </a:solidFill>
                <a:latin typeface="Cambria" panose="02040503050406030204" pitchFamily="18" charset="0"/>
              </a:defRPr>
            </a:lvl5pPr>
            <a:lvl6pPr marL="457200" algn="ctr" rtl="0" fontAlgn="base">
              <a:spcBef>
                <a:spcPct val="0"/>
              </a:spcBef>
              <a:spcAft>
                <a:spcPct val="0"/>
              </a:spcAft>
              <a:defRPr sz="4400">
                <a:solidFill>
                  <a:srgbClr val="B21F28"/>
                </a:solidFill>
                <a:latin typeface="Cambria" panose="02040503050406030204" pitchFamily="18" charset="0"/>
              </a:defRPr>
            </a:lvl6pPr>
            <a:lvl7pPr marL="914400" algn="ctr" rtl="0" fontAlgn="base">
              <a:spcBef>
                <a:spcPct val="0"/>
              </a:spcBef>
              <a:spcAft>
                <a:spcPct val="0"/>
              </a:spcAft>
              <a:defRPr sz="4400">
                <a:solidFill>
                  <a:srgbClr val="B21F28"/>
                </a:solidFill>
                <a:latin typeface="Cambria" panose="02040503050406030204" pitchFamily="18" charset="0"/>
              </a:defRPr>
            </a:lvl7pPr>
            <a:lvl8pPr marL="1371600" algn="ctr" rtl="0" fontAlgn="base">
              <a:spcBef>
                <a:spcPct val="0"/>
              </a:spcBef>
              <a:spcAft>
                <a:spcPct val="0"/>
              </a:spcAft>
              <a:defRPr sz="4400">
                <a:solidFill>
                  <a:srgbClr val="B21F28"/>
                </a:solidFill>
                <a:latin typeface="Cambria" panose="02040503050406030204" pitchFamily="18" charset="0"/>
              </a:defRPr>
            </a:lvl8pPr>
            <a:lvl9pPr marL="1828800" algn="ctr" rtl="0" fontAlgn="base">
              <a:spcBef>
                <a:spcPct val="0"/>
              </a:spcBef>
              <a:spcAft>
                <a:spcPct val="0"/>
              </a:spcAft>
              <a:defRPr sz="4400">
                <a:solidFill>
                  <a:srgbClr val="B21F28"/>
                </a:solidFill>
                <a:latin typeface="Cambria" panose="02040503050406030204" pitchFamily="18" charset="0"/>
              </a:defRPr>
            </a:lvl9pPr>
          </a:lstStyle>
          <a:p>
            <a:r>
              <a:rPr lang="en-US" sz="4000" dirty="0">
                <a:effectLst>
                  <a:outerShdw blurRad="38100" dist="38100" dir="2700000" algn="tl">
                    <a:srgbClr val="000000">
                      <a:alpha val="43137"/>
                    </a:srgbClr>
                  </a:outerShdw>
                </a:effectLst>
              </a:rPr>
              <a:t>Annulment Instead of Divorce</a:t>
            </a:r>
            <a:endParaRPr lang="en-US" altLang="en-US" sz="28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0"/>
          </p:nvPr>
        </p:nvSpPr>
        <p:spPr/>
        <p:txBody>
          <a:bodyPr/>
          <a:lstStyle/>
          <a:p>
            <a:pPr>
              <a:defRPr/>
            </a:pPr>
            <a:r>
              <a:rPr lang="en-US" dirty="0"/>
              <a:t>National Immigrant Women's Advocacy Project   American University Washington College of Law </a:t>
            </a:r>
          </a:p>
        </p:txBody>
      </p:sp>
      <p:sp>
        <p:nvSpPr>
          <p:cNvPr id="4" name="Slide Number Placeholder 3"/>
          <p:cNvSpPr>
            <a:spLocks noGrp="1"/>
          </p:cNvSpPr>
          <p:nvPr>
            <p:ph type="sldNum" sz="quarter" idx="11"/>
          </p:nvPr>
        </p:nvSpPr>
        <p:spPr/>
        <p:txBody>
          <a:bodyPr/>
          <a:lstStyle/>
          <a:p>
            <a:fld id="{6A63AC35-3821-42BC-BDAE-2B923C128E1A}" type="slidenum">
              <a:rPr lang="en-US" altLang="en-US" smtClean="0"/>
              <a:pPr/>
              <a:t>44</a:t>
            </a:fld>
            <a:endParaRPr lang="en-US" altLang="en-US" dirty="0"/>
          </a:p>
        </p:txBody>
      </p:sp>
    </p:spTree>
    <p:extLst>
      <p:ext uri="{BB962C8B-B14F-4D97-AF65-F5344CB8AC3E}">
        <p14:creationId xmlns:p14="http://schemas.microsoft.com/office/powerpoint/2010/main" val="978869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381000" y="148683"/>
            <a:ext cx="8229600" cy="730250"/>
          </a:xfrm>
        </p:spPr>
        <p:txBody>
          <a:bodyPr>
            <a:normAutofit/>
          </a:bodyPr>
          <a:lstStyle/>
          <a:p>
            <a:pPr algn="ctr" eaLnBrk="1" fontAlgn="auto" hangingPunct="1">
              <a:spcAft>
                <a:spcPts val="0"/>
              </a:spcAft>
              <a:defRPr/>
            </a:pPr>
            <a:r>
              <a:rPr lang="en-US" altLang="en-US" sz="4000" dirty="0">
                <a:effectLst>
                  <a:outerShdw blurRad="38100" dist="38100" dir="2700000" algn="tl">
                    <a:srgbClr val="000000">
                      <a:alpha val="43137"/>
                    </a:srgbClr>
                  </a:outerShdw>
                </a:effectLst>
              </a:rPr>
              <a:t>Affidavits of Support</a:t>
            </a:r>
          </a:p>
        </p:txBody>
      </p:sp>
      <p:sp>
        <p:nvSpPr>
          <p:cNvPr id="65538" name="Content Placeholder 2"/>
          <p:cNvSpPr>
            <a:spLocks noGrp="1"/>
          </p:cNvSpPr>
          <p:nvPr>
            <p:ph idx="1"/>
          </p:nvPr>
        </p:nvSpPr>
        <p:spPr>
          <a:xfrm>
            <a:off x="447907" y="878933"/>
            <a:ext cx="8229600" cy="5334000"/>
          </a:xfrm>
        </p:spPr>
        <p:txBody>
          <a:bodyPr/>
          <a:lstStyle/>
          <a:p>
            <a:pPr eaLnBrk="1" hangingPunct="1"/>
            <a:r>
              <a:rPr lang="en-US" altLang="en-US" sz="2500" dirty="0">
                <a:cs typeface="Arial" panose="020B0604020202020204" pitchFamily="34" charset="0"/>
              </a:rPr>
              <a:t>Each person who petitions for a family member to immigrate to the United States must execute a legally enforceable affidavit of support. 8 U.S.C. § 1182(a)(4)(C)(ii)</a:t>
            </a:r>
          </a:p>
          <a:p>
            <a:pPr lvl="1"/>
            <a:r>
              <a:rPr lang="en-US" altLang="en-US" sz="2500" dirty="0">
                <a:cs typeface="Arial" panose="020B0604020202020204" pitchFamily="34" charset="0"/>
              </a:rPr>
              <a:t>Contractually committed to support sponsored family member at annually at 125% of Federal Poverty Guidelines</a:t>
            </a:r>
          </a:p>
          <a:p>
            <a:r>
              <a:rPr lang="en-US" altLang="en-US" sz="2500" dirty="0">
                <a:cs typeface="Arial" panose="020B0604020202020204" pitchFamily="34" charset="0"/>
              </a:rPr>
              <a:t>Affidavits of Support are enforceable as contracts by the sponsored immigrant</a:t>
            </a:r>
          </a:p>
          <a:p>
            <a:r>
              <a:rPr lang="en-US" altLang="en-US" sz="2500" dirty="0">
                <a:cs typeface="Arial" panose="020B0604020202020204" pitchFamily="34" charset="0"/>
              </a:rPr>
              <a:t>Support obligation lasts till immigrant spouse</a:t>
            </a:r>
          </a:p>
          <a:p>
            <a:pPr lvl="1"/>
            <a:r>
              <a:rPr lang="en-US" altLang="en-US" sz="2500" dirty="0">
                <a:cs typeface="Arial" panose="020B0604020202020204" pitchFamily="34" charset="0"/>
              </a:rPr>
              <a:t>Naturalizes, dies, earns 40 quarters of work credit, or gives up lawful permanent residency and leaves the U.S.</a:t>
            </a:r>
          </a:p>
          <a:p>
            <a:endParaRPr lang="en-US" altLang="en-US" sz="1800" dirty="0">
              <a:cs typeface="Arial" panose="020B0604020202020204" pitchFamily="34" charset="0"/>
            </a:endParaRPr>
          </a:p>
          <a:p>
            <a:endParaRPr lang="en-US" altLang="en-US" sz="2800" dirty="0">
              <a:cs typeface="Arial" panose="020B0604020202020204" pitchFamily="34" charset="0"/>
            </a:endParaRPr>
          </a:p>
        </p:txBody>
      </p:sp>
      <p:sp>
        <p:nvSpPr>
          <p:cNvPr id="3" name="Footer Placeholder 2"/>
          <p:cNvSpPr>
            <a:spLocks noGrp="1"/>
          </p:cNvSpPr>
          <p:nvPr>
            <p:ph type="ftr" sz="quarter" idx="10"/>
          </p:nvPr>
        </p:nvSpPr>
        <p:spPr/>
        <p:txBody>
          <a:bodyPr/>
          <a:lstStyle/>
          <a:p>
            <a:pPr>
              <a:defRPr/>
            </a:pPr>
            <a:r>
              <a:rPr lang="en-US" dirty="0"/>
              <a:t>National Immigrant Women's Advocacy Project   American University Washington College of Law </a:t>
            </a:r>
          </a:p>
        </p:txBody>
      </p:sp>
      <p:sp>
        <p:nvSpPr>
          <p:cNvPr id="4" name="Slide Number Placeholder 3"/>
          <p:cNvSpPr>
            <a:spLocks noGrp="1"/>
          </p:cNvSpPr>
          <p:nvPr>
            <p:ph type="sldNum" sz="quarter" idx="11"/>
          </p:nvPr>
        </p:nvSpPr>
        <p:spPr/>
        <p:txBody>
          <a:bodyPr/>
          <a:lstStyle/>
          <a:p>
            <a:fld id="{6A63AC35-3821-42BC-BDAE-2B923C128E1A}" type="slidenum">
              <a:rPr lang="en-US" altLang="en-US" smtClean="0"/>
              <a:pPr/>
              <a:t>45</a:t>
            </a:fld>
            <a:endParaRPr lang="en-US" altLang="en-US" dirty="0"/>
          </a:p>
        </p:txBody>
      </p:sp>
    </p:spTree>
    <p:extLst>
      <p:ext uri="{BB962C8B-B14F-4D97-AF65-F5344CB8AC3E}">
        <p14:creationId xmlns:p14="http://schemas.microsoft.com/office/powerpoint/2010/main" val="1036633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3562"/>
          </a:xfrm>
        </p:spPr>
        <p:txBody>
          <a:bodyPr>
            <a:noAutofit/>
          </a:bodyPr>
          <a:lstStyle/>
          <a:p>
            <a:pPr algn="ctr"/>
            <a:r>
              <a:rPr lang="en-US" sz="3600" dirty="0">
                <a:effectLst/>
                <a:ea typeface="ＭＳ Ｐゴシック" pitchFamily="34" charset="-128"/>
                <a:cs typeface="Arial" panose="020B0604020202020204" pitchFamily="34" charset="0"/>
              </a:rPr>
              <a:t>Immigration Issues Arising in </a:t>
            </a:r>
            <a:br>
              <a:rPr lang="en-US" sz="3600" dirty="0">
                <a:effectLst/>
                <a:ea typeface="ＭＳ Ｐゴシック" pitchFamily="34" charset="-128"/>
                <a:cs typeface="Arial" panose="020B0604020202020204" pitchFamily="34" charset="0"/>
              </a:rPr>
            </a:br>
            <a:r>
              <a:rPr lang="en-US" sz="3600" dirty="0">
                <a:effectLst/>
                <a:ea typeface="ＭＳ Ｐゴシック" pitchFamily="34" charset="-128"/>
                <a:cs typeface="Arial" panose="020B0604020202020204" pitchFamily="34" charset="0"/>
              </a:rPr>
              <a:t>Child Support Cases</a:t>
            </a:r>
            <a:endParaRPr lang="en-US" sz="3600" dirty="0">
              <a:effectLst/>
              <a:cs typeface="Arial" panose="020B0604020202020204" pitchFamily="34" charset="0"/>
            </a:endParaRPr>
          </a:p>
        </p:txBody>
      </p:sp>
      <p:sp>
        <p:nvSpPr>
          <p:cNvPr id="2" name="Content Placeholder 1"/>
          <p:cNvSpPr>
            <a:spLocks noGrp="1"/>
          </p:cNvSpPr>
          <p:nvPr>
            <p:ph idx="1"/>
          </p:nvPr>
        </p:nvSpPr>
        <p:spPr>
          <a:xfrm>
            <a:off x="457200" y="1295400"/>
            <a:ext cx="8229600" cy="4724400"/>
          </a:xfrm>
        </p:spPr>
        <p:txBody>
          <a:bodyPr/>
          <a:lstStyle/>
          <a:p>
            <a:r>
              <a:rPr lang="en-US" sz="2800" dirty="0">
                <a:cs typeface="Arial" panose="020B0604020202020204" pitchFamily="34" charset="0"/>
              </a:rPr>
              <a:t>There are immigration benefits for both parents to court ordered child support </a:t>
            </a:r>
          </a:p>
          <a:p>
            <a:r>
              <a:rPr lang="en-US" sz="2800" b="0" dirty="0">
                <a:cs typeface="Arial" panose="020B0604020202020204" pitchFamily="34" charset="0"/>
              </a:rPr>
              <a:t>Lack of legal work authorization is </a:t>
            </a:r>
            <a:r>
              <a:rPr lang="en-US" sz="2800" b="0" u="sng" dirty="0">
                <a:cs typeface="Arial" panose="020B0604020202020204" pitchFamily="34" charset="0"/>
              </a:rPr>
              <a:t>not</a:t>
            </a:r>
            <a:r>
              <a:rPr lang="en-US" sz="2800" b="0" dirty="0">
                <a:cs typeface="Arial" panose="020B0604020202020204" pitchFamily="34" charset="0"/>
              </a:rPr>
              <a:t> a valid defense to non-payment of child support</a:t>
            </a:r>
          </a:p>
          <a:p>
            <a:pPr lvl="1"/>
            <a:r>
              <a:rPr lang="en-US" sz="2400" dirty="0">
                <a:cs typeface="Arial" panose="020B0604020202020204" pitchFamily="34" charset="0"/>
              </a:rPr>
              <a:t>Courts can impute income</a:t>
            </a:r>
            <a:endParaRPr lang="en-US" sz="2400" b="0" dirty="0">
              <a:cs typeface="Arial" panose="020B0604020202020204" pitchFamily="34" charset="0"/>
            </a:endParaRPr>
          </a:p>
          <a:p>
            <a:r>
              <a:rPr lang="en-US" sz="2800" dirty="0">
                <a:cs typeface="Arial" panose="020B0604020202020204" pitchFamily="34" charset="0"/>
              </a:rPr>
              <a:t>Can order child support, but not a job search, of an undocumented non-custodial parent</a:t>
            </a:r>
          </a:p>
          <a:p>
            <a:r>
              <a:rPr lang="en-US" sz="2800" dirty="0">
                <a:cs typeface="Arial" panose="020B0604020202020204" pitchFamily="34" charset="0"/>
              </a:rPr>
              <a:t>Can order non-custodial parent to obtain an ITIN and pay taxes</a:t>
            </a:r>
          </a:p>
        </p:txBody>
      </p:sp>
      <p:sp>
        <p:nvSpPr>
          <p:cNvPr id="5" name="Slide Number Placeholder 4">
            <a:extLst>
              <a:ext uri="{FF2B5EF4-FFF2-40B4-BE49-F238E27FC236}">
                <a16:creationId xmlns:a16="http://schemas.microsoft.com/office/drawing/2014/main" id="{0C81CC6E-93C0-A745-AEC9-CFA660922DBC}"/>
              </a:ext>
            </a:extLst>
          </p:cNvPr>
          <p:cNvSpPr>
            <a:spLocks noGrp="1"/>
          </p:cNvSpPr>
          <p:nvPr>
            <p:ph type="sldNum" sz="quarter" idx="11"/>
          </p:nvPr>
        </p:nvSpPr>
        <p:spPr/>
        <p:txBody>
          <a:bodyPr/>
          <a:lstStyle/>
          <a:p>
            <a:fld id="{6A63AC35-3821-42BC-BDAE-2B923C128E1A}" type="slidenum">
              <a:rPr lang="en-US" altLang="en-US" smtClean="0"/>
              <a:pPr/>
              <a:t>46</a:t>
            </a:fld>
            <a:endParaRPr lang="en-US" altLang="en-US" dirty="0"/>
          </a:p>
        </p:txBody>
      </p:sp>
      <p:sp>
        <p:nvSpPr>
          <p:cNvPr id="4" name="Footer Placeholder 3"/>
          <p:cNvSpPr>
            <a:spLocks noGrp="1"/>
          </p:cNvSpPr>
          <p:nvPr>
            <p:ph type="ftr" sz="quarter" idx="10"/>
          </p:nvPr>
        </p:nvSpPr>
        <p:spPr/>
        <p:txBody>
          <a:bodyPr/>
          <a:lstStyle/>
          <a:p>
            <a:pPr>
              <a:defRPr/>
            </a:pPr>
            <a:r>
              <a:rPr lang="en-US" dirty="0"/>
              <a:t>National Immigrant Women's Advocacy Project   American University Washington College of Law </a:t>
            </a:r>
          </a:p>
        </p:txBody>
      </p:sp>
    </p:spTree>
    <p:extLst>
      <p:ext uri="{BB962C8B-B14F-4D97-AF65-F5344CB8AC3E}">
        <p14:creationId xmlns:p14="http://schemas.microsoft.com/office/powerpoint/2010/main" val="3556338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F29D-1D9E-E7B3-A4B2-7379FF99E9A8}"/>
              </a:ext>
            </a:extLst>
          </p:cNvPr>
          <p:cNvSpPr>
            <a:spLocks noGrp="1"/>
          </p:cNvSpPr>
          <p:nvPr>
            <p:ph type="title"/>
          </p:nvPr>
        </p:nvSpPr>
        <p:spPr>
          <a:xfrm>
            <a:off x="430481" y="120650"/>
            <a:ext cx="8229600" cy="3536950"/>
          </a:xfrm>
        </p:spPr>
        <p:txBody>
          <a:bodyPr/>
          <a:lstStyle/>
          <a:p>
            <a:r>
              <a:rPr lang="en-US" dirty="0"/>
              <a:t>Questions and Answers</a:t>
            </a:r>
          </a:p>
        </p:txBody>
      </p:sp>
      <p:sp>
        <p:nvSpPr>
          <p:cNvPr id="3" name="Footer Placeholder 2">
            <a:extLst>
              <a:ext uri="{FF2B5EF4-FFF2-40B4-BE49-F238E27FC236}">
                <a16:creationId xmlns:a16="http://schemas.microsoft.com/office/drawing/2014/main" id="{47C467E7-9FA3-7FB3-CDCA-2B2DC3217A93}"/>
              </a:ext>
            </a:extLst>
          </p:cNvPr>
          <p:cNvSpPr>
            <a:spLocks noGrp="1"/>
          </p:cNvSpPr>
          <p:nvPr>
            <p:ph type="ftr" sz="quarter" idx="10"/>
          </p:nvPr>
        </p:nvSpPr>
        <p:spPr/>
        <p:txBody>
          <a:bodyPr/>
          <a:lstStyle/>
          <a:p>
            <a:pPr>
              <a:defRPr/>
            </a:pPr>
            <a:r>
              <a:rPr lang="en-US"/>
              <a:t>National Immigrant Women's Advocacy Project   American University Washington College of Law </a:t>
            </a:r>
            <a:endParaRPr lang="en-US" dirty="0"/>
          </a:p>
        </p:txBody>
      </p:sp>
      <p:sp>
        <p:nvSpPr>
          <p:cNvPr id="4" name="Slide Number Placeholder 3">
            <a:extLst>
              <a:ext uri="{FF2B5EF4-FFF2-40B4-BE49-F238E27FC236}">
                <a16:creationId xmlns:a16="http://schemas.microsoft.com/office/drawing/2014/main" id="{998DCB52-6F3A-3026-4EF1-4B0EE2AEEA0C}"/>
              </a:ext>
            </a:extLst>
          </p:cNvPr>
          <p:cNvSpPr>
            <a:spLocks noGrp="1"/>
          </p:cNvSpPr>
          <p:nvPr>
            <p:ph type="sldNum" sz="quarter" idx="11"/>
          </p:nvPr>
        </p:nvSpPr>
        <p:spPr/>
        <p:txBody>
          <a:bodyPr/>
          <a:lstStyle/>
          <a:p>
            <a:fld id="{2EB4CD03-2422-4F8F-9BD4-52FFE132A43D}" type="slidenum">
              <a:rPr lang="en-US" altLang="en-US" smtClean="0"/>
              <a:pPr/>
              <a:t>47</a:t>
            </a:fld>
            <a:endParaRPr lang="en-US" altLang="en-US" dirty="0"/>
          </a:p>
        </p:txBody>
      </p:sp>
    </p:spTree>
    <p:extLst>
      <p:ext uri="{BB962C8B-B14F-4D97-AF65-F5344CB8AC3E}">
        <p14:creationId xmlns:p14="http://schemas.microsoft.com/office/powerpoint/2010/main" val="2768214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sz="4000" dirty="0">
                <a:effectLst>
                  <a:outerShdw blurRad="38100" dist="38100" dir="2700000" algn="tl">
                    <a:srgbClr val="000000">
                      <a:alpha val="43137"/>
                    </a:srgbClr>
                  </a:outerShdw>
                </a:effectLst>
              </a:rPr>
              <a:t>Technical Assistance and Materials</a:t>
            </a:r>
          </a:p>
        </p:txBody>
      </p:sp>
      <p:sp>
        <p:nvSpPr>
          <p:cNvPr id="3" name="Subtitle 2"/>
          <p:cNvSpPr>
            <a:spLocks noGrp="1"/>
          </p:cNvSpPr>
          <p:nvPr>
            <p:ph idx="1"/>
          </p:nvPr>
        </p:nvSpPr>
        <p:spPr>
          <a:xfrm>
            <a:off x="457200" y="1417638"/>
            <a:ext cx="8229600" cy="4602162"/>
          </a:xfrm>
        </p:spPr>
        <p:txBody>
          <a:bodyPr rtlCol="0">
            <a:normAutofit/>
          </a:bodyPr>
          <a:lstStyle/>
          <a:p>
            <a:pPr fontAlgn="auto">
              <a:spcAft>
                <a:spcPts val="0"/>
              </a:spcAft>
              <a:defRPr/>
            </a:pPr>
            <a:r>
              <a:rPr lang="en-US" sz="2800" dirty="0"/>
              <a:t>Power Point presentations and materials for this webinar at </a:t>
            </a:r>
            <a:r>
              <a:rPr lang="en-US" sz="2400" u="sng" dirty="0">
                <a:hlinkClick r:id="rId3"/>
              </a:rPr>
              <a:t>https://niwaplibrary.wcl.american.edu/CJI-JFF Aug 2024/</a:t>
            </a:r>
            <a:endParaRPr lang="en-US" sz="2400" u="sng" dirty="0"/>
          </a:p>
          <a:p>
            <a:pPr fontAlgn="auto">
              <a:spcAft>
                <a:spcPts val="0"/>
              </a:spcAft>
              <a:defRPr/>
            </a:pPr>
            <a:r>
              <a:rPr lang="en-US" sz="2800" b="1" dirty="0"/>
              <a:t>NIWAP Technical Assistance</a:t>
            </a:r>
          </a:p>
          <a:p>
            <a:pPr lvl="1" fontAlgn="auto">
              <a:spcAft>
                <a:spcPts val="0"/>
              </a:spcAft>
              <a:defRPr/>
            </a:pPr>
            <a:r>
              <a:rPr lang="en-US" dirty="0"/>
              <a:t>Call (202) 274-4457  </a:t>
            </a:r>
          </a:p>
          <a:p>
            <a:pPr lvl="1" fontAlgn="auto">
              <a:spcAft>
                <a:spcPts val="0"/>
              </a:spcAft>
              <a:defRPr/>
            </a:pPr>
            <a:r>
              <a:rPr lang="en-US" dirty="0"/>
              <a:t>E-mail </a:t>
            </a:r>
            <a:r>
              <a:rPr lang="en-US" u="sng" dirty="0">
                <a:hlinkClick r:id="rId4"/>
              </a:rPr>
              <a:t>info@niwap.org</a:t>
            </a:r>
            <a:r>
              <a:rPr lang="en-US" u="sng" dirty="0"/>
              <a:t> </a:t>
            </a:r>
          </a:p>
          <a:p>
            <a:pPr fontAlgn="auto">
              <a:spcAft>
                <a:spcPts val="0"/>
              </a:spcAft>
              <a:defRPr/>
            </a:pPr>
            <a:r>
              <a:rPr lang="en-US" sz="2800" dirty="0"/>
              <a:t>Web Library: </a:t>
            </a:r>
            <a:r>
              <a:rPr lang="en-US" sz="2800" dirty="0">
                <a:hlinkClick r:id="rId5"/>
              </a:rPr>
              <a:t>www.niwaplibrary.wcl.american.edu</a:t>
            </a:r>
            <a:r>
              <a:rPr lang="en-US" sz="2800" dirty="0"/>
              <a:t> </a:t>
            </a:r>
          </a:p>
          <a:p>
            <a:pPr marL="0" indent="0" fontAlgn="auto">
              <a:spcAft>
                <a:spcPts val="0"/>
              </a:spcAft>
              <a:buFont typeface="Arial" panose="020B0604020202020204" pitchFamily="34" charset="0"/>
              <a:buNone/>
              <a:defRPr/>
            </a:pPr>
            <a:endParaRPr lang="en-US" sz="3600" dirty="0"/>
          </a:p>
        </p:txBody>
      </p:sp>
      <p:sp>
        <p:nvSpPr>
          <p:cNvPr id="4" name="Footer Placeholder 3"/>
          <p:cNvSpPr>
            <a:spLocks noGrp="1"/>
          </p:cNvSpPr>
          <p:nvPr>
            <p:ph type="ftr" sz="quarter" idx="10"/>
          </p:nvPr>
        </p:nvSpPr>
        <p:spPr/>
        <p:txBody>
          <a:bodyPr/>
          <a:lstStyle/>
          <a:p>
            <a:pPr>
              <a:defRPr/>
            </a:pPr>
            <a:r>
              <a:rPr lang="en-US" dirty="0"/>
              <a:t>National Immigrant Women's Advocacy Project   American University Washington College of Law </a:t>
            </a:r>
          </a:p>
        </p:txBody>
      </p:sp>
      <p:sp>
        <p:nvSpPr>
          <p:cNvPr id="5" name="Slide Number Placeholder 4"/>
          <p:cNvSpPr>
            <a:spLocks noGrp="1"/>
          </p:cNvSpPr>
          <p:nvPr>
            <p:ph type="sldNum" sz="quarter" idx="11"/>
          </p:nvPr>
        </p:nvSpPr>
        <p:spPr/>
        <p:txBody>
          <a:bodyPr/>
          <a:lstStyle/>
          <a:p>
            <a:fld id="{6A63AC35-3821-42BC-BDAE-2B923C128E1A}" type="slidenum">
              <a:rPr lang="en-US" altLang="en-US" smtClean="0"/>
              <a:pPr/>
              <a:t>48</a:t>
            </a:fld>
            <a:endParaRPr lang="en-US" altLang="en-US" dirty="0"/>
          </a:p>
        </p:txBody>
      </p:sp>
    </p:spTree>
    <p:extLst>
      <p:ext uri="{BB962C8B-B14F-4D97-AF65-F5344CB8AC3E}">
        <p14:creationId xmlns:p14="http://schemas.microsoft.com/office/powerpoint/2010/main" val="4008161383"/>
      </p:ext>
    </p:extLst>
  </p:cSld>
  <p:clrMapOvr>
    <a:masterClrMapping/>
  </p:clrMapOvr>
  <p:transition spd="slow">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0"/>
            <a:ext cx="8229600" cy="3916362"/>
          </a:xfrm>
        </p:spPr>
        <p:txBody>
          <a:bodyPr/>
          <a:lstStyle/>
          <a:p>
            <a:r>
              <a:rPr lang="en-US" b="1" dirty="0"/>
              <a:t>Evaluation</a:t>
            </a:r>
          </a:p>
        </p:txBody>
      </p:sp>
      <p:sp>
        <p:nvSpPr>
          <p:cNvPr id="5" name="Footer Placeholder 4"/>
          <p:cNvSpPr>
            <a:spLocks noGrp="1"/>
          </p:cNvSpPr>
          <p:nvPr>
            <p:ph type="ftr" sz="quarter" idx="10"/>
          </p:nvPr>
        </p:nvSpPr>
        <p:spPr/>
        <p:txBody>
          <a:bodyPr/>
          <a:lstStyle/>
          <a:p>
            <a:pPr>
              <a:defRPr/>
            </a:pPr>
            <a:r>
              <a:rPr lang="en-US" dirty="0"/>
              <a:t>National Immigrant Women's Advocacy Project </a:t>
            </a:r>
          </a:p>
          <a:p>
            <a:pPr>
              <a:defRPr/>
            </a:pPr>
            <a:r>
              <a:rPr lang="en-US" dirty="0"/>
              <a:t> American University Washington College of Law </a:t>
            </a:r>
          </a:p>
        </p:txBody>
      </p:sp>
      <p:sp>
        <p:nvSpPr>
          <p:cNvPr id="6" name="Slide Number Placeholder 5"/>
          <p:cNvSpPr>
            <a:spLocks noGrp="1"/>
          </p:cNvSpPr>
          <p:nvPr>
            <p:ph type="sldNum" sz="quarter" idx="11"/>
          </p:nvPr>
        </p:nvSpPr>
        <p:spPr/>
        <p:txBody>
          <a:bodyPr/>
          <a:lstStyle/>
          <a:p>
            <a:fld id="{2EB4CD03-2422-4F8F-9BD4-52FFE132A43D}" type="slidenum">
              <a:rPr lang="en-US" altLang="en-US" smtClean="0"/>
              <a:pPr/>
              <a:t>49</a:t>
            </a:fld>
            <a:endParaRPr lang="en-US" altLang="en-US" dirty="0"/>
          </a:p>
        </p:txBody>
      </p:sp>
    </p:spTree>
    <p:extLst>
      <p:ext uri="{BB962C8B-B14F-4D97-AF65-F5344CB8AC3E}">
        <p14:creationId xmlns:p14="http://schemas.microsoft.com/office/powerpoint/2010/main" val="335301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481" y="120650"/>
            <a:ext cx="8229600" cy="717550"/>
          </a:xfrm>
        </p:spPr>
        <p:txBody>
          <a:bodyPr>
            <a:normAutofit fontScale="90000"/>
          </a:bodyPr>
          <a:lstStyle/>
          <a:p>
            <a:r>
              <a:rPr lang="en-US" dirty="0"/>
              <a:t>NIWAP </a:t>
            </a:r>
            <a:r>
              <a:rPr lang="en-US" sz="2700" dirty="0"/>
              <a:t>http://niwaplibrary.wcl.american.edu</a:t>
            </a:r>
          </a:p>
        </p:txBody>
      </p:sp>
      <p:sp>
        <p:nvSpPr>
          <p:cNvPr id="3" name="Content Placeholder 2"/>
          <p:cNvSpPr>
            <a:spLocks noGrp="1"/>
          </p:cNvSpPr>
          <p:nvPr>
            <p:ph sz="half" idx="1"/>
          </p:nvPr>
        </p:nvSpPr>
        <p:spPr>
          <a:xfrm>
            <a:off x="457200" y="1068388"/>
            <a:ext cx="4038600" cy="5057776"/>
          </a:xfrm>
        </p:spPr>
        <p:txBody>
          <a:bodyPr/>
          <a:lstStyle/>
          <a:p>
            <a:pPr lvl="0"/>
            <a:r>
              <a:rPr lang="en-US" sz="2400" dirty="0"/>
              <a:t>Training Materials for:</a:t>
            </a:r>
          </a:p>
          <a:p>
            <a:pPr lvl="0"/>
            <a:r>
              <a:rPr lang="en-US" sz="2400" dirty="0"/>
              <a:t>Law Enforcement</a:t>
            </a:r>
          </a:p>
          <a:p>
            <a:pPr lvl="0"/>
            <a:r>
              <a:rPr lang="en-US" sz="2400" dirty="0"/>
              <a:t>Prosecutors</a:t>
            </a:r>
          </a:p>
          <a:p>
            <a:pPr lvl="0"/>
            <a:r>
              <a:rPr lang="en-US" sz="2400" dirty="0"/>
              <a:t>Systems Based Victim Advocates</a:t>
            </a:r>
          </a:p>
          <a:p>
            <a:pPr lvl="0"/>
            <a:r>
              <a:rPr lang="en-US" sz="2400" dirty="0"/>
              <a:t>Judges</a:t>
            </a:r>
          </a:p>
          <a:p>
            <a:pPr lvl="0"/>
            <a:r>
              <a:rPr lang="en-US" sz="2400" dirty="0"/>
              <a:t>Attorneys/Victim Advocates </a:t>
            </a:r>
          </a:p>
          <a:p>
            <a:r>
              <a:rPr lang="en-US" sz="2400" dirty="0"/>
              <a:t>Statutes, Regulations, Policies &amp; Government Publications</a:t>
            </a:r>
          </a:p>
        </p:txBody>
      </p:sp>
      <p:sp>
        <p:nvSpPr>
          <p:cNvPr id="4" name="Content Placeholder 3"/>
          <p:cNvSpPr>
            <a:spLocks noGrp="1"/>
          </p:cNvSpPr>
          <p:nvPr>
            <p:ph sz="half" idx="2"/>
          </p:nvPr>
        </p:nvSpPr>
        <p:spPr>
          <a:xfrm>
            <a:off x="4648200" y="1068386"/>
            <a:ext cx="4038600" cy="5057777"/>
          </a:xfrm>
        </p:spPr>
        <p:txBody>
          <a:bodyPr/>
          <a:lstStyle/>
          <a:p>
            <a:r>
              <a:rPr lang="en-US" sz="2400" dirty="0"/>
              <a:t>Language Access</a:t>
            </a:r>
          </a:p>
          <a:p>
            <a:pPr lvl="0"/>
            <a:r>
              <a:rPr lang="en-US" sz="2400" dirty="0"/>
              <a:t>Multilingual Materials</a:t>
            </a:r>
          </a:p>
          <a:p>
            <a:pPr lvl="0"/>
            <a:r>
              <a:rPr lang="en-US" sz="2400" dirty="0"/>
              <a:t>Immigration</a:t>
            </a:r>
          </a:p>
          <a:p>
            <a:pPr lvl="0"/>
            <a:r>
              <a:rPr lang="en-US" sz="2400" dirty="0"/>
              <a:t>Family and Criminal  Law</a:t>
            </a:r>
          </a:p>
          <a:p>
            <a:pPr lvl="0"/>
            <a:r>
              <a:rPr lang="en-US" sz="2400" dirty="0"/>
              <a:t>VAWA Confidentiality</a:t>
            </a:r>
          </a:p>
          <a:p>
            <a:pPr lvl="0"/>
            <a:r>
              <a:rPr lang="en-US" sz="2400" dirty="0"/>
              <a:t>Public Benefits, Legal Services &amp; Economic Relief</a:t>
            </a:r>
          </a:p>
          <a:p>
            <a:r>
              <a:rPr lang="en-US" sz="2400" dirty="0"/>
              <a:t>Dynamics, Culture, Collaboration &amp; Safety</a:t>
            </a:r>
          </a:p>
        </p:txBody>
      </p:sp>
      <p:sp>
        <p:nvSpPr>
          <p:cNvPr id="5" name="Slide Number Placeholder 4"/>
          <p:cNvSpPr>
            <a:spLocks noGrp="1"/>
          </p:cNvSpPr>
          <p:nvPr>
            <p:ph type="sldNum" sz="quarter" idx="11"/>
          </p:nvPr>
        </p:nvSpPr>
        <p:spPr>
          <a:xfrm>
            <a:off x="6553200" y="6356350"/>
            <a:ext cx="2133600" cy="365125"/>
          </a:xfrm>
        </p:spPr>
        <p:txBody>
          <a:bodyPr/>
          <a:lstStyle/>
          <a:p>
            <a:fld id="{E9052989-46B4-418A-94E9-92B64471ED67}" type="slidenum">
              <a:rPr lang="en-US" altLang="en-US" smtClean="0"/>
              <a:pPr/>
              <a:t>5</a:t>
            </a:fld>
            <a:endParaRPr lang="en-US" altLang="en-US" dirty="0"/>
          </a:p>
        </p:txBody>
      </p:sp>
      <p:sp>
        <p:nvSpPr>
          <p:cNvPr id="8" name="TextBox 7"/>
          <p:cNvSpPr txBox="1"/>
          <p:nvPr/>
        </p:nvSpPr>
        <p:spPr>
          <a:xfrm>
            <a:off x="2448012" y="6356353"/>
            <a:ext cx="5006194" cy="445378"/>
          </a:xfrm>
          <a:prstGeom prst="rect">
            <a:avLst/>
          </a:prstGeom>
          <a:noFill/>
        </p:spPr>
        <p:txBody>
          <a:bodyPr wrap="square" rtlCol="0">
            <a:spAutoFit/>
          </a:bodyPr>
          <a:lstStyle/>
          <a:p>
            <a:pPr algn="ctr" fontAlgn="auto">
              <a:spcBef>
                <a:spcPts val="0"/>
              </a:spcBef>
              <a:spcAft>
                <a:spcPts val="0"/>
              </a:spcAft>
              <a:defRPr/>
            </a:pPr>
            <a:r>
              <a:rPr lang="en-US" sz="1147" dirty="0">
                <a:solidFill>
                  <a:srgbClr val="FFFFFF"/>
                </a:solidFill>
                <a:latin typeface="Cambria" pitchFamily="18" charset="0"/>
                <a:cs typeface="+mn-cs"/>
              </a:rPr>
              <a:t>National Immigrant Women's Advocacy Project </a:t>
            </a:r>
          </a:p>
          <a:p>
            <a:pPr algn="ctr" fontAlgn="auto">
              <a:spcBef>
                <a:spcPts val="0"/>
              </a:spcBef>
              <a:spcAft>
                <a:spcPts val="0"/>
              </a:spcAft>
              <a:defRPr/>
            </a:pPr>
            <a:r>
              <a:rPr lang="en-US" sz="1147" dirty="0">
                <a:solidFill>
                  <a:srgbClr val="FFFFFF"/>
                </a:solidFill>
                <a:latin typeface="Cambria" pitchFamily="18" charset="0"/>
                <a:cs typeface="+mn-cs"/>
              </a:rPr>
              <a:t>American University Washington College of Law</a:t>
            </a:r>
          </a:p>
        </p:txBody>
      </p:sp>
    </p:spTree>
    <p:extLst>
      <p:ext uri="{BB962C8B-B14F-4D97-AF65-F5344CB8AC3E}">
        <p14:creationId xmlns:p14="http://schemas.microsoft.com/office/powerpoint/2010/main" val="1354128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481" y="120650"/>
            <a:ext cx="8229600" cy="717550"/>
          </a:xfrm>
        </p:spPr>
        <p:txBody>
          <a:bodyPr>
            <a:noAutofit/>
          </a:bodyPr>
          <a:lstStyle/>
          <a:p>
            <a:r>
              <a:rPr lang="en-US" sz="4000" dirty="0"/>
              <a:t>Join a NIWAP Community of Practice</a:t>
            </a:r>
          </a:p>
        </p:txBody>
      </p:sp>
      <p:sp>
        <p:nvSpPr>
          <p:cNvPr id="3" name="Content Placeholder 2"/>
          <p:cNvSpPr>
            <a:spLocks noGrp="1"/>
          </p:cNvSpPr>
          <p:nvPr>
            <p:ph idx="1"/>
          </p:nvPr>
        </p:nvSpPr>
        <p:spPr>
          <a:xfrm>
            <a:off x="430481" y="1066800"/>
            <a:ext cx="8256319" cy="4724400"/>
          </a:xfrm>
        </p:spPr>
        <p:txBody>
          <a:bodyPr/>
          <a:lstStyle/>
          <a:p>
            <a:pPr lvl="0"/>
            <a:r>
              <a:rPr lang="en-US" sz="2400" dirty="0"/>
              <a:t>Family Law Attorneys COP </a:t>
            </a:r>
            <a:r>
              <a:rPr lang="en-US" sz="2400" dirty="0">
                <a:hlinkClick r:id="rId3"/>
              </a:rPr>
              <a:t>www.surveymonkey.com/r/FamCOP2023</a:t>
            </a:r>
            <a:r>
              <a:rPr lang="en-US" sz="2400" dirty="0"/>
              <a:t>   </a:t>
            </a:r>
          </a:p>
          <a:p>
            <a:pPr lvl="0"/>
            <a:r>
              <a:rPr lang="en-US" sz="2400" dirty="0"/>
              <a:t>Victim Advocates COP </a:t>
            </a:r>
            <a:r>
              <a:rPr lang="en-US" sz="2400" dirty="0">
                <a:hlinkClick r:id="rId4"/>
              </a:rPr>
              <a:t>https://www.surveymonkey.com/r/VictimAdvocateCOPApp</a:t>
            </a:r>
            <a:r>
              <a:rPr lang="en-US" sz="2400" dirty="0"/>
              <a:t> </a:t>
            </a:r>
          </a:p>
          <a:p>
            <a:pPr lvl="0"/>
            <a:r>
              <a:rPr lang="en-US" sz="2400" dirty="0"/>
              <a:t>Roundtable for Law Enforcement, Prosecutors and System-based Advocates </a:t>
            </a:r>
            <a:r>
              <a:rPr lang="en-US" sz="2400" dirty="0">
                <a:hlinkClick r:id="rId5"/>
              </a:rPr>
              <a:t>https://www.surveymonkey.com/r/LERoundtable</a:t>
            </a:r>
            <a:r>
              <a:rPr lang="en-US" sz="2400" dirty="0"/>
              <a:t> </a:t>
            </a:r>
          </a:p>
          <a:p>
            <a:pPr lvl="0"/>
            <a:r>
              <a:rPr lang="en-US" sz="2400" dirty="0"/>
              <a:t>National Judicial Network: Forum on Human Trafficking and Immigrants in State Courts (Judicial Officials only) </a:t>
            </a:r>
            <a:r>
              <a:rPr lang="en-US" sz="2400" dirty="0">
                <a:hlinkClick r:id="rId6"/>
              </a:rPr>
              <a:t>https://niwaplibrary.wcl.american.edu/pubs/njn-outreach-letter</a:t>
            </a:r>
            <a:r>
              <a:rPr lang="en-US" sz="2400" dirty="0"/>
              <a:t> </a:t>
            </a:r>
          </a:p>
        </p:txBody>
      </p:sp>
      <p:sp>
        <p:nvSpPr>
          <p:cNvPr id="6" name="Footer Placeholder 5"/>
          <p:cNvSpPr>
            <a:spLocks noGrp="1"/>
          </p:cNvSpPr>
          <p:nvPr>
            <p:ph type="ftr" sz="quarter" idx="10"/>
          </p:nvPr>
        </p:nvSpPr>
        <p:spPr>
          <a:xfrm>
            <a:off x="2667000" y="6356350"/>
            <a:ext cx="3810000" cy="365125"/>
          </a:xfrm>
        </p:spPr>
        <p:txBody>
          <a:bodyPr/>
          <a:lstStyle/>
          <a:p>
            <a:r>
              <a:rPr lang="en-US" dirty="0"/>
              <a:t>National Immigrant Women's Advocacy Project   American University Washington College of Law </a:t>
            </a:r>
          </a:p>
        </p:txBody>
      </p:sp>
      <p:sp>
        <p:nvSpPr>
          <p:cNvPr id="7" name="Slide Number Placeholder 6"/>
          <p:cNvSpPr>
            <a:spLocks noGrp="1"/>
          </p:cNvSpPr>
          <p:nvPr>
            <p:ph type="sldNum" sz="quarter" idx="11"/>
          </p:nvPr>
        </p:nvSpPr>
        <p:spPr>
          <a:xfrm>
            <a:off x="6553200" y="6356350"/>
            <a:ext cx="2133600" cy="365125"/>
          </a:xfrm>
        </p:spPr>
        <p:txBody>
          <a:bodyPr/>
          <a:lstStyle/>
          <a:p>
            <a:fld id="{6A63AC35-3821-42BC-BDAE-2B923C128E1A}" type="slidenum">
              <a:rPr lang="en-US" altLang="en-US" smtClean="0"/>
              <a:pPr/>
              <a:t>6</a:t>
            </a:fld>
            <a:endParaRPr lang="en-US" altLang="en-US" dirty="0"/>
          </a:p>
        </p:txBody>
      </p:sp>
    </p:spTree>
    <p:extLst>
      <p:ext uri="{BB962C8B-B14F-4D97-AF65-F5344CB8AC3E}">
        <p14:creationId xmlns:p14="http://schemas.microsoft.com/office/powerpoint/2010/main" val="2089459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effectLst/>
              </a:rPr>
              <a:t>Learning Objectives</a:t>
            </a:r>
            <a:endParaRPr lang="en-US" dirty="0"/>
          </a:p>
        </p:txBody>
      </p:sp>
      <p:sp>
        <p:nvSpPr>
          <p:cNvPr id="3" name="Content Placeholder 2"/>
          <p:cNvSpPr>
            <a:spLocks noGrp="1"/>
          </p:cNvSpPr>
          <p:nvPr>
            <p:ph idx="1"/>
          </p:nvPr>
        </p:nvSpPr>
        <p:spPr>
          <a:xfrm>
            <a:off x="430481" y="1905000"/>
            <a:ext cx="8256319" cy="3886200"/>
          </a:xfrm>
        </p:spPr>
        <p:txBody>
          <a:bodyPr/>
          <a:lstStyle/>
          <a:p>
            <a:pPr defTabSz="665649"/>
            <a:r>
              <a:rPr lang="en-US" sz="2400" kern="0" dirty="0">
                <a:ea typeface="Cambria" panose="02040503050406030204" pitchFamily="18" charset="0"/>
                <a:cs typeface="Arial" pitchFamily="34" charset="0"/>
              </a:rPr>
              <a:t>Identify survivors eligible for VAWA and other victim-based immigration protections</a:t>
            </a:r>
          </a:p>
          <a:p>
            <a:pPr defTabSz="665649"/>
            <a:r>
              <a:rPr lang="en-US" sz="2400" kern="0" dirty="0">
                <a:ea typeface="Cambria" panose="02040503050406030204" pitchFamily="18" charset="0"/>
                <a:cs typeface="Arial" pitchFamily="34" charset="0"/>
              </a:rPr>
              <a:t>Respond to issues commonly raised by perpetrators of domestic and sexual violence in protection order, custody, child support and divorce cases</a:t>
            </a:r>
          </a:p>
          <a:p>
            <a:pPr defTabSz="665649"/>
            <a:r>
              <a:rPr lang="en-US" sz="2400" kern="0" dirty="0">
                <a:ea typeface="Cambria" panose="02040503050406030204" pitchFamily="18" charset="0"/>
                <a:cs typeface="Arial" pitchFamily="34" charset="0"/>
              </a:rPr>
              <a:t>Help immigrant and limited English proficient victims obtain custody of their children and creative family court remedies that promote victim safety</a:t>
            </a:r>
            <a:endParaRPr lang="en-US" sz="2400" kern="0" dirty="0">
              <a:ea typeface="ＭＳ Ｐゴシック"/>
              <a:cs typeface="Arial" pitchFamily="34" charset="0"/>
            </a:endParaRPr>
          </a:p>
          <a:p>
            <a:pPr defTabSz="665649"/>
            <a:endParaRPr lang="en-US" sz="3200" kern="0" dirty="0">
              <a:ea typeface="Cambria" panose="02040503050406030204" pitchFamily="18" charset="0"/>
              <a:cs typeface="Arial" pitchFamily="34" charset="0"/>
            </a:endParaRPr>
          </a:p>
          <a:p>
            <a:pPr defTabSz="665649"/>
            <a:endParaRPr lang="en-US" sz="3200" kern="0" dirty="0">
              <a:ea typeface="Cambria" panose="02040503050406030204" pitchFamily="18" charset="0"/>
              <a:cs typeface="Arial" pitchFamily="34" charset="0"/>
            </a:endParaRPr>
          </a:p>
        </p:txBody>
      </p:sp>
      <p:sp>
        <p:nvSpPr>
          <p:cNvPr id="4" name="Footer Placeholder 3"/>
          <p:cNvSpPr>
            <a:spLocks noGrp="1"/>
          </p:cNvSpPr>
          <p:nvPr>
            <p:ph type="ftr" sz="quarter" idx="10"/>
          </p:nvPr>
        </p:nvSpPr>
        <p:spPr/>
        <p:txBody>
          <a:bodyPr/>
          <a:lstStyle/>
          <a:p>
            <a:pPr>
              <a:defRPr/>
            </a:pPr>
            <a:r>
              <a:rPr lang="en-US"/>
              <a:t>National Immigrant Women's Advocacy Project    American University Washington College of Law</a:t>
            </a:r>
          </a:p>
        </p:txBody>
      </p:sp>
      <p:sp>
        <p:nvSpPr>
          <p:cNvPr id="5" name="Slide Number Placeholder 4"/>
          <p:cNvSpPr>
            <a:spLocks noGrp="1"/>
          </p:cNvSpPr>
          <p:nvPr>
            <p:ph type="sldNum" sz="quarter" idx="11"/>
          </p:nvPr>
        </p:nvSpPr>
        <p:spPr/>
        <p:txBody>
          <a:bodyPr/>
          <a:lstStyle/>
          <a:p>
            <a:pPr>
              <a:defRPr/>
            </a:pPr>
            <a:r>
              <a:rPr lang="en-US"/>
              <a:t> </a:t>
            </a:r>
            <a:r>
              <a:rPr lang="en-US" altLang="en-US">
                <a:solidFill>
                  <a:schemeClr val="bg1"/>
                </a:solidFill>
              </a:rPr>
              <a:t> </a:t>
            </a:r>
            <a:fld id="{4B342A12-00A5-4F57-9E97-D8C83B8EA008}" type="slidenum">
              <a:rPr lang="en-US" altLang="en-US" smtClean="0">
                <a:solidFill>
                  <a:schemeClr val="bg1"/>
                </a:solidFill>
              </a:rPr>
              <a:pPr>
                <a:defRPr/>
              </a:pPr>
              <a:t>7</a:t>
            </a:fld>
            <a:endParaRPr lang="en-US" altLang="en-US" dirty="0">
              <a:solidFill>
                <a:schemeClr val="bg1"/>
              </a:solidFill>
            </a:endParaRPr>
          </a:p>
        </p:txBody>
      </p:sp>
      <p:sp>
        <p:nvSpPr>
          <p:cNvPr id="6" name="TextBox 5"/>
          <p:cNvSpPr txBox="1"/>
          <p:nvPr/>
        </p:nvSpPr>
        <p:spPr>
          <a:xfrm>
            <a:off x="890848" y="1078032"/>
            <a:ext cx="7490705" cy="430887"/>
          </a:xfrm>
          <a:prstGeom prst="rect">
            <a:avLst/>
          </a:prstGeom>
          <a:noFill/>
        </p:spPr>
        <p:txBody>
          <a:bodyPr wrap="none" rtlCol="0">
            <a:spAutoFit/>
          </a:bodyPr>
          <a:lstStyle/>
          <a:p>
            <a:pPr defTabSz="448195" fontAlgn="base">
              <a:spcBef>
                <a:spcPct val="0"/>
              </a:spcBef>
              <a:spcAft>
                <a:spcPct val="0"/>
              </a:spcAft>
            </a:pPr>
            <a:r>
              <a:rPr lang="en-US" sz="2200" dirty="0">
                <a:solidFill>
                  <a:srgbClr val="292934"/>
                </a:solidFill>
                <a:latin typeface="Cambria" panose="02040503050406030204" pitchFamily="18" charset="0"/>
                <a:ea typeface="Cambria" panose="02040503050406030204" pitchFamily="18" charset="0"/>
              </a:rPr>
              <a:t>By the end of this webinar, participants will be better able to </a:t>
            </a:r>
          </a:p>
        </p:txBody>
      </p:sp>
    </p:spTree>
    <p:extLst>
      <p:ext uri="{BB962C8B-B14F-4D97-AF65-F5344CB8AC3E}">
        <p14:creationId xmlns:p14="http://schemas.microsoft.com/office/powerpoint/2010/main" val="3839287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fontScale="90000"/>
          </a:bodyPr>
          <a:lstStyle/>
          <a:p>
            <a:br>
              <a:rPr lang="en-US" dirty="0"/>
            </a:br>
            <a:br>
              <a:rPr lang="en-US" dirty="0"/>
            </a:br>
            <a:r>
              <a:rPr lang="en-US" dirty="0"/>
              <a:t>Immigration Relief Overview and Screening</a:t>
            </a:r>
          </a:p>
        </p:txBody>
      </p:sp>
      <p:sp>
        <p:nvSpPr>
          <p:cNvPr id="6" name="Footer Placeholder 5"/>
          <p:cNvSpPr>
            <a:spLocks noGrp="1"/>
          </p:cNvSpPr>
          <p:nvPr>
            <p:ph type="ftr" sz="quarter" idx="10"/>
          </p:nvPr>
        </p:nvSpPr>
        <p:spPr>
          <a:xfrm>
            <a:off x="2590800" y="6356350"/>
            <a:ext cx="3962400" cy="365125"/>
          </a:xfrm>
        </p:spPr>
        <p:txBody>
          <a:bodyPr/>
          <a:lstStyle/>
          <a:p>
            <a:r>
              <a:rPr lang="en-US" dirty="0"/>
              <a:t>National Immigrant Women's Advocacy Project   American University Washington College of Law </a:t>
            </a:r>
          </a:p>
        </p:txBody>
      </p:sp>
      <p:sp>
        <p:nvSpPr>
          <p:cNvPr id="7" name="Slide Number Placeholder 6"/>
          <p:cNvSpPr>
            <a:spLocks noGrp="1"/>
          </p:cNvSpPr>
          <p:nvPr>
            <p:ph type="sldNum" sz="quarter" idx="11"/>
          </p:nvPr>
        </p:nvSpPr>
        <p:spPr>
          <a:xfrm>
            <a:off x="6553200" y="6356350"/>
            <a:ext cx="2133600" cy="365125"/>
          </a:xfrm>
        </p:spPr>
        <p:txBody>
          <a:bodyPr/>
          <a:lstStyle/>
          <a:p>
            <a:fld id="{2EB4CD03-2422-4F8F-9BD4-52FFE132A43D}" type="slidenum">
              <a:rPr lang="en-US" altLang="en-US" smtClean="0"/>
              <a:pPr/>
              <a:t>8</a:t>
            </a:fld>
            <a:endParaRPr lang="en-US" altLang="en-US" dirty="0"/>
          </a:p>
        </p:txBody>
      </p:sp>
    </p:spTree>
    <p:extLst>
      <p:ext uri="{BB962C8B-B14F-4D97-AF65-F5344CB8AC3E}">
        <p14:creationId xmlns:p14="http://schemas.microsoft.com/office/powerpoint/2010/main" val="2398783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153400" cy="1295400"/>
          </a:xfrm>
        </p:spPr>
        <p:txBody>
          <a:bodyPr>
            <a:normAutofit fontScale="90000"/>
          </a:bodyPr>
          <a:lstStyle/>
          <a:p>
            <a:r>
              <a:rPr lang="en-US" dirty="0"/>
              <a:t>How do VAWA’s immigration protections benefits immigrant victims and their children? </a:t>
            </a:r>
          </a:p>
        </p:txBody>
      </p:sp>
      <p:sp>
        <p:nvSpPr>
          <p:cNvPr id="3" name="Footer Placeholder 2"/>
          <p:cNvSpPr>
            <a:spLocks noGrp="1"/>
          </p:cNvSpPr>
          <p:nvPr>
            <p:ph type="ftr" sz="quarter" idx="10"/>
          </p:nvPr>
        </p:nvSpPr>
        <p:spPr/>
        <p:txBody>
          <a:bodyPr/>
          <a:lstStyle/>
          <a:p>
            <a:pPr>
              <a:defRPr/>
            </a:pPr>
            <a:r>
              <a:rPr lang="en-US"/>
              <a:t>National Immigrant Women's Advocacy Project, American University, Washington College of Law</a:t>
            </a:r>
          </a:p>
        </p:txBody>
      </p:sp>
      <p:sp>
        <p:nvSpPr>
          <p:cNvPr id="4" name="Slide Number Placeholder 3"/>
          <p:cNvSpPr>
            <a:spLocks noGrp="1"/>
          </p:cNvSpPr>
          <p:nvPr>
            <p:ph type="sldNum" sz="quarter" idx="11"/>
          </p:nvPr>
        </p:nvSpPr>
        <p:spPr/>
        <p:txBody>
          <a:bodyPr/>
          <a:lstStyle/>
          <a:p>
            <a:fld id="{2EB4CD03-2422-4F8F-9BD4-52FFE132A43D}" type="slidenum">
              <a:rPr lang="en-US" altLang="en-US" smtClean="0"/>
              <a:pPr/>
              <a:t>9</a:t>
            </a:fld>
            <a:endParaRPr lang="en-US" altLang="en-US" dirty="0"/>
          </a:p>
        </p:txBody>
      </p:sp>
      <p:pic>
        <p:nvPicPr>
          <p:cNvPr id="5"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605" r="1447"/>
          <a:stretch/>
        </p:blipFill>
        <p:spPr bwMode="auto">
          <a:xfrm>
            <a:off x="3429000" y="2438400"/>
            <a:ext cx="2590800" cy="27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6146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JI Immigration issues in state courts Wisconsin 11.8.13 (10.24.13)">
  <a:themeElements>
    <a:clrScheme name="1007_CPPS_PPT_Template_v02 14">
      <a:dk1>
        <a:srgbClr val="000000"/>
      </a:dk1>
      <a:lt1>
        <a:srgbClr val="FFFFFF"/>
      </a:lt1>
      <a:dk2>
        <a:srgbClr val="333399"/>
      </a:dk2>
      <a:lt2>
        <a:srgbClr val="808080"/>
      </a:lt2>
      <a:accent1>
        <a:srgbClr val="DACAEC"/>
      </a:accent1>
      <a:accent2>
        <a:srgbClr val="333399"/>
      </a:accent2>
      <a:accent3>
        <a:srgbClr val="FFFFFF"/>
      </a:accent3>
      <a:accent4>
        <a:srgbClr val="000000"/>
      </a:accent4>
      <a:accent5>
        <a:srgbClr val="EAE1F4"/>
      </a:accent5>
      <a:accent6>
        <a:srgbClr val="2D2D8A"/>
      </a:accent6>
      <a:hlink>
        <a:srgbClr val="1F60A9"/>
      </a:hlink>
      <a:folHlink>
        <a:srgbClr val="777777"/>
      </a:folHlink>
    </a:clrScheme>
    <a:fontScheme name="1007_CPPS_PPT_Template_v02">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D469C"/>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100" b="0" i="0" u="none" strike="noStrike" cap="none" normalizeH="0" baseline="0">
            <a:ln>
              <a:noFill/>
            </a:ln>
            <a:solidFill>
              <a:schemeClr val="bg1"/>
            </a:solidFill>
            <a:effectLst/>
            <a:latin typeface="Arial Black" charset="0"/>
          </a:defRPr>
        </a:defPPr>
      </a:lstStyle>
    </a:spDef>
    <a:lnDef>
      <a:spPr bwMode="auto">
        <a:xfrm>
          <a:off x="0" y="0"/>
          <a:ext cx="1" cy="1"/>
        </a:xfrm>
        <a:custGeom>
          <a:avLst/>
          <a:gdLst/>
          <a:ahLst/>
          <a:cxnLst/>
          <a:rect l="0" t="0" r="0" b="0"/>
          <a:pathLst/>
        </a:custGeom>
        <a:solidFill>
          <a:srgbClr val="5D469C"/>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100" b="0" i="0" u="none" strike="noStrike" cap="none" normalizeH="0" baseline="0">
            <a:ln>
              <a:noFill/>
            </a:ln>
            <a:solidFill>
              <a:schemeClr val="bg1"/>
            </a:solidFill>
            <a:effectLst/>
            <a:latin typeface="Arial Black"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anchor="t" anchorCtr="0" compatLnSpc="1">
        <a:prstTxWarp prst="textNoShape">
          <a:avLst/>
        </a:prstTxWarp>
      </a:bodyPr>
      <a:lstStyle>
        <a:defPPr>
          <a:defRPr dirty="0" smtClean="0"/>
        </a:defPPr>
      </a:lstStyle>
    </a:txDef>
  </a:objectDefaults>
  <a:extraClrSchemeLst>
    <a:extraClrScheme>
      <a:clrScheme name="1007_CPPS_PPT_Template_v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07_CPPS_PPT_Template_v0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07_CPPS_PPT_Template_v0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07_CPPS_PPT_Template_v0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07_CPPS_PPT_Template_v0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07_CPPS_PPT_Template_v0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07_CPPS_PPT_Template_v0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07_CPPS_PPT_Template_v0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07_CPPS_PPT_Template_v0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07_CPPS_PPT_Template_v0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07_CPPS_PPT_Template_v0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07_CPPS_PPT_Template_v0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07_CPPS_PPT_Template_v02 13">
        <a:dk1>
          <a:srgbClr val="000000"/>
        </a:dk1>
        <a:lt1>
          <a:srgbClr val="FFFFFF"/>
        </a:lt1>
        <a:dk2>
          <a:srgbClr val="333399"/>
        </a:dk2>
        <a:lt2>
          <a:srgbClr val="808080"/>
        </a:lt2>
        <a:accent1>
          <a:srgbClr val="DACAEC"/>
        </a:accent1>
        <a:accent2>
          <a:srgbClr val="E87B00"/>
        </a:accent2>
        <a:accent3>
          <a:srgbClr val="FFFFFF"/>
        </a:accent3>
        <a:accent4>
          <a:srgbClr val="000000"/>
        </a:accent4>
        <a:accent5>
          <a:srgbClr val="EAE1F4"/>
        </a:accent5>
        <a:accent6>
          <a:srgbClr val="D26F00"/>
        </a:accent6>
        <a:hlink>
          <a:srgbClr val="1F60A9"/>
        </a:hlink>
        <a:folHlink>
          <a:srgbClr val="777777"/>
        </a:folHlink>
      </a:clrScheme>
      <a:clrMap bg1="lt1" tx1="dk1" bg2="lt2" tx2="dk2" accent1="accent1" accent2="accent2" accent3="accent3" accent4="accent4" accent5="accent5" accent6="accent6" hlink="hlink" folHlink="folHlink"/>
    </a:extraClrScheme>
    <a:extraClrScheme>
      <a:clrScheme name="1007_CPPS_PPT_Template_v02 14">
        <a:dk1>
          <a:srgbClr val="000000"/>
        </a:dk1>
        <a:lt1>
          <a:srgbClr val="FFFFFF"/>
        </a:lt1>
        <a:dk2>
          <a:srgbClr val="333399"/>
        </a:dk2>
        <a:lt2>
          <a:srgbClr val="808080"/>
        </a:lt2>
        <a:accent1>
          <a:srgbClr val="DACAEC"/>
        </a:accent1>
        <a:accent2>
          <a:srgbClr val="333399"/>
        </a:accent2>
        <a:accent3>
          <a:srgbClr val="FFFFFF"/>
        </a:accent3>
        <a:accent4>
          <a:srgbClr val="000000"/>
        </a:accent4>
        <a:accent5>
          <a:srgbClr val="EAE1F4"/>
        </a:accent5>
        <a:accent6>
          <a:srgbClr val="2D2D8A"/>
        </a:accent6>
        <a:hlink>
          <a:srgbClr val="1F60A9"/>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OP DC - Family Training Aug 25 -8.24.20" id="{A564DFDF-2ACF-6A48-B835-2F689E759FD9}" vid="{0D68D6F7-52E4-F646-8D92-1C873AA44B2F}"/>
    </a:ext>
  </a:extLst>
</a:theme>
</file>

<file path=ppt/theme/theme5.xml><?xml version="1.0" encoding="utf-8"?>
<a:theme xmlns:a="http://schemas.openxmlformats.org/drawingml/2006/main" name="6_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AEquitas">
      <a:dk1>
        <a:sysClr val="windowText" lastClr="000000"/>
      </a:dk1>
      <a:lt1>
        <a:sysClr val="window" lastClr="FFFFFF"/>
      </a:lt1>
      <a:dk2>
        <a:srgbClr val="CCCCCC"/>
      </a:dk2>
      <a:lt2>
        <a:srgbClr val="ECEFF2"/>
      </a:lt2>
      <a:accent1>
        <a:srgbClr val="3059A3"/>
      </a:accent1>
      <a:accent2>
        <a:srgbClr val="0042AD"/>
      </a:accent2>
      <a:accent3>
        <a:srgbClr val="1AA58F"/>
      </a:accent3>
      <a:accent4>
        <a:srgbClr val="7EE0D1"/>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 New Template 5.19" id="{8BDA4729-11C5-7C4E-B9E8-E02A7EE81A97}" vid="{7C0FF5EB-8C0A-D64F-8BA5-A0354AD17F2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21664</TotalTime>
  <Words>3642</Words>
  <Application>Microsoft Office PowerPoint</Application>
  <PresentationFormat>On-screen Show (4:3)</PresentationFormat>
  <Paragraphs>533</Paragraphs>
  <Slides>49</Slides>
  <Notes>36</Notes>
  <HiddenSlides>0</HiddenSlides>
  <MMClips>0</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49</vt:i4>
      </vt:variant>
    </vt:vector>
  </HeadingPairs>
  <TitlesOfParts>
    <vt:vector size="71" baseType="lpstr">
      <vt:lpstr>ＭＳ 明朝</vt:lpstr>
      <vt:lpstr>MS PGothic</vt:lpstr>
      <vt:lpstr>MS PGothic</vt:lpstr>
      <vt:lpstr>Aharoni</vt:lpstr>
      <vt:lpstr>Arial</vt:lpstr>
      <vt:lpstr>Arial Black</vt:lpstr>
      <vt:lpstr>Arial Narrow</vt:lpstr>
      <vt:lpstr>Avenir</vt:lpstr>
      <vt:lpstr>Calibri</vt:lpstr>
      <vt:lpstr>Cambria</vt:lpstr>
      <vt:lpstr>IBM Plex Sans</vt:lpstr>
      <vt:lpstr>IBM Plex Serif</vt:lpstr>
      <vt:lpstr>IBM Plex Serif Light</vt:lpstr>
      <vt:lpstr>News Gothic MT</vt:lpstr>
      <vt:lpstr>Wingdings</vt:lpstr>
      <vt:lpstr>Office Theme</vt:lpstr>
      <vt:lpstr>SJI Immigration issues in state courts Wisconsin 11.8.13 (10.24.13)</vt:lpstr>
      <vt:lpstr>1_Office Theme</vt:lpstr>
      <vt:lpstr>3_Office Theme</vt:lpstr>
      <vt:lpstr>6_Office Theme</vt:lpstr>
      <vt:lpstr>Custom Design</vt:lpstr>
      <vt:lpstr>think-cell Slide</vt:lpstr>
      <vt:lpstr>For Judges, Court and Supervised Visitation Center Staff, Attorneys and Victim Advocates</vt:lpstr>
      <vt:lpstr>PowerPoint Presentation</vt:lpstr>
      <vt:lpstr>PowerPoint Presentation</vt:lpstr>
      <vt:lpstr>NIWAP Resources</vt:lpstr>
      <vt:lpstr>NIWAP http://niwaplibrary.wcl.american.edu</vt:lpstr>
      <vt:lpstr>Join a NIWAP Community of Practice</vt:lpstr>
      <vt:lpstr>Learning Objectives</vt:lpstr>
      <vt:lpstr>  Immigration Relief Overview and Screening</vt:lpstr>
      <vt:lpstr>How do VAWA’s immigration protections benefits immigrant victims and their children? </vt:lpstr>
      <vt:lpstr>Benefits for Survivors</vt:lpstr>
      <vt:lpstr>Immigration Protections for Noncitizen Victims of Crime and Abuse</vt:lpstr>
      <vt:lpstr>Qualifying Criminal Activity</vt:lpstr>
      <vt:lpstr>Similar Criminal Activity</vt:lpstr>
      <vt:lpstr>VAWA Self-Petitioning Requirements</vt:lpstr>
      <vt:lpstr>Battered Spouse Waivers</vt:lpstr>
      <vt:lpstr>Special Immigrant Juvenile Status (SIJS)</vt:lpstr>
      <vt:lpstr>U Visa Requirements</vt:lpstr>
      <vt:lpstr>T Visa for Trafficking Victims</vt:lpstr>
      <vt:lpstr>Clara and Eduardo Case Scenario</vt:lpstr>
      <vt:lpstr>What forms of immigration relief would Clara qualify for: (Check all that apply)</vt:lpstr>
      <vt:lpstr>What forms of immigration relief would Lupe NOT qualify for: (Check all that apply)</vt:lpstr>
      <vt:lpstr>What forms of immigration relief would Miguel qualify for: (Check all that apply)</vt:lpstr>
      <vt:lpstr>After VAWA Self-Petitioners and U Visa Victims Receive Work Authorization and Deferred Action</vt:lpstr>
      <vt:lpstr>PowerPoint Presentation</vt:lpstr>
      <vt:lpstr>As Survivors Apply for Immigration Relief  Benefits Access Increases Interactive Public Benefits Map: State-By-State</vt:lpstr>
      <vt:lpstr>Protection orders</vt:lpstr>
      <vt:lpstr>True or False Issuance of a protection order is a deportable offense?</vt:lpstr>
      <vt:lpstr>Immigrants and Protection Orders</vt:lpstr>
      <vt:lpstr>Which the following is a deportable offense?</vt:lpstr>
      <vt:lpstr>Creative Protection Order Remedies</vt:lpstr>
      <vt:lpstr>The Majority of  Immigrant Victims Stay With Their Abusers …</vt:lpstr>
      <vt:lpstr>Victims Who Stay: No Unlawful Contact Protection Orders</vt:lpstr>
      <vt:lpstr>Use Creative Remedies to…</vt:lpstr>
      <vt:lpstr>Helpful Evidence</vt:lpstr>
      <vt:lpstr>Custody of Children in Immigrant Families </vt:lpstr>
      <vt:lpstr>Is Immigration Status Relevant to Custody?</vt:lpstr>
      <vt:lpstr>Myth vs. Fact:  Parents without Legal Immigration Status </vt:lpstr>
      <vt:lpstr>Poll: Who is the least likely to flee with children from the United States?</vt:lpstr>
      <vt:lpstr>Fact: Legal immigrants/naturalized citizens are more likely to flee with children</vt:lpstr>
      <vt:lpstr>ICE Parental/Guardian Interests Directive  Part I July 2022</vt:lpstr>
      <vt:lpstr>Information About Protected Areas From Immigration Enforcement Can Help With Visitation Exchange</vt:lpstr>
      <vt:lpstr>Divorce and Economic Support</vt:lpstr>
      <vt:lpstr>Impact of Divorce</vt:lpstr>
      <vt:lpstr>PowerPoint Presentation</vt:lpstr>
      <vt:lpstr>Affidavits of Support</vt:lpstr>
      <vt:lpstr>Immigration Issues Arising in  Child Support Cases</vt:lpstr>
      <vt:lpstr>Questions and Answers</vt:lpstr>
      <vt:lpstr>Technical Assistance and Materials</vt:lpstr>
      <vt:lpstr>Evaluation</vt:lpstr>
    </vt:vector>
  </TitlesOfParts>
  <Company>American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WCL User</dc:creator>
  <cp:lastModifiedBy>Leslye Orloff</cp:lastModifiedBy>
  <cp:revision>940</cp:revision>
  <cp:lastPrinted>2022-08-10T19:15:01Z</cp:lastPrinted>
  <dcterms:created xsi:type="dcterms:W3CDTF">2014-04-05T19:10:05Z</dcterms:created>
  <dcterms:modified xsi:type="dcterms:W3CDTF">2024-08-05T20:25:06Z</dcterms:modified>
</cp:coreProperties>
</file>