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727" r:id="rId3"/>
    <p:sldMasterId id="2147483772" r:id="rId4"/>
    <p:sldMasterId id="2147483791" r:id="rId5"/>
    <p:sldMasterId id="2147483818" r:id="rId6"/>
    <p:sldMasterId id="2147483849" r:id="rId7"/>
  </p:sldMasterIdLst>
  <p:notesMasterIdLst>
    <p:notesMasterId r:id="rId57"/>
  </p:notesMasterIdLst>
  <p:handoutMasterIdLst>
    <p:handoutMasterId r:id="rId58"/>
  </p:handoutMasterIdLst>
  <p:sldIdLst>
    <p:sldId id="2193" r:id="rId8"/>
    <p:sldId id="2194" r:id="rId9"/>
    <p:sldId id="2195" r:id="rId10"/>
    <p:sldId id="2210" r:id="rId11"/>
    <p:sldId id="2251" r:id="rId12"/>
    <p:sldId id="2314" r:id="rId13"/>
    <p:sldId id="2316" r:id="rId14"/>
    <p:sldId id="2256" r:id="rId15"/>
    <p:sldId id="2300" r:id="rId16"/>
    <p:sldId id="2317" r:id="rId17"/>
    <p:sldId id="2318" r:id="rId18"/>
    <p:sldId id="2324" r:id="rId19"/>
    <p:sldId id="2330" r:id="rId20"/>
    <p:sldId id="2312" r:id="rId21"/>
    <p:sldId id="2276" r:id="rId22"/>
    <p:sldId id="2306" r:id="rId23"/>
    <p:sldId id="2336" r:id="rId24"/>
    <p:sldId id="2337" r:id="rId25"/>
    <p:sldId id="2310" r:id="rId26"/>
    <p:sldId id="2305" r:id="rId27"/>
    <p:sldId id="2340" r:id="rId28"/>
    <p:sldId id="2319" r:id="rId29"/>
    <p:sldId id="2320" r:id="rId30"/>
    <p:sldId id="2265" r:id="rId31"/>
    <p:sldId id="2325" r:id="rId32"/>
    <p:sldId id="2321" r:id="rId33"/>
    <p:sldId id="2322" r:id="rId34"/>
    <p:sldId id="2326" r:id="rId35"/>
    <p:sldId id="2328" r:id="rId36"/>
    <p:sldId id="2313" r:id="rId37"/>
    <p:sldId id="2309" r:id="rId38"/>
    <p:sldId id="2323" r:id="rId39"/>
    <p:sldId id="2329" r:id="rId40"/>
    <p:sldId id="2332" r:id="rId41"/>
    <p:sldId id="2269" r:id="rId42"/>
    <p:sldId id="2331" r:id="rId43"/>
    <p:sldId id="2308" r:id="rId44"/>
    <p:sldId id="2311" r:id="rId45"/>
    <p:sldId id="2338" r:id="rId46"/>
    <p:sldId id="2307" r:id="rId47"/>
    <p:sldId id="2341" r:id="rId48"/>
    <p:sldId id="2342" r:id="rId49"/>
    <p:sldId id="2343" r:id="rId50"/>
    <p:sldId id="2344" r:id="rId51"/>
    <p:sldId id="2345" r:id="rId52"/>
    <p:sldId id="2250" r:id="rId53"/>
    <p:sldId id="2199" r:id="rId54"/>
    <p:sldId id="2073" r:id="rId55"/>
    <p:sldId id="2197" r:id="rId56"/>
  </p:sldIdLst>
  <p:sldSz cx="10058400" cy="7772400"/>
  <p:notesSz cx="7010400" cy="9296400"/>
  <p:embeddedFontLst>
    <p:embeddedFont>
      <p:font typeface="Cambria" panose="02040503050406030204" pitchFamily="18" charset="0"/>
      <p:regular r:id="rId59"/>
      <p:bold r:id="rId60"/>
      <p:italic r:id="rId61"/>
      <p:boldItalic r:id="rId62"/>
    </p:embeddedFont>
    <p:embeddedFont>
      <p:font typeface="Georgia" panose="02040502050405020303" pitchFamily="18" charset="0"/>
      <p:regular r:id="rId63"/>
      <p:bold r:id="rId64"/>
      <p:italic r:id="rId65"/>
      <p:boldItalic r:id="rId66"/>
    </p:embeddedFont>
    <p:embeddedFont>
      <p:font typeface="IBM Plex Serif Light" panose="02060403050406000203" pitchFamily="18"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280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geSBqkLzjEQioza0KMvbE50t23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99" autoAdjust="0"/>
    <p:restoredTop sz="73396" autoAdjust="0"/>
  </p:normalViewPr>
  <p:slideViewPr>
    <p:cSldViewPr snapToGrid="0">
      <p:cViewPr varScale="1">
        <p:scale>
          <a:sx n="72" d="100"/>
          <a:sy n="72" d="100"/>
        </p:scale>
        <p:origin x="2010" y="66"/>
      </p:cViewPr>
      <p:guideLst>
        <p:guide orient="horz" pos="2448"/>
        <p:guide pos="2808"/>
      </p:guideLst>
    </p:cSldViewPr>
  </p:slideViewPr>
  <p:notesTextViewPr>
    <p:cViewPr>
      <p:scale>
        <a:sx n="3" d="2"/>
        <a:sy n="3" d="2"/>
      </p:scale>
      <p:origin x="0" y="0"/>
    </p:cViewPr>
  </p:notesTextViewPr>
  <p:sorterViewPr>
    <p:cViewPr>
      <p:scale>
        <a:sx n="125" d="100"/>
        <a:sy n="125" d="100"/>
      </p:scale>
      <p:origin x="0" y="-2562"/>
    </p:cViewPr>
  </p:sorterViewPr>
  <p:notesViewPr>
    <p:cSldViewPr snapToGrid="0">
      <p:cViewPr varScale="1">
        <p:scale>
          <a:sx n="83" d="100"/>
          <a:sy n="83" d="100"/>
        </p:scale>
        <p:origin x="389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Master" Target="slideMasters/slideMaster5.xml"/><Relationship Id="rId61" Type="http://schemas.openxmlformats.org/officeDocument/2006/relationships/font" Target="fonts/font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font" Target="fonts/font11.fntdata"/><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97" Type="http://customschemas.google.com/relationships/presentationmetadata" Target="metadata"/><Relationship Id="rId7" Type="http://schemas.openxmlformats.org/officeDocument/2006/relationships/slideMaster" Target="slideMasters/slideMaster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A6A41D-75BC-2C3C-A5E4-47F9209980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4EE6F2-8FB2-6BD0-94EE-7F8EB076442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22DE8F-7E19-428F-BEAC-59E4CA6EC7F0}" type="datetimeFigureOut">
              <a:rPr lang="en-US" smtClean="0"/>
              <a:t>6/10/2024</a:t>
            </a:fld>
            <a:endParaRPr lang="en-US"/>
          </a:p>
        </p:txBody>
      </p:sp>
      <p:sp>
        <p:nvSpPr>
          <p:cNvPr id="4" name="Footer Placeholder 3">
            <a:extLst>
              <a:ext uri="{FF2B5EF4-FFF2-40B4-BE49-F238E27FC236}">
                <a16:creationId xmlns:a16="http://schemas.microsoft.com/office/drawing/2014/main" id="{CAC34E3C-C784-54F8-D350-4A89237E16C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FF937-6271-F1C5-C5EE-9D0B4A1AD73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24E8B3-E2E7-4ABC-B6C3-47E134DC5DEA}" type="slidenum">
              <a:rPr lang="en-US" smtClean="0"/>
              <a:t>‹#›</a:t>
            </a:fld>
            <a:endParaRPr lang="en-US"/>
          </a:p>
        </p:txBody>
      </p:sp>
    </p:spTree>
    <p:extLst>
      <p:ext uri="{BB962C8B-B14F-4D97-AF65-F5344CB8AC3E}">
        <p14:creationId xmlns:p14="http://schemas.microsoft.com/office/powerpoint/2010/main" val="105112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5138"/>
          </a:xfrm>
          <a:prstGeom prst="rect">
            <a:avLst/>
          </a:prstGeom>
          <a:noFill/>
          <a:ln>
            <a:noFill/>
          </a:ln>
        </p:spPr>
        <p:txBody>
          <a:bodyPr spcFirstLastPara="1" wrap="square" lIns="92275" tIns="46125" rIns="92275" bIns="461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5138"/>
          </a:xfrm>
          <a:prstGeom prst="rect">
            <a:avLst/>
          </a:prstGeom>
          <a:noFill/>
          <a:ln>
            <a:noFill/>
          </a:ln>
        </p:spPr>
        <p:txBody>
          <a:bodyPr spcFirstLastPara="1" wrap="square" lIns="92275" tIns="46125" rIns="92275" bIns="461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6426"/>
            <a:ext cx="5608320" cy="4183063"/>
          </a:xfrm>
          <a:prstGeom prst="rect">
            <a:avLst/>
          </a:prstGeom>
          <a:noFill/>
          <a:ln>
            <a:noFill/>
          </a:ln>
        </p:spPr>
        <p:txBody>
          <a:bodyPr spcFirstLastPara="1" wrap="square" lIns="92275" tIns="46125" rIns="92275" bIns="46125" anchor="t" anchorCtr="0">
            <a:normAutofit/>
          </a:bodyPr>
          <a:lstStyle>
            <a:lvl1pPr marL="457200" marR="0" lvl="0"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29675"/>
            <a:ext cx="3037840" cy="465138"/>
          </a:xfrm>
          <a:prstGeom prst="rect">
            <a:avLst/>
          </a:prstGeom>
          <a:noFill/>
          <a:ln>
            <a:noFill/>
          </a:ln>
        </p:spPr>
        <p:txBody>
          <a:bodyPr spcFirstLastPara="1" wrap="square" lIns="92275" tIns="46125" rIns="92275" bIns="461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675"/>
            <a:ext cx="3037840" cy="465138"/>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4</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39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discovery, protection order, and whether the victim can seek it through FOIA for example if the perpetrator says he does not have it.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25</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479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26</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810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90"/>
              </a:spcBef>
              <a:spcAft>
                <a:spcPts val="0"/>
              </a:spcAft>
              <a:buClr>
                <a:srgbClr val="000000"/>
              </a:buClr>
              <a:buSzPts val="1400"/>
              <a:buFont typeface="Arial"/>
              <a:buNone/>
              <a:tabLst/>
              <a:defRPr/>
            </a:pPr>
            <a:r>
              <a:rPr lang="en-US" dirty="0"/>
              <a:t>Veronica can you discuss how victims or whether a victim could be credited with quarters and then lose the quarters e.g. both spouse and immigrant spouse work for 5 years = 5 X 4 = 20 but they divorce and immigrant spouse then only has 20 quarters.  But if she remarries someone and over time can count that persons quarters. </a:t>
            </a:r>
          </a:p>
          <a:p>
            <a:pPr marL="457200" marR="0" lvl="0" indent="-228600" algn="l" defTabSz="914400" rtl="0" eaLnBrk="1" fontAlgn="auto" latinLnBrk="0" hangingPunct="1">
              <a:lnSpc>
                <a:spcPct val="100000"/>
              </a:lnSpc>
              <a:spcBef>
                <a:spcPts val="390"/>
              </a:spcBef>
              <a:spcAft>
                <a:spcPts val="0"/>
              </a:spcAft>
              <a:buClr>
                <a:srgbClr val="000000"/>
              </a:buClr>
              <a:buSzPts val="1400"/>
              <a:buFont typeface="Arial"/>
              <a:buNone/>
              <a:tabLst/>
              <a:defRPr/>
            </a:pPr>
            <a:r>
              <a:rPr lang="en-US" dirty="0"/>
              <a:t>	Does divorce cuts off quarters already earned during the marriage – No. If the quarters were earned by victim, those are hers.</a:t>
            </a:r>
          </a:p>
          <a:p>
            <a:pPr marL="457200" marR="0" lvl="0" indent="-228600" algn="l" defTabSz="914400" rtl="0" eaLnBrk="1" fontAlgn="auto" latinLnBrk="0" hangingPunct="1">
              <a:lnSpc>
                <a:spcPct val="100000"/>
              </a:lnSpc>
              <a:spcBef>
                <a:spcPts val="39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90"/>
              </a:spcBef>
              <a:spcAft>
                <a:spcPts val="0"/>
              </a:spcAft>
              <a:buClr>
                <a:srgbClr val="000000"/>
              </a:buClr>
              <a:buSzPts val="1400"/>
              <a:buFont typeface="Arial"/>
              <a:buNone/>
              <a:tabLst/>
              <a:defRPr/>
            </a:pPr>
            <a:r>
              <a:rPr lang="en-US" dirty="0"/>
              <a:t>I am not sure I have this right I know this more from the public benefits angle where losing the quarters is a problem for immigrant victims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27</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2098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Veronica starts and then </a:t>
            </a:r>
          </a:p>
          <a:p>
            <a:endParaRPr lang="en-US" dirty="0"/>
          </a:p>
          <a:p>
            <a:r>
              <a:rPr lang="en-US" dirty="0"/>
              <a:t>Leslye will discuss the role that domestic violence being a deportable offense plays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29</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529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31</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35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 Alabama, California, Maryland and Virginia  have case law saying annual calculation applies based on the face of the federal statute.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33</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696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35</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272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D6CFAC3B-8AD5-4E3D-A572-CD1E09A6AEE6}" type="slidenum">
              <a:rPr lang="en-US" altLang="en-US">
                <a:solidFill>
                  <a:prstClr val="black"/>
                </a:solidFill>
              </a:rPr>
              <a:pPr defTabSz="904159">
                <a:defRPr/>
              </a:pPr>
              <a:t>48</a:t>
            </a:fld>
            <a:endParaRPr lang="en-US" altLang="en-US" dirty="0">
              <a:solidFill>
                <a:prstClr val="black"/>
              </a:solidFill>
            </a:endParaRPr>
          </a:p>
        </p:txBody>
      </p:sp>
    </p:spTree>
    <p:extLst>
      <p:ext uri="{BB962C8B-B14F-4D97-AF65-F5344CB8AC3E}">
        <p14:creationId xmlns:p14="http://schemas.microsoft.com/office/powerpoint/2010/main" val="317793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 of VAWA self-petitioners and U visas stay with abusers until they gain legal work authorization </a:t>
            </a:r>
          </a:p>
          <a:p>
            <a:endParaRPr lang="en-US" dirty="0"/>
          </a:p>
          <a:p>
            <a:r>
              <a:rPr lang="en-US" dirty="0"/>
              <a:t>Current waiting times are:  39.5 months (3 years 3.5 months) VAWA self-petitions when abuser is an LPR</a:t>
            </a:r>
          </a:p>
          <a:p>
            <a:r>
              <a:rPr lang="en-US" dirty="0"/>
              <a:t>			58.5 months (4 years 10.5 months) as of 12/31/23 got through 39% of pending cases got BFDs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7</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9814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 it would be great if you could provide some examples of how the last bullet would work.  Am I correct that SIJS should also be on this list??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13</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6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14</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382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B9B942-6AE3-4B8B-BC29-62CABD5D7D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2206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separation issue: because they are NOT divorced, in a legal separation, the couple can share quarters, so unlikely that the victim would qualify if abuser has worked.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17</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061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EBAF5C-0469-47F0-9539-06C55BE25D9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488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23</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894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24</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615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502920" y="311256"/>
            <a:ext cx="9052560" cy="1120880"/>
          </a:xfrm>
          <a:prstGeom prst="rect">
            <a:avLst/>
          </a:prstGeom>
          <a:noFill/>
          <a:ln>
            <a:noFill/>
          </a:ln>
        </p:spPr>
        <p:txBody>
          <a:bodyPr spcFirstLastPara="1" wrap="square" lIns="101875" tIns="50925" rIns="101875" bIns="509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22" name="Google Shape;22;p29"/>
          <p:cNvSpPr txBox="1">
            <a:spLocks noGrp="1"/>
          </p:cNvSpPr>
          <p:nvPr>
            <p:ph type="ftr" idx="11"/>
          </p:nvPr>
        </p:nvSpPr>
        <p:spPr>
          <a:xfrm>
            <a:off x="2933700" y="7203864"/>
            <a:ext cx="4191000"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23" name="Google Shape;23;p29"/>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rgbClr val="FFFFFF"/>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rgbClr val="FFFFFF"/>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rgbClr val="FFFFFF"/>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rgbClr val="FFFFFF"/>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rgbClr val="FFFFFF"/>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rgbClr val="FFFFFF"/>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rgbClr val="FFFFFF"/>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rgbClr val="FFFFFF"/>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solidFill>
                  <a:schemeClr val="lt1"/>
                </a:solidFill>
              </a:rPr>
              <a:t>‹#›</a:t>
            </a:fld>
            <a:endParaRPr dirty="0">
              <a:solidFill>
                <a:schemeClr val="lt1"/>
              </a:solidFill>
            </a:endParaRPr>
          </a:p>
        </p:txBody>
      </p:sp>
    </p:spTree>
    <p:extLst>
      <p:ext uri="{BB962C8B-B14F-4D97-AF65-F5344CB8AC3E}">
        <p14:creationId xmlns:p14="http://schemas.microsoft.com/office/powerpoint/2010/main" val="310306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502920" y="311256"/>
            <a:ext cx="9052560" cy="1120880"/>
          </a:xfrm>
          <a:prstGeom prst="rect">
            <a:avLst/>
          </a:prstGeom>
          <a:noFill/>
          <a:ln>
            <a:noFill/>
          </a:ln>
        </p:spPr>
        <p:txBody>
          <a:bodyPr spcFirstLastPara="1" wrap="square" lIns="101875" tIns="50925" rIns="101875" bIns="509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502920" y="1432136"/>
            <a:ext cx="9052560" cy="5244709"/>
          </a:xfrm>
          <a:prstGeom prst="rect">
            <a:avLst/>
          </a:prstGeom>
          <a:noFill/>
          <a:ln>
            <a:noFill/>
          </a:ln>
        </p:spPr>
        <p:txBody>
          <a:bodyPr spcFirstLastPara="1" wrap="square" lIns="101875" tIns="50925" rIns="101875" bIns="509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2" name="Google Shape;22;p29"/>
          <p:cNvSpPr txBox="1">
            <a:spLocks noGrp="1"/>
          </p:cNvSpPr>
          <p:nvPr>
            <p:ph type="ftr" idx="11"/>
          </p:nvPr>
        </p:nvSpPr>
        <p:spPr>
          <a:xfrm>
            <a:off x="2933700" y="7203864"/>
            <a:ext cx="4191000"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23" name="Google Shape;23;p29"/>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rgbClr val="FFFFFF"/>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rgbClr val="FFFFFF"/>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rgbClr val="FFFFFF"/>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rgbClr val="FFFFFF"/>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rgbClr val="FFFFFF"/>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rgbClr val="FFFFFF"/>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rgbClr val="FFFFFF"/>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rgbClr val="FFFFFF"/>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solidFill>
                  <a:schemeClr val="lt1"/>
                </a:solidFill>
              </a:rPr>
              <a:t>‹#›</a:t>
            </a:fld>
            <a:endParaRPr dirty="0">
              <a:solidFill>
                <a:schemeClr val="lt1"/>
              </a:solidFill>
            </a:endParaRPr>
          </a:p>
        </p:txBody>
      </p:sp>
    </p:spTree>
    <p:extLst>
      <p:ext uri="{BB962C8B-B14F-4D97-AF65-F5344CB8AC3E}">
        <p14:creationId xmlns:p14="http://schemas.microsoft.com/office/powerpoint/2010/main" val="161375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Layout - Blue">
    <p:bg>
      <p:bgPr>
        <a:solidFill>
          <a:srgbClr val="3059A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56042919"/>
              </p:ext>
            </p:extLst>
          </p:nvPr>
        </p:nvGraphicFramePr>
        <p:xfrm>
          <a:off x="1748" y="2400"/>
          <a:ext cx="1746" cy="239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748" y="2400"/>
                        <a:ext cx="1746" cy="2398"/>
                      </a:xfrm>
                      <a:prstGeom prst="rect">
                        <a:avLst/>
                      </a:prstGeom>
                    </p:spPr>
                  </p:pic>
                </p:oleObj>
              </mc:Fallback>
            </mc:AlternateContent>
          </a:graphicData>
        </a:graphic>
      </p:graphicFrame>
      <p:sp>
        <p:nvSpPr>
          <p:cNvPr id="10" name="Title 1"/>
          <p:cNvSpPr>
            <a:spLocks noGrp="1"/>
          </p:cNvSpPr>
          <p:nvPr>
            <p:ph type="title"/>
          </p:nvPr>
        </p:nvSpPr>
        <p:spPr>
          <a:xfrm>
            <a:off x="213743" y="349759"/>
            <a:ext cx="9643490" cy="846395"/>
          </a:xfrm>
        </p:spPr>
        <p:txBody>
          <a:bodyPr>
            <a:noAutofit/>
          </a:bodyPr>
          <a:lstStyle>
            <a:lvl1pPr>
              <a:defRPr sz="5280">
                <a:solidFill>
                  <a:schemeClr val="bg1"/>
                </a:solidFill>
                <a:latin typeface="IBM Plex Serif Light" panose="02060403050406000203" pitchFamily="18" charset="0"/>
              </a:defRPr>
            </a:lvl1pPr>
          </a:lstStyle>
          <a:p>
            <a:r>
              <a:rPr lang="en-US"/>
              <a:t>Click to edit Master title style</a:t>
            </a:r>
            <a:endParaRPr lang="en-US" dirty="0"/>
          </a:p>
        </p:txBody>
      </p:sp>
      <p:sp>
        <p:nvSpPr>
          <p:cNvPr id="12" name="Content Placeholder 5"/>
          <p:cNvSpPr>
            <a:spLocks noGrp="1"/>
          </p:cNvSpPr>
          <p:nvPr>
            <p:ph sz="quarter" idx="13"/>
          </p:nvPr>
        </p:nvSpPr>
        <p:spPr>
          <a:xfrm>
            <a:off x="213742" y="1604857"/>
            <a:ext cx="9643490" cy="59343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Google Shape;126;p20"/>
          <p:cNvCxnSpPr/>
          <p:nvPr userDrawn="1"/>
        </p:nvCxnSpPr>
        <p:spPr>
          <a:xfrm>
            <a:off x="472010" y="1400505"/>
            <a:ext cx="1153680" cy="0"/>
          </a:xfrm>
          <a:prstGeom prst="straightConnector1">
            <a:avLst/>
          </a:prstGeom>
          <a:noFill/>
          <a:ln w="19050" cap="flat" cmpd="sng">
            <a:solidFill>
              <a:srgbClr val="1AA58F"/>
            </a:solidFill>
            <a:prstDash val="solid"/>
            <a:round/>
            <a:headEnd type="none" w="med" len="med"/>
            <a:tailEnd type="none" w="med" len="med"/>
          </a:ln>
        </p:spPr>
      </p:cxnSp>
      <p:pic>
        <p:nvPicPr>
          <p:cNvPr id="8" name="Google Shape;15;p3">
            <a:extLst>
              <a:ext uri="{FF2B5EF4-FFF2-40B4-BE49-F238E27FC236}">
                <a16:creationId xmlns:a16="http://schemas.microsoft.com/office/drawing/2014/main" id="{40C97EBA-3ACC-A949-934B-09362EB3767A}"/>
              </a:ext>
            </a:extLst>
          </p:cNvPr>
          <p:cNvPicPr preferRelativeResize="0"/>
          <p:nvPr userDrawn="1"/>
        </p:nvPicPr>
        <p:blipFill rotWithShape="1">
          <a:blip r:embed="rId5">
            <a:alphaModFix amt="5000"/>
          </a:blip>
          <a:srcRect r="1487"/>
          <a:stretch/>
        </p:blipFill>
        <p:spPr>
          <a:xfrm>
            <a:off x="6540688" y="4663440"/>
            <a:ext cx="3517712" cy="3108960"/>
          </a:xfrm>
          <a:prstGeom prst="rect">
            <a:avLst/>
          </a:prstGeom>
          <a:noFill/>
          <a:ln>
            <a:noFill/>
          </a:ln>
        </p:spPr>
      </p:pic>
    </p:spTree>
    <p:extLst>
      <p:ext uri="{BB962C8B-B14F-4D97-AF65-F5344CB8AC3E}">
        <p14:creationId xmlns:p14="http://schemas.microsoft.com/office/powerpoint/2010/main" val="782344771"/>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52"/>
          <p:cNvSpPr txBox="1">
            <a:spLocks noGrp="1"/>
          </p:cNvSpPr>
          <p:nvPr>
            <p:ph type="title"/>
          </p:nvPr>
        </p:nvSpPr>
        <p:spPr>
          <a:xfrm>
            <a:off x="502921" y="309457"/>
            <a:ext cx="3309144" cy="13169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B21F28"/>
              </a:buClr>
              <a:buSzPts val="2200"/>
              <a:buFont typeface="Cambri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52"/>
          <p:cNvSpPr txBox="1">
            <a:spLocks noGrp="1"/>
          </p:cNvSpPr>
          <p:nvPr>
            <p:ph type="body" idx="1"/>
          </p:nvPr>
        </p:nvSpPr>
        <p:spPr>
          <a:xfrm>
            <a:off x="3932559" y="309457"/>
            <a:ext cx="5622925" cy="6633528"/>
          </a:xfrm>
          <a:prstGeom prst="rect">
            <a:avLst/>
          </a:prstGeom>
          <a:noFill/>
          <a:ln>
            <a:noFill/>
          </a:ln>
        </p:spPr>
        <p:txBody>
          <a:bodyPr spcFirstLastPara="1" wrap="square" lIns="91425" tIns="45700" rIns="91425" bIns="45700" anchor="t" anchorCtr="0">
            <a:normAutofit/>
          </a:bodyPr>
          <a:lstStyle>
            <a:lvl1pPr marL="457200" lvl="0" indent="-452119" algn="l">
              <a:spcBef>
                <a:spcPts val="704"/>
              </a:spcBef>
              <a:spcAft>
                <a:spcPts val="0"/>
              </a:spcAft>
              <a:buClr>
                <a:schemeClr val="dk1"/>
              </a:buClr>
              <a:buSzPts val="3520"/>
              <a:buChar char="•"/>
              <a:defRPr sz="3520"/>
            </a:lvl1pPr>
            <a:lvl2pPr marL="914400" lvl="1" indent="-424180" algn="l">
              <a:spcBef>
                <a:spcPts val="616"/>
              </a:spcBef>
              <a:spcAft>
                <a:spcPts val="0"/>
              </a:spcAft>
              <a:buClr>
                <a:schemeClr val="dk1"/>
              </a:buClr>
              <a:buSzPts val="3080"/>
              <a:buChar char="–"/>
              <a:defRPr sz="3080"/>
            </a:lvl2pPr>
            <a:lvl3pPr marL="1371600" lvl="2" indent="-396239" algn="l">
              <a:spcBef>
                <a:spcPts val="528"/>
              </a:spcBef>
              <a:spcAft>
                <a:spcPts val="0"/>
              </a:spcAft>
              <a:buClr>
                <a:schemeClr val="dk1"/>
              </a:buClr>
              <a:buSzPts val="2640"/>
              <a:buChar char="•"/>
              <a:defRPr sz="264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137" name="Google Shape;137;p52"/>
          <p:cNvSpPr txBox="1">
            <a:spLocks noGrp="1"/>
          </p:cNvSpPr>
          <p:nvPr>
            <p:ph type="body" idx="2"/>
          </p:nvPr>
        </p:nvSpPr>
        <p:spPr>
          <a:xfrm>
            <a:off x="502921" y="1626447"/>
            <a:ext cx="3309144" cy="5316538"/>
          </a:xfrm>
          <a:prstGeom prst="rect">
            <a:avLst/>
          </a:prstGeom>
          <a:noFill/>
          <a:ln>
            <a:noFill/>
          </a:ln>
        </p:spPr>
        <p:txBody>
          <a:bodyPr spcFirstLastPara="1" wrap="square" lIns="91425" tIns="45700" rIns="91425" bIns="45700" anchor="t" anchorCtr="0">
            <a:normAutofit/>
          </a:bodyPr>
          <a:lstStyle>
            <a:lvl1pPr marL="457200" lvl="0" indent="-228600" algn="l">
              <a:spcBef>
                <a:spcPts val="308"/>
              </a:spcBef>
              <a:spcAft>
                <a:spcPts val="0"/>
              </a:spcAft>
              <a:buClr>
                <a:schemeClr val="dk1"/>
              </a:buClr>
              <a:buSzPts val="1540"/>
              <a:buNone/>
              <a:defRPr sz="1540"/>
            </a:lvl1pPr>
            <a:lvl2pPr marL="914400" lvl="1" indent="-228600" algn="l">
              <a:spcBef>
                <a:spcPts val="264"/>
              </a:spcBef>
              <a:spcAft>
                <a:spcPts val="0"/>
              </a:spcAft>
              <a:buClr>
                <a:schemeClr val="dk1"/>
              </a:buClr>
              <a:buSzPts val="1320"/>
              <a:buNone/>
              <a:defRPr sz="1320"/>
            </a:lvl2pPr>
            <a:lvl3pPr marL="1371600" lvl="2" indent="-228600" algn="l">
              <a:spcBef>
                <a:spcPts val="220"/>
              </a:spcBef>
              <a:spcAft>
                <a:spcPts val="0"/>
              </a:spcAft>
              <a:buClr>
                <a:schemeClr val="dk1"/>
              </a:buClr>
              <a:buSzPts val="1100"/>
              <a:buNone/>
              <a:defRPr sz="1100"/>
            </a:lvl3pPr>
            <a:lvl4pPr marL="1828800" lvl="3" indent="-228600" algn="l">
              <a:spcBef>
                <a:spcPts val="198"/>
              </a:spcBef>
              <a:spcAft>
                <a:spcPts val="0"/>
              </a:spcAft>
              <a:buClr>
                <a:schemeClr val="dk1"/>
              </a:buClr>
              <a:buSzPts val="990"/>
              <a:buNone/>
              <a:defRPr sz="989"/>
            </a:lvl4pPr>
            <a:lvl5pPr marL="2286000" lvl="4" indent="-228600" algn="l">
              <a:spcBef>
                <a:spcPts val="198"/>
              </a:spcBef>
              <a:spcAft>
                <a:spcPts val="0"/>
              </a:spcAft>
              <a:buClr>
                <a:schemeClr val="dk1"/>
              </a:buClr>
              <a:buSzPts val="990"/>
              <a:buNone/>
              <a:defRPr sz="989"/>
            </a:lvl5pPr>
            <a:lvl6pPr marL="2743200" lvl="5" indent="-228600" algn="l">
              <a:spcBef>
                <a:spcPts val="198"/>
              </a:spcBef>
              <a:spcAft>
                <a:spcPts val="0"/>
              </a:spcAft>
              <a:buClr>
                <a:schemeClr val="dk1"/>
              </a:buClr>
              <a:buSzPts val="990"/>
              <a:buNone/>
              <a:defRPr sz="989"/>
            </a:lvl6pPr>
            <a:lvl7pPr marL="3200400" lvl="6" indent="-228600" algn="l">
              <a:spcBef>
                <a:spcPts val="198"/>
              </a:spcBef>
              <a:spcAft>
                <a:spcPts val="0"/>
              </a:spcAft>
              <a:buClr>
                <a:schemeClr val="dk1"/>
              </a:buClr>
              <a:buSzPts val="990"/>
              <a:buNone/>
              <a:defRPr sz="989"/>
            </a:lvl7pPr>
            <a:lvl8pPr marL="3657600" lvl="7" indent="-228600" algn="l">
              <a:spcBef>
                <a:spcPts val="198"/>
              </a:spcBef>
              <a:spcAft>
                <a:spcPts val="0"/>
              </a:spcAft>
              <a:buClr>
                <a:schemeClr val="dk1"/>
              </a:buClr>
              <a:buSzPts val="990"/>
              <a:buNone/>
              <a:defRPr sz="989"/>
            </a:lvl8pPr>
            <a:lvl9pPr marL="4114800" lvl="8" indent="-228600" algn="l">
              <a:spcBef>
                <a:spcPts val="198"/>
              </a:spcBef>
              <a:spcAft>
                <a:spcPts val="0"/>
              </a:spcAft>
              <a:buClr>
                <a:schemeClr val="dk1"/>
              </a:buClr>
              <a:buSzPts val="990"/>
              <a:buNone/>
              <a:defRPr sz="989"/>
            </a:lvl9pPr>
          </a:lstStyle>
          <a:p>
            <a:endParaRPr/>
          </a:p>
        </p:txBody>
      </p:sp>
      <p:sp>
        <p:nvSpPr>
          <p:cNvPr id="138" name="Google Shape;138;p52"/>
          <p:cNvSpPr txBox="1">
            <a:spLocks noGrp="1"/>
          </p:cNvSpPr>
          <p:nvPr>
            <p:ph type="ftr" idx="11"/>
          </p:nvPr>
        </p:nvSpPr>
        <p:spPr>
          <a:xfrm>
            <a:off x="2935704" y="7203864"/>
            <a:ext cx="4272815"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139" name="Google Shape;139;p52"/>
          <p:cNvSpPr txBox="1">
            <a:spLocks noGrp="1"/>
          </p:cNvSpPr>
          <p:nvPr>
            <p:ph type="sldNum" idx="12"/>
          </p:nvPr>
        </p:nvSpPr>
        <p:spPr>
          <a:xfrm>
            <a:off x="7208520" y="7203864"/>
            <a:ext cx="234696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FFFFFF"/>
                </a:solidFill>
              </a:defRPr>
            </a:lvl1pPr>
            <a:lvl2pPr marL="0" lvl="1" indent="0" algn="r">
              <a:spcBef>
                <a:spcPts val="0"/>
              </a:spcBef>
              <a:spcAft>
                <a:spcPts val="0"/>
              </a:spcAft>
              <a:buNone/>
              <a:defRPr>
                <a:solidFill>
                  <a:srgbClr val="FFFFFF"/>
                </a:solidFill>
              </a:defRPr>
            </a:lvl2pPr>
            <a:lvl3pPr marL="0" lvl="2" indent="0" algn="r">
              <a:spcBef>
                <a:spcPts val="0"/>
              </a:spcBef>
              <a:spcAft>
                <a:spcPts val="0"/>
              </a:spcAft>
              <a:buNone/>
              <a:defRPr>
                <a:solidFill>
                  <a:srgbClr val="FFFFFF"/>
                </a:solidFill>
              </a:defRPr>
            </a:lvl3pPr>
            <a:lvl4pPr marL="0" lvl="3" indent="0" algn="r">
              <a:spcBef>
                <a:spcPts val="0"/>
              </a:spcBef>
              <a:spcAft>
                <a:spcPts val="0"/>
              </a:spcAft>
              <a:buNone/>
              <a:defRPr>
                <a:solidFill>
                  <a:srgbClr val="FFFFFF"/>
                </a:solidFill>
              </a:defRPr>
            </a:lvl4pPr>
            <a:lvl5pPr marL="0" lvl="4" indent="0" algn="r">
              <a:spcBef>
                <a:spcPts val="0"/>
              </a:spcBef>
              <a:spcAft>
                <a:spcPts val="0"/>
              </a:spcAft>
              <a:buNone/>
              <a:defRPr>
                <a:solidFill>
                  <a:srgbClr val="FFFFFF"/>
                </a:solidFill>
              </a:defRPr>
            </a:lvl5pPr>
            <a:lvl6pPr marL="0" lvl="5" indent="0" algn="r">
              <a:spcBef>
                <a:spcPts val="0"/>
              </a:spcBef>
              <a:spcAft>
                <a:spcPts val="0"/>
              </a:spcAft>
              <a:buNone/>
              <a:defRPr>
                <a:solidFill>
                  <a:srgbClr val="FFFFFF"/>
                </a:solidFill>
              </a:defRPr>
            </a:lvl6pPr>
            <a:lvl7pPr marL="0" lvl="6" indent="0" algn="r">
              <a:spcBef>
                <a:spcPts val="0"/>
              </a:spcBef>
              <a:spcAft>
                <a:spcPts val="0"/>
              </a:spcAft>
              <a:buNone/>
              <a:defRPr>
                <a:solidFill>
                  <a:srgbClr val="FFFFFF"/>
                </a:solidFill>
              </a:defRPr>
            </a:lvl7pPr>
            <a:lvl8pPr marL="0" lvl="7" indent="0" algn="r">
              <a:spcBef>
                <a:spcPts val="0"/>
              </a:spcBef>
              <a:spcAft>
                <a:spcPts val="0"/>
              </a:spcAft>
              <a:buNone/>
              <a:defRPr>
                <a:solidFill>
                  <a:srgbClr val="FFFFFF"/>
                </a:solidFill>
              </a:defRPr>
            </a:lvl8pPr>
            <a:lvl9pPr marL="0" lvl="8" indent="0" algn="r">
              <a:spcBef>
                <a:spcPts val="0"/>
              </a:spcBef>
              <a:spcAft>
                <a:spcPts val="0"/>
              </a:spcAft>
              <a:buNone/>
              <a:defRPr>
                <a:solidFill>
                  <a:srgbClr val="FFFFFF"/>
                </a:solidFill>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a:off x="1971517" y="5440680"/>
            <a:ext cx="6035040" cy="64230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B21F28"/>
              </a:buClr>
              <a:buSzPts val="2200"/>
              <a:buFont typeface="Cambri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3"/>
          <p:cNvSpPr>
            <a:spLocks noGrp="1"/>
          </p:cNvSpPr>
          <p:nvPr>
            <p:ph type="pic" idx="2"/>
          </p:nvPr>
        </p:nvSpPr>
        <p:spPr>
          <a:xfrm>
            <a:off x="1971517" y="694478"/>
            <a:ext cx="6035040" cy="4663440"/>
          </a:xfrm>
          <a:prstGeom prst="rect">
            <a:avLst/>
          </a:prstGeom>
          <a:noFill/>
          <a:ln>
            <a:noFill/>
          </a:ln>
        </p:spPr>
        <p:txBody>
          <a:bodyPr spcFirstLastPara="1" wrap="square" lIns="91425" tIns="45700" rIns="91425" bIns="45700" anchor="t" anchorCtr="0">
            <a:normAutofit/>
          </a:bodyPr>
          <a:lstStyle>
            <a:lvl1pPr marR="0" lvl="0" algn="l" rtl="0">
              <a:spcBef>
                <a:spcPts val="704"/>
              </a:spcBef>
              <a:spcAft>
                <a:spcPts val="0"/>
              </a:spcAft>
              <a:buClr>
                <a:schemeClr val="dk1"/>
              </a:buClr>
              <a:buSzPts val="3520"/>
              <a:buFont typeface="Arial"/>
              <a:buNone/>
              <a:defRPr sz="3520" b="0" i="0" u="none" strike="noStrike" cap="none">
                <a:solidFill>
                  <a:schemeClr val="dk1"/>
                </a:solidFill>
                <a:latin typeface="Cambria"/>
                <a:ea typeface="Cambria"/>
                <a:cs typeface="Cambria"/>
                <a:sym typeface="Cambria"/>
              </a:defRPr>
            </a:lvl1pPr>
            <a:lvl2pPr marR="0" lvl="1" algn="l" rtl="0">
              <a:spcBef>
                <a:spcPts val="616"/>
              </a:spcBef>
              <a:spcAft>
                <a:spcPts val="0"/>
              </a:spcAft>
              <a:buClr>
                <a:schemeClr val="dk1"/>
              </a:buClr>
              <a:buSzPts val="3080"/>
              <a:buFont typeface="Arial"/>
              <a:buNone/>
              <a:defRPr sz="3080" b="0" i="0" u="none" strike="noStrike" cap="none">
                <a:solidFill>
                  <a:schemeClr val="dk1"/>
                </a:solidFill>
                <a:latin typeface="Cambria"/>
                <a:ea typeface="Cambria"/>
                <a:cs typeface="Cambria"/>
                <a:sym typeface="Cambria"/>
              </a:defRPr>
            </a:lvl2pPr>
            <a:lvl3pPr marR="0" lvl="2" algn="l" rtl="0">
              <a:spcBef>
                <a:spcPts val="528"/>
              </a:spcBef>
              <a:spcAft>
                <a:spcPts val="0"/>
              </a:spcAft>
              <a:buClr>
                <a:schemeClr val="dk1"/>
              </a:buClr>
              <a:buSzPts val="2640"/>
              <a:buFont typeface="Arial"/>
              <a:buNone/>
              <a:defRPr sz="2640" b="0" i="0" u="none" strike="noStrike" cap="none">
                <a:solidFill>
                  <a:schemeClr val="dk1"/>
                </a:solidFill>
                <a:latin typeface="Cambria"/>
                <a:ea typeface="Cambria"/>
                <a:cs typeface="Cambria"/>
                <a:sym typeface="Cambria"/>
              </a:defRPr>
            </a:lvl3pPr>
            <a:lvl4pPr marR="0" lvl="3" algn="l" rtl="0">
              <a:spcBef>
                <a:spcPts val="440"/>
              </a:spcBef>
              <a:spcAft>
                <a:spcPts val="0"/>
              </a:spcAft>
              <a:buClr>
                <a:schemeClr val="dk1"/>
              </a:buClr>
              <a:buSzPts val="2200"/>
              <a:buFont typeface="Arial"/>
              <a:buNone/>
              <a:defRPr sz="2200" b="0" i="0" u="none" strike="noStrike" cap="none">
                <a:solidFill>
                  <a:schemeClr val="dk1"/>
                </a:solidFill>
                <a:latin typeface="Cambria"/>
                <a:ea typeface="Cambria"/>
                <a:cs typeface="Cambria"/>
                <a:sym typeface="Cambria"/>
              </a:defRPr>
            </a:lvl4pPr>
            <a:lvl5pPr marR="0" lvl="4" algn="l" rtl="0">
              <a:spcBef>
                <a:spcPts val="440"/>
              </a:spcBef>
              <a:spcAft>
                <a:spcPts val="0"/>
              </a:spcAft>
              <a:buClr>
                <a:schemeClr val="dk1"/>
              </a:buClr>
              <a:buSzPts val="2200"/>
              <a:buFont typeface="Arial"/>
              <a:buNone/>
              <a:defRPr sz="2200" b="0" i="0" u="none" strike="noStrike" cap="none">
                <a:solidFill>
                  <a:schemeClr val="dk1"/>
                </a:solidFill>
                <a:latin typeface="Cambria"/>
                <a:ea typeface="Cambria"/>
                <a:cs typeface="Cambria"/>
                <a:sym typeface="Cambria"/>
              </a:defRPr>
            </a:lvl5pPr>
            <a:lvl6pPr marR="0" lvl="5"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6pPr>
            <a:lvl7pPr marR="0" lvl="6"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7pPr>
            <a:lvl8pPr marR="0" lvl="7"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8pPr>
            <a:lvl9pPr marR="0" lvl="8"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9pPr>
          </a:lstStyle>
          <a:p>
            <a:endParaRPr/>
          </a:p>
        </p:txBody>
      </p:sp>
      <p:sp>
        <p:nvSpPr>
          <p:cNvPr id="143" name="Google Shape;143;p53"/>
          <p:cNvSpPr txBox="1">
            <a:spLocks noGrp="1"/>
          </p:cNvSpPr>
          <p:nvPr>
            <p:ph type="body" idx="1"/>
          </p:nvPr>
        </p:nvSpPr>
        <p:spPr>
          <a:xfrm>
            <a:off x="1971517" y="6082983"/>
            <a:ext cx="6035040" cy="912177"/>
          </a:xfrm>
          <a:prstGeom prst="rect">
            <a:avLst/>
          </a:prstGeom>
          <a:noFill/>
          <a:ln>
            <a:noFill/>
          </a:ln>
        </p:spPr>
        <p:txBody>
          <a:bodyPr spcFirstLastPara="1" wrap="square" lIns="91425" tIns="45700" rIns="91425" bIns="45700" anchor="t" anchorCtr="0">
            <a:normAutofit/>
          </a:bodyPr>
          <a:lstStyle>
            <a:lvl1pPr marL="457200" lvl="0" indent="-228600" algn="l">
              <a:spcBef>
                <a:spcPts val="308"/>
              </a:spcBef>
              <a:spcAft>
                <a:spcPts val="0"/>
              </a:spcAft>
              <a:buClr>
                <a:schemeClr val="dk1"/>
              </a:buClr>
              <a:buSzPts val="1540"/>
              <a:buNone/>
              <a:defRPr sz="1540"/>
            </a:lvl1pPr>
            <a:lvl2pPr marL="914400" lvl="1" indent="-228600" algn="l">
              <a:spcBef>
                <a:spcPts val="264"/>
              </a:spcBef>
              <a:spcAft>
                <a:spcPts val="0"/>
              </a:spcAft>
              <a:buClr>
                <a:schemeClr val="dk1"/>
              </a:buClr>
              <a:buSzPts val="1320"/>
              <a:buNone/>
              <a:defRPr sz="1320"/>
            </a:lvl2pPr>
            <a:lvl3pPr marL="1371600" lvl="2" indent="-228600" algn="l">
              <a:spcBef>
                <a:spcPts val="220"/>
              </a:spcBef>
              <a:spcAft>
                <a:spcPts val="0"/>
              </a:spcAft>
              <a:buClr>
                <a:schemeClr val="dk1"/>
              </a:buClr>
              <a:buSzPts val="1100"/>
              <a:buNone/>
              <a:defRPr sz="1100"/>
            </a:lvl3pPr>
            <a:lvl4pPr marL="1828800" lvl="3" indent="-228600" algn="l">
              <a:spcBef>
                <a:spcPts val="198"/>
              </a:spcBef>
              <a:spcAft>
                <a:spcPts val="0"/>
              </a:spcAft>
              <a:buClr>
                <a:schemeClr val="dk1"/>
              </a:buClr>
              <a:buSzPts val="990"/>
              <a:buNone/>
              <a:defRPr sz="989"/>
            </a:lvl4pPr>
            <a:lvl5pPr marL="2286000" lvl="4" indent="-228600" algn="l">
              <a:spcBef>
                <a:spcPts val="198"/>
              </a:spcBef>
              <a:spcAft>
                <a:spcPts val="0"/>
              </a:spcAft>
              <a:buClr>
                <a:schemeClr val="dk1"/>
              </a:buClr>
              <a:buSzPts val="990"/>
              <a:buNone/>
              <a:defRPr sz="989"/>
            </a:lvl5pPr>
            <a:lvl6pPr marL="2743200" lvl="5" indent="-228600" algn="l">
              <a:spcBef>
                <a:spcPts val="198"/>
              </a:spcBef>
              <a:spcAft>
                <a:spcPts val="0"/>
              </a:spcAft>
              <a:buClr>
                <a:schemeClr val="dk1"/>
              </a:buClr>
              <a:buSzPts val="990"/>
              <a:buNone/>
              <a:defRPr sz="989"/>
            </a:lvl6pPr>
            <a:lvl7pPr marL="3200400" lvl="6" indent="-228600" algn="l">
              <a:spcBef>
                <a:spcPts val="198"/>
              </a:spcBef>
              <a:spcAft>
                <a:spcPts val="0"/>
              </a:spcAft>
              <a:buClr>
                <a:schemeClr val="dk1"/>
              </a:buClr>
              <a:buSzPts val="990"/>
              <a:buNone/>
              <a:defRPr sz="989"/>
            </a:lvl7pPr>
            <a:lvl8pPr marL="3657600" lvl="7" indent="-228600" algn="l">
              <a:spcBef>
                <a:spcPts val="198"/>
              </a:spcBef>
              <a:spcAft>
                <a:spcPts val="0"/>
              </a:spcAft>
              <a:buClr>
                <a:schemeClr val="dk1"/>
              </a:buClr>
              <a:buSzPts val="990"/>
              <a:buNone/>
              <a:defRPr sz="989"/>
            </a:lvl8pPr>
            <a:lvl9pPr marL="4114800" lvl="8" indent="-228600" algn="l">
              <a:spcBef>
                <a:spcPts val="198"/>
              </a:spcBef>
              <a:spcAft>
                <a:spcPts val="0"/>
              </a:spcAft>
              <a:buClr>
                <a:schemeClr val="dk1"/>
              </a:buClr>
              <a:buSzPts val="990"/>
              <a:buNone/>
              <a:defRPr sz="989"/>
            </a:lvl9pPr>
          </a:lstStyle>
          <a:p>
            <a:endParaRPr/>
          </a:p>
        </p:txBody>
      </p:sp>
      <p:sp>
        <p:nvSpPr>
          <p:cNvPr id="144" name="Google Shape;144;p53"/>
          <p:cNvSpPr txBox="1">
            <a:spLocks noGrp="1"/>
          </p:cNvSpPr>
          <p:nvPr>
            <p:ph type="ftr" idx="11"/>
          </p:nvPr>
        </p:nvSpPr>
        <p:spPr>
          <a:xfrm>
            <a:off x="3137836" y="7203864"/>
            <a:ext cx="4070684"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145" name="Google Shape;145;p53"/>
          <p:cNvSpPr txBox="1">
            <a:spLocks noGrp="1"/>
          </p:cNvSpPr>
          <p:nvPr>
            <p:ph type="sldNum" idx="12"/>
          </p:nvPr>
        </p:nvSpPr>
        <p:spPr>
          <a:xfrm>
            <a:off x="7208520" y="7203864"/>
            <a:ext cx="234696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1pPr>
            <a:lvl2pPr marL="0" marR="0" lvl="1"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2pPr>
            <a:lvl3pPr marL="0" marR="0" lvl="2"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3pPr>
            <a:lvl4pPr marL="0" marR="0" lvl="3"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4pPr>
            <a:lvl5pPr marL="0" marR="0" lvl="4"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5pPr>
            <a:lvl6pPr marL="0" marR="0" lvl="5"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6pPr>
            <a:lvl7pPr marL="0" marR="0" lvl="6"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7pPr>
            <a:lvl8pPr marL="0" marR="0" lvl="7"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8pPr>
            <a:lvl9pPr marL="0" marR="0" lvl="8"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54"/>
          <p:cNvSpPr txBox="1">
            <a:spLocks noGrp="1"/>
          </p:cNvSpPr>
          <p:nvPr>
            <p:ph type="title"/>
          </p:nvPr>
        </p:nvSpPr>
        <p:spPr>
          <a:xfrm>
            <a:off x="502920" y="311256"/>
            <a:ext cx="9052560" cy="1295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B21F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4"/>
          <p:cNvSpPr txBox="1">
            <a:spLocks noGrp="1"/>
          </p:cNvSpPr>
          <p:nvPr>
            <p:ph type="body" idx="1"/>
          </p:nvPr>
        </p:nvSpPr>
        <p:spPr>
          <a:xfrm rot="5400000">
            <a:off x="2524760" y="-208279"/>
            <a:ext cx="5008880" cy="905256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54"/>
          <p:cNvSpPr txBox="1">
            <a:spLocks noGrp="1"/>
          </p:cNvSpPr>
          <p:nvPr>
            <p:ph type="ftr" idx="11"/>
          </p:nvPr>
        </p:nvSpPr>
        <p:spPr>
          <a:xfrm>
            <a:off x="3089708" y="7203864"/>
            <a:ext cx="4118811"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150" name="Google Shape;150;p54"/>
          <p:cNvSpPr txBox="1">
            <a:spLocks noGrp="1"/>
          </p:cNvSpPr>
          <p:nvPr>
            <p:ph type="sldNum" idx="12"/>
          </p:nvPr>
        </p:nvSpPr>
        <p:spPr>
          <a:xfrm>
            <a:off x="7208520" y="7203864"/>
            <a:ext cx="234696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1pPr>
            <a:lvl2pPr marL="0" marR="0" lvl="1"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2pPr>
            <a:lvl3pPr marL="0" marR="0" lvl="2"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3pPr>
            <a:lvl4pPr marL="0" marR="0" lvl="3"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4pPr>
            <a:lvl5pPr marL="0" marR="0" lvl="4"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5pPr>
            <a:lvl6pPr marL="0" marR="0" lvl="5"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6pPr>
            <a:lvl7pPr marL="0" marR="0" lvl="6"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7pPr>
            <a:lvl8pPr marL="0" marR="0" lvl="7"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8pPr>
            <a:lvl9pPr marL="0" marR="0" lvl="8"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55"/>
          <p:cNvSpPr txBox="1">
            <a:spLocks noGrp="1"/>
          </p:cNvSpPr>
          <p:nvPr>
            <p:ph type="title"/>
          </p:nvPr>
        </p:nvSpPr>
        <p:spPr>
          <a:xfrm rot="5400000">
            <a:off x="5108046" y="2495551"/>
            <a:ext cx="6631728" cy="226314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B21F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5"/>
          <p:cNvSpPr txBox="1">
            <a:spLocks noGrp="1"/>
          </p:cNvSpPr>
          <p:nvPr>
            <p:ph type="body" idx="1"/>
          </p:nvPr>
        </p:nvSpPr>
        <p:spPr>
          <a:xfrm rot="5400000">
            <a:off x="497946" y="316231"/>
            <a:ext cx="6631728" cy="66217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55"/>
          <p:cNvSpPr txBox="1">
            <a:spLocks noGrp="1"/>
          </p:cNvSpPr>
          <p:nvPr>
            <p:ph type="ftr" idx="11"/>
          </p:nvPr>
        </p:nvSpPr>
        <p:spPr>
          <a:xfrm>
            <a:off x="3041582" y="7203864"/>
            <a:ext cx="4166937"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155" name="Google Shape;155;p55"/>
          <p:cNvSpPr txBox="1">
            <a:spLocks noGrp="1"/>
          </p:cNvSpPr>
          <p:nvPr>
            <p:ph type="sldNum" idx="12"/>
          </p:nvPr>
        </p:nvSpPr>
        <p:spPr>
          <a:xfrm>
            <a:off x="7208520" y="7203864"/>
            <a:ext cx="234696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1pPr>
            <a:lvl2pPr marL="0" marR="0" lvl="1"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2pPr>
            <a:lvl3pPr marL="0" marR="0" lvl="2"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3pPr>
            <a:lvl4pPr marL="0" marR="0" lvl="3"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4pPr>
            <a:lvl5pPr marL="0" marR="0" lvl="4"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5pPr>
            <a:lvl6pPr marL="0" marR="0" lvl="5"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6pPr>
            <a:lvl7pPr marL="0" marR="0" lvl="6"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7pPr>
            <a:lvl8pPr marL="0" marR="0" lvl="7"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8pPr>
            <a:lvl9pPr marL="0" marR="0" lvl="8" indent="0" algn="r">
              <a:lnSpc>
                <a:spcPct val="100000"/>
              </a:lnSpc>
              <a:spcBef>
                <a:spcPts val="0"/>
              </a:spcBef>
              <a:spcAft>
                <a:spcPts val="0"/>
              </a:spcAft>
              <a:buClr>
                <a:srgbClr val="FFFFFF"/>
              </a:buClr>
              <a:buSzPts val="1320"/>
              <a:buFont typeface="Cambria"/>
              <a:buNone/>
              <a:defRPr sz="132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120882"/>
          </a:xfrm>
        </p:spPr>
        <p:txBody>
          <a:bodyPr/>
          <a:lstStyle/>
          <a:p>
            <a:r>
              <a:rPr lang="en-US" dirty="0"/>
              <a:t>Click to edit Master title style</a:t>
            </a:r>
          </a:p>
        </p:txBody>
      </p:sp>
      <p:sp>
        <p:nvSpPr>
          <p:cNvPr id="3" name="Content Placeholder 2"/>
          <p:cNvSpPr>
            <a:spLocks noGrp="1"/>
          </p:cNvSpPr>
          <p:nvPr>
            <p:ph idx="1"/>
          </p:nvPr>
        </p:nvSpPr>
        <p:spPr>
          <a:xfrm>
            <a:off x="502920" y="1432139"/>
            <a:ext cx="9052560" cy="5127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97037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Layout - Blue">
    <p:bg>
      <p:bgPr>
        <a:solidFill>
          <a:srgbClr val="3059A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76546621"/>
              </p:ext>
            </p:extLst>
          </p:nvPr>
        </p:nvGraphicFramePr>
        <p:xfrm>
          <a:off x="1748" y="2400"/>
          <a:ext cx="1746" cy="239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748" y="2400"/>
                        <a:ext cx="1746" cy="2398"/>
                      </a:xfrm>
                      <a:prstGeom prst="rect">
                        <a:avLst/>
                      </a:prstGeom>
                    </p:spPr>
                  </p:pic>
                </p:oleObj>
              </mc:Fallback>
            </mc:AlternateContent>
          </a:graphicData>
        </a:graphic>
      </p:graphicFrame>
      <p:sp>
        <p:nvSpPr>
          <p:cNvPr id="10" name="Title 1"/>
          <p:cNvSpPr>
            <a:spLocks noGrp="1"/>
          </p:cNvSpPr>
          <p:nvPr>
            <p:ph type="title"/>
          </p:nvPr>
        </p:nvSpPr>
        <p:spPr>
          <a:xfrm>
            <a:off x="213743" y="349759"/>
            <a:ext cx="9643490" cy="846395"/>
          </a:xfrm>
        </p:spPr>
        <p:txBody>
          <a:bodyPr>
            <a:noAutofit/>
          </a:bodyPr>
          <a:lstStyle>
            <a:lvl1pPr>
              <a:defRPr sz="5280">
                <a:solidFill>
                  <a:schemeClr val="bg1"/>
                </a:solidFill>
                <a:latin typeface="IBM Plex Serif Light" panose="02060403050406000203" pitchFamily="18" charset="0"/>
              </a:defRPr>
            </a:lvl1pPr>
          </a:lstStyle>
          <a:p>
            <a:r>
              <a:rPr lang="en-US"/>
              <a:t>Click to edit Master title style</a:t>
            </a:r>
            <a:endParaRPr lang="en-US" dirty="0"/>
          </a:p>
        </p:txBody>
      </p:sp>
      <p:sp>
        <p:nvSpPr>
          <p:cNvPr id="12" name="Content Placeholder 5"/>
          <p:cNvSpPr>
            <a:spLocks noGrp="1"/>
          </p:cNvSpPr>
          <p:nvPr>
            <p:ph sz="quarter" idx="13"/>
          </p:nvPr>
        </p:nvSpPr>
        <p:spPr>
          <a:xfrm>
            <a:off x="213742" y="1604857"/>
            <a:ext cx="9643490" cy="59343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Google Shape;126;p20"/>
          <p:cNvCxnSpPr/>
          <p:nvPr/>
        </p:nvCxnSpPr>
        <p:spPr>
          <a:xfrm>
            <a:off x="472010" y="1400505"/>
            <a:ext cx="1153680" cy="0"/>
          </a:xfrm>
          <a:prstGeom prst="straightConnector1">
            <a:avLst/>
          </a:prstGeom>
          <a:noFill/>
          <a:ln w="19050" cap="flat" cmpd="sng">
            <a:solidFill>
              <a:srgbClr val="1AA58F"/>
            </a:solidFill>
            <a:prstDash val="solid"/>
            <a:round/>
            <a:headEnd type="none" w="med" len="med"/>
            <a:tailEnd type="none" w="med" len="med"/>
          </a:ln>
        </p:spPr>
      </p:cxnSp>
    </p:spTree>
    <p:extLst>
      <p:ext uri="{BB962C8B-B14F-4D97-AF65-F5344CB8AC3E}">
        <p14:creationId xmlns:p14="http://schemas.microsoft.com/office/powerpoint/2010/main" val="410227417"/>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endParaRPr lang="en-US" dirty="0"/>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436620" y="7185872"/>
            <a:ext cx="3855720" cy="413808"/>
          </a:xfrm>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367462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24016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0"/>
          <p:cNvSpPr txBox="1">
            <a:spLocks noGrp="1"/>
          </p:cNvSpPr>
          <p:nvPr>
            <p:ph type="ftr" idx="11"/>
          </p:nvPr>
        </p:nvSpPr>
        <p:spPr>
          <a:xfrm>
            <a:off x="3108960" y="7203864"/>
            <a:ext cx="4099560"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26" name="Google Shape;26;p30"/>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78146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National Immigrant Women's Advocacy Project American University Washington College of Law</a:t>
            </a:r>
          </a:p>
        </p:txBody>
      </p:sp>
      <p:sp>
        <p:nvSpPr>
          <p:cNvPr id="7" name="Slide Number Placeholder 6"/>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85541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National Immigrant Women's Advocacy Project American University Washington College of Law</a:t>
            </a:r>
          </a:p>
        </p:txBody>
      </p:sp>
      <p:sp>
        <p:nvSpPr>
          <p:cNvPr id="9" name="Slide Number Placeholder 8"/>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418931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2513369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National Immigrant Women's Advocacy Project American University Washington College of Law</a:t>
            </a:r>
          </a:p>
        </p:txBody>
      </p:sp>
      <p:sp>
        <p:nvSpPr>
          <p:cNvPr id="4" name="Slide Number Placeholder 3"/>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4024760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National Immigrant Women's Advocacy Project American University Washington College of Law</a:t>
            </a:r>
          </a:p>
        </p:txBody>
      </p:sp>
      <p:sp>
        <p:nvSpPr>
          <p:cNvPr id="4" name="Slide Number Placeholder 3"/>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1007299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National Immigrant Women's Advocacy Project American University Washington College of Law</a:t>
            </a:r>
          </a:p>
        </p:txBody>
      </p:sp>
      <p:sp>
        <p:nvSpPr>
          <p:cNvPr id="7" name="Slide Number Placeholder 6"/>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169176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National Immigrant Women's Advocacy Project American University Washington College of Law</a:t>
            </a:r>
          </a:p>
        </p:txBody>
      </p:sp>
      <p:sp>
        <p:nvSpPr>
          <p:cNvPr id="7" name="Slide Number Placeholder 6"/>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2554535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57835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National Immigrant Women's Advocacy Project American University Washington College of Law</a:t>
            </a:r>
          </a:p>
        </p:txBody>
      </p:sp>
      <p:sp>
        <p:nvSpPr>
          <p:cNvPr id="6" name="Slide Number Placeholder 5"/>
          <p:cNvSpPr>
            <a:spLocks noGrp="1"/>
          </p:cNvSpPr>
          <p:nvPr>
            <p:ph type="sldNum" sz="quarter" idx="12"/>
          </p:nvPr>
        </p:nvSpPr>
        <p:spPr/>
        <p:txBody>
          <a:bodyPr/>
          <a:lstStyle/>
          <a:p>
            <a:fld id="{0F119E91-6E3F-45F9-BD41-6F188EC08BAB}" type="slidenum">
              <a:rPr lang="en-US" smtClean="0"/>
              <a:t>‹#›</a:t>
            </a:fld>
            <a:endParaRPr lang="en-US"/>
          </a:p>
        </p:txBody>
      </p:sp>
    </p:spTree>
    <p:extLst>
      <p:ext uri="{BB962C8B-B14F-4D97-AF65-F5344CB8AC3E}">
        <p14:creationId xmlns:p14="http://schemas.microsoft.com/office/powerpoint/2010/main" val="322645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02920" y="311256"/>
            <a:ext cx="9052560" cy="1295400"/>
          </a:xfrm>
          <a:prstGeom prst="rect">
            <a:avLst/>
          </a:prstGeom>
          <a:noFill/>
          <a:ln>
            <a:noFill/>
          </a:ln>
        </p:spPr>
        <p:txBody>
          <a:bodyPr spcFirstLastPara="1" wrap="square" lIns="101875" tIns="50925" rIns="101875" bIns="509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40"/>
          <p:cNvSpPr txBox="1">
            <a:spLocks noGrp="1"/>
          </p:cNvSpPr>
          <p:nvPr>
            <p:ph type="ftr" idx="11"/>
          </p:nvPr>
        </p:nvSpPr>
        <p:spPr>
          <a:xfrm>
            <a:off x="3051208" y="7203864"/>
            <a:ext cx="4157312"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54" name="Google Shape;54;p40"/>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67BCD49-9957-4719-8A13-EC30D936773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23407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scussion/Question">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09044"/>
            <a:ext cx="8549640" cy="1666028"/>
          </a:xfrm>
        </p:spPr>
        <p:txBody>
          <a:bodyPr/>
          <a:lstStyle>
            <a:lvl1pPr>
              <a:defRPr i="0" cap="small" baseline="0"/>
            </a:lvl1pPr>
          </a:lstStyle>
          <a:p>
            <a:r>
              <a:rPr lang="en-US" dirty="0"/>
              <a:t>Click to edit Master title style</a:t>
            </a:r>
          </a:p>
        </p:txBody>
      </p:sp>
      <p:sp>
        <p:nvSpPr>
          <p:cNvPr id="3" name="Subtitle 2"/>
          <p:cNvSpPr>
            <a:spLocks noGrp="1"/>
          </p:cNvSpPr>
          <p:nvPr>
            <p:ph type="subTitle" idx="1"/>
          </p:nvPr>
        </p:nvSpPr>
        <p:spPr>
          <a:xfrm>
            <a:off x="1508760" y="3368040"/>
            <a:ext cx="7040880" cy="1986280"/>
          </a:xfrm>
        </p:spPr>
        <p:txBody>
          <a:bodyPr/>
          <a:lstStyle>
            <a:lvl1pPr marL="0" indent="0" algn="ctr">
              <a:buNone/>
              <a:defRPr i="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17092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933700" y="7203864"/>
            <a:ext cx="4191000" cy="413808"/>
          </a:xfrm>
        </p:spPr>
        <p:txBody>
          <a:bodyPr/>
          <a:lstStyle>
            <a:lvl1pPr>
              <a:defRPr>
                <a:solidFill>
                  <a:schemeClr val="bg1"/>
                </a:solidFill>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B342A12-00A5-4F57-9E97-D8C83B8EA008}"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871594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1247B9F-8086-495C-BE59-817AEA5BFAC9}"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963953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defRPr/>
            </a:pPr>
            <a:fld id="{E9052989-46B4-418A-94E9-92B64471ED67}"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803625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8" name="Slide Number Placeholder 5"/>
          <p:cNvSpPr>
            <a:spLocks noGrp="1"/>
          </p:cNvSpPr>
          <p:nvPr>
            <p:ph type="sldNum" sz="quarter" idx="11"/>
          </p:nvPr>
        </p:nvSpPr>
        <p:spPr/>
        <p:txBody>
          <a:bodyPr/>
          <a:lstStyle>
            <a:lvl1pPr>
              <a:defRPr>
                <a:solidFill>
                  <a:srgbClr val="FFFFFF"/>
                </a:solidFill>
              </a:defRPr>
            </a:lvl1pPr>
          </a:lstStyle>
          <a:p>
            <a:pPr>
              <a:defRPr/>
            </a:pPr>
            <a:fld id="{27CE3ABF-C708-41EF-ABFD-86F962DA771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852328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4" name="Slide Number Placeholder 5"/>
          <p:cNvSpPr>
            <a:spLocks noGrp="1"/>
          </p:cNvSpPr>
          <p:nvPr>
            <p:ph type="sldNum" sz="quarter" idx="11"/>
          </p:nvPr>
        </p:nvSpPr>
        <p:spPr/>
        <p:txBody>
          <a:bodyPr/>
          <a:lstStyle>
            <a:lvl1pPr>
              <a:defRPr/>
            </a:lvl1pPr>
          </a:lstStyle>
          <a:p>
            <a:pPr>
              <a:defRPr/>
            </a:pPr>
            <a:fld id="{8F5A0EED-C1AD-4EB0-B367-6F6A81C3FA8A}" type="slidenum">
              <a:rPr lang="en-US" altLang="en-US" smtClean="0"/>
              <a:pPr>
                <a:defRPr/>
              </a:pPr>
              <a:t>‹#›</a:t>
            </a:fld>
            <a:endParaRPr lang="en-US" altLang="en-US" dirty="0"/>
          </a:p>
        </p:txBody>
      </p:sp>
    </p:spTree>
    <p:extLst>
      <p:ext uri="{BB962C8B-B14F-4D97-AF65-F5344CB8AC3E}">
        <p14:creationId xmlns:p14="http://schemas.microsoft.com/office/powerpoint/2010/main" val="2554944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3" name="Slide Number Placeholder 5"/>
          <p:cNvSpPr>
            <a:spLocks noGrp="1"/>
          </p:cNvSpPr>
          <p:nvPr>
            <p:ph type="sldNum" sz="quarter" idx="11"/>
          </p:nvPr>
        </p:nvSpPr>
        <p:spPr/>
        <p:txBody>
          <a:bodyPr/>
          <a:lstStyle>
            <a:lvl1pPr>
              <a:defRPr/>
            </a:lvl1pPr>
          </a:lstStyle>
          <a:p>
            <a:pPr>
              <a:defRPr/>
            </a:pPr>
            <a:fld id="{E9834EA3-F3B9-406D-A631-8D3F1E3FFC60}" type="slidenum">
              <a:rPr lang="en-US" altLang="en-US" smtClean="0"/>
              <a:pPr>
                <a:defRPr/>
              </a:pPr>
              <a:t>‹#›</a:t>
            </a:fld>
            <a:endParaRPr lang="en-US" altLang="en-US" dirty="0"/>
          </a:p>
        </p:txBody>
      </p:sp>
    </p:spTree>
    <p:extLst>
      <p:ext uri="{BB962C8B-B14F-4D97-AF65-F5344CB8AC3E}">
        <p14:creationId xmlns:p14="http://schemas.microsoft.com/office/powerpoint/2010/main" val="1229458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hart (fa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3" name="Slide Number Placeholder 3"/>
          <p:cNvSpPr>
            <a:spLocks noGrp="1"/>
          </p:cNvSpPr>
          <p:nvPr>
            <p:ph type="sldNum" sz="quarter" idx="11"/>
          </p:nvPr>
        </p:nvSpPr>
        <p:spPr/>
        <p:txBody>
          <a:bodyPr/>
          <a:lstStyle>
            <a:lvl1pPr>
              <a:defRPr/>
            </a:lvl1pPr>
          </a:lstStyle>
          <a:p>
            <a:pPr>
              <a:defRPr/>
            </a:pPr>
            <a:fld id="{A7F5E406-4104-4BE5-B2CB-2C9C57452B2F}" type="slidenum">
              <a:rPr lang="en-US" altLang="en-US" smtClean="0"/>
              <a:pPr>
                <a:defRPr/>
              </a:pPr>
              <a:t>‹#›</a:t>
            </a:fld>
            <a:endParaRPr lang="en-US" altLang="en-US" dirty="0"/>
          </a:p>
        </p:txBody>
      </p:sp>
    </p:spTree>
    <p:extLst>
      <p:ext uri="{BB962C8B-B14F-4D97-AF65-F5344CB8AC3E}">
        <p14:creationId xmlns:p14="http://schemas.microsoft.com/office/powerpoint/2010/main" val="1718373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9"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0CD3AE60-14ED-47D4-9196-09BDB430B240}" type="slidenum">
              <a:rPr lang="en-US" altLang="en-US" smtClean="0"/>
              <a:pPr>
                <a:defRPr/>
              </a:pPr>
              <a:t>‹#›</a:t>
            </a:fld>
            <a:endParaRPr lang="en-US" altLang="en-US" dirty="0"/>
          </a:p>
        </p:txBody>
      </p:sp>
    </p:spTree>
    <p:extLst>
      <p:ext uri="{BB962C8B-B14F-4D97-AF65-F5344CB8AC3E}">
        <p14:creationId xmlns:p14="http://schemas.microsoft.com/office/powerpoint/2010/main" val="142194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rt (faded)">
  <p:cSld name="Chart (faded)">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41"/>
          <p:cNvSpPr txBox="1">
            <a:spLocks noGrp="1"/>
          </p:cNvSpPr>
          <p:nvPr>
            <p:ph type="ftr" idx="11"/>
          </p:nvPr>
        </p:nvSpPr>
        <p:spPr>
          <a:xfrm>
            <a:off x="3051208" y="7203864"/>
            <a:ext cx="4157312"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57" name="Google Shape;57;p41"/>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AA448565-5A6A-41CF-944A-93386AF76B58}" type="slidenum">
              <a:rPr lang="en-US" altLang="en-US" smtClean="0"/>
              <a:pPr>
                <a:defRPr/>
              </a:pPr>
              <a:t>‹#›</a:t>
            </a:fld>
            <a:endParaRPr lang="en-US" altLang="en-US" dirty="0"/>
          </a:p>
        </p:txBody>
      </p:sp>
    </p:spTree>
    <p:extLst>
      <p:ext uri="{BB962C8B-B14F-4D97-AF65-F5344CB8AC3E}">
        <p14:creationId xmlns:p14="http://schemas.microsoft.com/office/powerpoint/2010/main" val="3063636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C6B3572E-2D74-45D5-A35B-DB4EEAF55192}" type="slidenum">
              <a:rPr lang="en-US" altLang="en-US" smtClean="0"/>
              <a:pPr>
                <a:defRPr/>
              </a:pPr>
              <a:t>‹#›</a:t>
            </a:fld>
            <a:endParaRPr lang="en-US" altLang="en-US" dirty="0"/>
          </a:p>
        </p:txBody>
      </p:sp>
    </p:spTree>
    <p:extLst>
      <p:ext uri="{BB962C8B-B14F-4D97-AF65-F5344CB8AC3E}">
        <p14:creationId xmlns:p14="http://schemas.microsoft.com/office/powerpoint/2010/main" val="1854748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37836" y="7203864"/>
            <a:ext cx="4070684" cy="413808"/>
          </a:xfr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EF463D4E-29D0-4791-AFFE-2C66C0F0BF0B}" type="slidenum">
              <a:rPr lang="en-US" altLang="en-US" smtClean="0"/>
              <a:pPr>
                <a:defRPr/>
              </a:pPr>
              <a:t>‹#›</a:t>
            </a:fld>
            <a:endParaRPr lang="en-US" altLang="en-US" dirty="0"/>
          </a:p>
        </p:txBody>
      </p:sp>
    </p:spTree>
    <p:extLst>
      <p:ext uri="{BB962C8B-B14F-4D97-AF65-F5344CB8AC3E}">
        <p14:creationId xmlns:p14="http://schemas.microsoft.com/office/powerpoint/2010/main" val="25774607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2983832" y="7203864"/>
            <a:ext cx="4224688" cy="413808"/>
          </a:xfr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81103370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a:xfrm>
            <a:off x="3108960" y="7203864"/>
            <a:ext cx="4099560" cy="413808"/>
          </a:xfrm>
          <a:prstGeom prst="rect">
            <a:avLst/>
          </a:prstGeom>
        </p:spPr>
        <p:txBody>
          <a:bodyPr/>
          <a:lstStyle>
            <a:lvl1pPr>
              <a:defRPr/>
            </a:lvl1pPr>
          </a:lstStyle>
          <a:p>
            <a:pPr>
              <a:defRPr/>
            </a:pPr>
            <a:r>
              <a:rPr lang="en-US"/>
              <a:t>National Immigrant Women's Advocacy Project American University Washington College of Law</a:t>
            </a: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67BCD49-9957-4719-8A13-EC30D936773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770417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scussion/Question">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09044"/>
            <a:ext cx="8549640" cy="1666028"/>
          </a:xfrm>
        </p:spPr>
        <p:txBody>
          <a:bodyPr/>
          <a:lstStyle>
            <a:lvl1pPr>
              <a:defRPr i="0" cap="small" baseline="0"/>
            </a:lvl1pPr>
          </a:lstStyle>
          <a:p>
            <a:r>
              <a:rPr lang="en-US" dirty="0"/>
              <a:t>Click to edit Master title style</a:t>
            </a:r>
          </a:p>
        </p:txBody>
      </p:sp>
      <p:sp>
        <p:nvSpPr>
          <p:cNvPr id="3" name="Subtitle 2"/>
          <p:cNvSpPr>
            <a:spLocks noGrp="1"/>
          </p:cNvSpPr>
          <p:nvPr>
            <p:ph type="subTitle" idx="1"/>
          </p:nvPr>
        </p:nvSpPr>
        <p:spPr>
          <a:xfrm>
            <a:off x="1508760" y="3368040"/>
            <a:ext cx="7040880" cy="1986280"/>
          </a:xfrm>
        </p:spPr>
        <p:txBody>
          <a:bodyPr/>
          <a:lstStyle>
            <a:lvl1pPr marL="0" indent="0" algn="ctr">
              <a:buNone/>
              <a:defRPr i="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3137836" y="7203864"/>
            <a:ext cx="4070684"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597578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933700" y="7203864"/>
            <a:ext cx="4191000" cy="413808"/>
          </a:xfrm>
          <a:prstGeom prst="rect">
            <a:avLst/>
          </a:prstGeom>
        </p:spPr>
        <p:txBody>
          <a:bodyPr/>
          <a:lstStyle>
            <a:lvl1pPr>
              <a:defRPr>
                <a:solidFill>
                  <a:schemeClr val="bg1"/>
                </a:solidFill>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B342A12-00A5-4F57-9E97-D8C83B8EA008}"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2121543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57086" y="7203864"/>
            <a:ext cx="4051434"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1247B9F-8086-495C-BE59-817AEA5BFAC9}"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984745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70458" y="7203864"/>
            <a:ext cx="4138061"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defRPr/>
            </a:pPr>
            <a:fld id="{E9052989-46B4-418A-94E9-92B64471ED67}"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4086373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3368842" y="7203864"/>
            <a:ext cx="3839678"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8" name="Slide Number Placeholder 5"/>
          <p:cNvSpPr>
            <a:spLocks noGrp="1"/>
          </p:cNvSpPr>
          <p:nvPr>
            <p:ph type="sldNum" sz="quarter" idx="11"/>
          </p:nvPr>
        </p:nvSpPr>
        <p:spPr/>
        <p:txBody>
          <a:bodyPr/>
          <a:lstStyle>
            <a:lvl1pPr>
              <a:defRPr>
                <a:solidFill>
                  <a:srgbClr val="FFFFFF"/>
                </a:solidFill>
              </a:defRPr>
            </a:lvl1pPr>
          </a:lstStyle>
          <a:p>
            <a:pPr>
              <a:defRPr/>
            </a:pPr>
            <a:fld id="{27CE3ABF-C708-41EF-ABFD-86F962DA771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91757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502922" y="309457"/>
            <a:ext cx="3309144" cy="1316990"/>
          </a:xfrm>
          <a:prstGeom prst="rect">
            <a:avLst/>
          </a:prstGeom>
          <a:noFill/>
          <a:ln>
            <a:noFill/>
          </a:ln>
        </p:spPr>
        <p:txBody>
          <a:bodyPr spcFirstLastPara="1" wrap="square" lIns="101875" tIns="50925" rIns="101875" bIns="50925" anchor="b" anchorCtr="0">
            <a:norm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932559" y="309457"/>
            <a:ext cx="5622925" cy="6633528"/>
          </a:xfrm>
          <a:prstGeom prst="rect">
            <a:avLst/>
          </a:prstGeom>
          <a:noFill/>
          <a:ln>
            <a:noFill/>
          </a:ln>
        </p:spPr>
        <p:txBody>
          <a:bodyPr spcFirstLastPara="1" wrap="square" lIns="101875" tIns="50925" rIns="101875" bIns="50925" anchor="t" anchorCtr="0">
            <a:noAutofit/>
          </a:bodyPr>
          <a:lstStyle>
            <a:lvl1pPr marL="457200" lvl="0" indent="-457200" algn="l">
              <a:spcBef>
                <a:spcPts val="720"/>
              </a:spcBef>
              <a:spcAft>
                <a:spcPts val="0"/>
              </a:spcAft>
              <a:buClr>
                <a:schemeClr val="dk1"/>
              </a:buClr>
              <a:buSzPts val="3600"/>
              <a:buChar char="•"/>
              <a:defRPr sz="3600"/>
            </a:lvl1pPr>
            <a:lvl2pPr marL="914400" lvl="1" indent="-425450" algn="l">
              <a:spcBef>
                <a:spcPts val="620"/>
              </a:spcBef>
              <a:spcAft>
                <a:spcPts val="0"/>
              </a:spcAft>
              <a:buClr>
                <a:schemeClr val="dk1"/>
              </a:buClr>
              <a:buSzPts val="3100"/>
              <a:buChar char="–"/>
              <a:defRPr sz="3100"/>
            </a:lvl2pPr>
            <a:lvl3pPr marL="1371600" lvl="2" indent="-400050" algn="l">
              <a:spcBef>
                <a:spcPts val="540"/>
              </a:spcBef>
              <a:spcAft>
                <a:spcPts val="0"/>
              </a:spcAft>
              <a:buClr>
                <a:schemeClr val="dk1"/>
              </a:buClr>
              <a:buSzPts val="2700"/>
              <a:buChar char="•"/>
              <a:defRPr sz="27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dirty="0"/>
          </a:p>
        </p:txBody>
      </p:sp>
      <p:sp>
        <p:nvSpPr>
          <p:cNvPr id="61" name="Google Shape;61;p42"/>
          <p:cNvSpPr txBox="1">
            <a:spLocks noGrp="1"/>
          </p:cNvSpPr>
          <p:nvPr>
            <p:ph type="body" idx="2"/>
          </p:nvPr>
        </p:nvSpPr>
        <p:spPr>
          <a:xfrm>
            <a:off x="502922" y="1626447"/>
            <a:ext cx="3309144" cy="5316538"/>
          </a:xfrm>
          <a:prstGeom prst="rect">
            <a:avLst/>
          </a:prstGeom>
          <a:noFill/>
          <a:ln>
            <a:noFill/>
          </a:ln>
        </p:spPr>
        <p:txBody>
          <a:bodyPr spcFirstLastPara="1" wrap="square" lIns="101875" tIns="50925" rIns="101875" bIns="509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dirty="0"/>
          </a:p>
        </p:txBody>
      </p:sp>
      <p:sp>
        <p:nvSpPr>
          <p:cNvPr id="62" name="Google Shape;62;p42"/>
          <p:cNvSpPr txBox="1">
            <a:spLocks noGrp="1"/>
          </p:cNvSpPr>
          <p:nvPr>
            <p:ph type="ftr" idx="11"/>
          </p:nvPr>
        </p:nvSpPr>
        <p:spPr>
          <a:xfrm>
            <a:off x="3128210" y="7203864"/>
            <a:ext cx="4080309"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National Immigrant Women's Advocacy Project American University Washington College of Law</a:t>
            </a:r>
            <a:endParaRPr/>
          </a:p>
        </p:txBody>
      </p:sp>
      <p:sp>
        <p:nvSpPr>
          <p:cNvPr id="63" name="Google Shape;63;p42"/>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3176336" y="7203864"/>
            <a:ext cx="4032183"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4" name="Slide Number Placeholder 5"/>
          <p:cNvSpPr>
            <a:spLocks noGrp="1"/>
          </p:cNvSpPr>
          <p:nvPr>
            <p:ph type="sldNum" sz="quarter" idx="11"/>
          </p:nvPr>
        </p:nvSpPr>
        <p:spPr/>
        <p:txBody>
          <a:bodyPr/>
          <a:lstStyle>
            <a:lvl1pPr>
              <a:defRPr/>
            </a:lvl1pPr>
          </a:lstStyle>
          <a:p>
            <a:pPr>
              <a:defRPr/>
            </a:pPr>
            <a:fld id="{8F5A0EED-C1AD-4EB0-B367-6F6A81C3FA8A}" type="slidenum">
              <a:rPr lang="en-US" altLang="en-US" smtClean="0"/>
              <a:pPr>
                <a:defRPr/>
              </a:pPr>
              <a:t>‹#›</a:t>
            </a:fld>
            <a:endParaRPr lang="en-US" altLang="en-US" dirty="0"/>
          </a:p>
        </p:txBody>
      </p:sp>
    </p:spTree>
    <p:extLst>
      <p:ext uri="{BB962C8B-B14F-4D97-AF65-F5344CB8AC3E}">
        <p14:creationId xmlns:p14="http://schemas.microsoft.com/office/powerpoint/2010/main" val="454631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47460" y="7203864"/>
            <a:ext cx="4061059"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3" name="Slide Number Placeholder 5"/>
          <p:cNvSpPr>
            <a:spLocks noGrp="1"/>
          </p:cNvSpPr>
          <p:nvPr>
            <p:ph type="sldNum" sz="quarter" idx="11"/>
          </p:nvPr>
        </p:nvSpPr>
        <p:spPr/>
        <p:txBody>
          <a:bodyPr/>
          <a:lstStyle>
            <a:lvl1pPr>
              <a:defRPr/>
            </a:lvl1pPr>
          </a:lstStyle>
          <a:p>
            <a:pPr>
              <a:defRPr/>
            </a:pPr>
            <a:fld id="{E9834EA3-F3B9-406D-A631-8D3F1E3FFC60}" type="slidenum">
              <a:rPr lang="en-US" altLang="en-US" smtClean="0"/>
              <a:pPr>
                <a:defRPr/>
              </a:pPr>
              <a:t>‹#›</a:t>
            </a:fld>
            <a:endParaRPr lang="en-US" altLang="en-US" dirty="0"/>
          </a:p>
        </p:txBody>
      </p:sp>
    </p:spTree>
    <p:extLst>
      <p:ext uri="{BB962C8B-B14F-4D97-AF65-F5344CB8AC3E}">
        <p14:creationId xmlns:p14="http://schemas.microsoft.com/office/powerpoint/2010/main" val="2234071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Chart (fa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051208" y="7203864"/>
            <a:ext cx="4157312"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3" name="Slide Number Placeholder 3"/>
          <p:cNvSpPr>
            <a:spLocks noGrp="1"/>
          </p:cNvSpPr>
          <p:nvPr>
            <p:ph type="sldNum" sz="quarter" idx="11"/>
          </p:nvPr>
        </p:nvSpPr>
        <p:spPr/>
        <p:txBody>
          <a:bodyPr/>
          <a:lstStyle>
            <a:lvl1pPr>
              <a:defRPr/>
            </a:lvl1pPr>
          </a:lstStyle>
          <a:p>
            <a:pPr>
              <a:defRPr/>
            </a:pPr>
            <a:fld id="{A7F5E406-4104-4BE5-B2CB-2C9C57452B2F}" type="slidenum">
              <a:rPr lang="en-US" altLang="en-US" smtClean="0"/>
              <a:pPr>
                <a:defRPr/>
              </a:pPr>
              <a:t>‹#›</a:t>
            </a:fld>
            <a:endParaRPr lang="en-US" altLang="en-US" dirty="0"/>
          </a:p>
        </p:txBody>
      </p:sp>
    </p:spTree>
    <p:extLst>
      <p:ext uri="{BB962C8B-B14F-4D97-AF65-F5344CB8AC3E}">
        <p14:creationId xmlns:p14="http://schemas.microsoft.com/office/powerpoint/2010/main" val="708811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9"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3128210" y="7203864"/>
            <a:ext cx="4080309"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0CD3AE60-14ED-47D4-9196-09BDB430B240}" type="slidenum">
              <a:rPr lang="en-US" altLang="en-US" smtClean="0"/>
              <a:pPr>
                <a:defRPr/>
              </a:pPr>
              <a:t>‹#›</a:t>
            </a:fld>
            <a:endParaRPr lang="en-US" altLang="en-US" dirty="0"/>
          </a:p>
        </p:txBody>
      </p:sp>
    </p:spTree>
    <p:extLst>
      <p:ext uri="{BB962C8B-B14F-4D97-AF65-F5344CB8AC3E}">
        <p14:creationId xmlns:p14="http://schemas.microsoft.com/office/powerpoint/2010/main" val="442774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3099334" y="7203864"/>
            <a:ext cx="4109185"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AA448565-5A6A-41CF-944A-93386AF76B58}" type="slidenum">
              <a:rPr lang="en-US" altLang="en-US" smtClean="0"/>
              <a:pPr>
                <a:defRPr/>
              </a:pPr>
              <a:t>‹#›</a:t>
            </a:fld>
            <a:endParaRPr lang="en-US" altLang="en-US" dirty="0"/>
          </a:p>
        </p:txBody>
      </p:sp>
    </p:spTree>
    <p:extLst>
      <p:ext uri="{BB962C8B-B14F-4D97-AF65-F5344CB8AC3E}">
        <p14:creationId xmlns:p14="http://schemas.microsoft.com/office/powerpoint/2010/main" val="1976855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95586" y="7203864"/>
            <a:ext cx="4012933"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C6B3572E-2D74-45D5-A35B-DB4EEAF55192}" type="slidenum">
              <a:rPr lang="en-US" altLang="en-US" smtClean="0"/>
              <a:pPr>
                <a:defRPr/>
              </a:pPr>
              <a:t>‹#›</a:t>
            </a:fld>
            <a:endParaRPr lang="en-US" altLang="en-US" dirty="0"/>
          </a:p>
        </p:txBody>
      </p:sp>
    </p:spTree>
    <p:extLst>
      <p:ext uri="{BB962C8B-B14F-4D97-AF65-F5344CB8AC3E}">
        <p14:creationId xmlns:p14="http://schemas.microsoft.com/office/powerpoint/2010/main" val="648442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18584" y="7203864"/>
            <a:ext cx="4089935" cy="413808"/>
          </a:xfrm>
          <a:prstGeom prst="rect">
            <a:avLst/>
          </a:prstGeo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EF463D4E-29D0-4791-AFFE-2C66C0F0BF0B}" type="slidenum">
              <a:rPr lang="en-US" altLang="en-US" smtClean="0"/>
              <a:pPr>
                <a:defRPr/>
              </a:pPr>
              <a:t>‹#›</a:t>
            </a:fld>
            <a:endParaRPr lang="en-US" altLang="en-US" dirty="0"/>
          </a:p>
        </p:txBody>
      </p:sp>
    </p:spTree>
    <p:extLst>
      <p:ext uri="{BB962C8B-B14F-4D97-AF65-F5344CB8AC3E}">
        <p14:creationId xmlns:p14="http://schemas.microsoft.com/office/powerpoint/2010/main" val="1353205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678846"/>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678846"/>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0"/>
          </p:nvPr>
        </p:nvSpPr>
        <p:spPr>
          <a:xfrm>
            <a:off x="3176336" y="7203864"/>
            <a:ext cx="4032183"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883408562"/>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678846"/>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678846"/>
            <a:ext cx="4442460" cy="5129425"/>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0"/>
          </p:nvPr>
        </p:nvSpPr>
        <p:spPr>
          <a:xfrm>
            <a:off x="3185962" y="7203864"/>
            <a:ext cx="4022558"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801710143"/>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3051208" y="7203864"/>
            <a:ext cx="4157312"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33875977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43"/>
          <p:cNvSpPr txBox="1">
            <a:spLocks noGrp="1"/>
          </p:cNvSpPr>
          <p:nvPr>
            <p:ph type="title"/>
          </p:nvPr>
        </p:nvSpPr>
        <p:spPr>
          <a:xfrm>
            <a:off x="1971517" y="5440680"/>
            <a:ext cx="6035040" cy="642303"/>
          </a:xfrm>
          <a:prstGeom prst="rect">
            <a:avLst/>
          </a:prstGeom>
          <a:noFill/>
          <a:ln>
            <a:noFill/>
          </a:ln>
        </p:spPr>
        <p:txBody>
          <a:bodyPr spcFirstLastPara="1" wrap="square" lIns="101875" tIns="50925" rIns="101875" bIns="50925" anchor="b" anchorCtr="0">
            <a:norm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43"/>
          <p:cNvSpPr>
            <a:spLocks noGrp="1"/>
          </p:cNvSpPr>
          <p:nvPr>
            <p:ph type="pic" idx="2"/>
          </p:nvPr>
        </p:nvSpPr>
        <p:spPr>
          <a:xfrm>
            <a:off x="1971517" y="694478"/>
            <a:ext cx="6035040" cy="4663440"/>
          </a:xfrm>
          <a:prstGeom prst="rect">
            <a:avLst/>
          </a:prstGeom>
          <a:noFill/>
          <a:ln>
            <a:noFill/>
          </a:ln>
        </p:spPr>
        <p:txBody>
          <a:bodyPr spcFirstLastPara="1" wrap="square" lIns="101875" tIns="50925" rIns="101875" bIns="50925" anchor="t" anchorCtr="0">
            <a:normAutofit/>
          </a:bodyPr>
          <a:lstStyle>
            <a:lvl1pPr marR="0" lvl="0" algn="l" rtl="0">
              <a:spcBef>
                <a:spcPts val="720"/>
              </a:spcBef>
              <a:spcAft>
                <a:spcPts val="0"/>
              </a:spcAft>
              <a:buClr>
                <a:schemeClr val="dk1"/>
              </a:buClr>
              <a:buSzPts val="3600"/>
              <a:buFont typeface="Arial"/>
              <a:buNone/>
              <a:defRPr sz="3600" b="0" i="0" u="none" strike="noStrike" cap="none">
                <a:solidFill>
                  <a:schemeClr val="dk1"/>
                </a:solidFill>
                <a:latin typeface="Cambria"/>
                <a:ea typeface="Cambria"/>
                <a:cs typeface="Cambria"/>
                <a:sym typeface="Cambria"/>
              </a:defRPr>
            </a:lvl1pPr>
            <a:lvl2pPr marR="0" lvl="1" algn="l" rtl="0">
              <a:spcBef>
                <a:spcPts val="620"/>
              </a:spcBef>
              <a:spcAft>
                <a:spcPts val="0"/>
              </a:spcAft>
              <a:buClr>
                <a:schemeClr val="dk1"/>
              </a:buClr>
              <a:buSzPts val="3100"/>
              <a:buFont typeface="Arial"/>
              <a:buNone/>
              <a:defRPr sz="3100" b="0" i="0" u="none" strike="noStrike" cap="none">
                <a:solidFill>
                  <a:schemeClr val="dk1"/>
                </a:solidFill>
                <a:latin typeface="Cambria"/>
                <a:ea typeface="Cambria"/>
                <a:cs typeface="Cambria"/>
                <a:sym typeface="Cambria"/>
              </a:defRPr>
            </a:lvl2pPr>
            <a:lvl3pPr marR="0" lvl="2" algn="l" rtl="0">
              <a:spcBef>
                <a:spcPts val="540"/>
              </a:spcBef>
              <a:spcAft>
                <a:spcPts val="0"/>
              </a:spcAft>
              <a:buClr>
                <a:schemeClr val="dk1"/>
              </a:buClr>
              <a:buSzPts val="2700"/>
              <a:buFont typeface="Arial"/>
              <a:buNone/>
              <a:defRPr sz="2700" b="0" i="0" u="none" strike="noStrike" cap="none">
                <a:solidFill>
                  <a:schemeClr val="dk1"/>
                </a:solidFill>
                <a:latin typeface="Cambria"/>
                <a:ea typeface="Cambria"/>
                <a:cs typeface="Cambria"/>
                <a:sym typeface="Cambria"/>
              </a:defRPr>
            </a:lvl3pPr>
            <a:lvl4pPr marR="0" lvl="3" algn="l" rtl="0">
              <a:spcBef>
                <a:spcPts val="440"/>
              </a:spcBef>
              <a:spcAft>
                <a:spcPts val="0"/>
              </a:spcAft>
              <a:buClr>
                <a:schemeClr val="dk1"/>
              </a:buClr>
              <a:buSzPts val="2200"/>
              <a:buFont typeface="Arial"/>
              <a:buNone/>
              <a:defRPr sz="2200" b="0" i="0" u="none" strike="noStrike" cap="none">
                <a:solidFill>
                  <a:schemeClr val="dk1"/>
                </a:solidFill>
                <a:latin typeface="Cambria"/>
                <a:ea typeface="Cambria"/>
                <a:cs typeface="Cambria"/>
                <a:sym typeface="Cambria"/>
              </a:defRPr>
            </a:lvl4pPr>
            <a:lvl5pPr marR="0" lvl="4" algn="l" rtl="0">
              <a:spcBef>
                <a:spcPts val="440"/>
              </a:spcBef>
              <a:spcAft>
                <a:spcPts val="0"/>
              </a:spcAft>
              <a:buClr>
                <a:schemeClr val="dk1"/>
              </a:buClr>
              <a:buSzPts val="2200"/>
              <a:buFont typeface="Arial"/>
              <a:buNone/>
              <a:defRPr sz="2200" b="0" i="0" u="none" strike="noStrike" cap="none">
                <a:solidFill>
                  <a:schemeClr val="dk1"/>
                </a:solidFill>
                <a:latin typeface="Cambria"/>
                <a:ea typeface="Cambria"/>
                <a:cs typeface="Cambria"/>
                <a:sym typeface="Cambria"/>
              </a:defRPr>
            </a:lvl5pPr>
            <a:lvl6pPr marR="0" lvl="5"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6pPr>
            <a:lvl7pPr marR="0" lvl="6"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7pPr>
            <a:lvl8pPr marR="0" lvl="7"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8pPr>
            <a:lvl9pPr marR="0" lvl="8" algn="l" rtl="0">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9pPr>
          </a:lstStyle>
          <a:p>
            <a:endParaRPr/>
          </a:p>
        </p:txBody>
      </p:sp>
      <p:sp>
        <p:nvSpPr>
          <p:cNvPr id="67" name="Google Shape;67;p43"/>
          <p:cNvSpPr txBox="1">
            <a:spLocks noGrp="1"/>
          </p:cNvSpPr>
          <p:nvPr>
            <p:ph type="body" idx="1"/>
          </p:nvPr>
        </p:nvSpPr>
        <p:spPr>
          <a:xfrm>
            <a:off x="1971517" y="6082983"/>
            <a:ext cx="6035040" cy="912177"/>
          </a:xfrm>
          <a:prstGeom prst="rect">
            <a:avLst/>
          </a:prstGeom>
          <a:noFill/>
          <a:ln>
            <a:noFill/>
          </a:ln>
        </p:spPr>
        <p:txBody>
          <a:bodyPr spcFirstLastPara="1" wrap="square" lIns="101875" tIns="50925" rIns="101875" bIns="50925"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dirty="0"/>
          </a:p>
        </p:txBody>
      </p:sp>
      <p:sp>
        <p:nvSpPr>
          <p:cNvPr id="68" name="Google Shape;68;p43"/>
          <p:cNvSpPr txBox="1">
            <a:spLocks noGrp="1"/>
          </p:cNvSpPr>
          <p:nvPr>
            <p:ph type="ftr" idx="11"/>
          </p:nvPr>
        </p:nvSpPr>
        <p:spPr>
          <a:xfrm>
            <a:off x="3234088" y="7203864"/>
            <a:ext cx="3974432"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69" name="Google Shape;69;p43"/>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3012706" y="7203864"/>
            <a:ext cx="4195813" cy="413808"/>
          </a:xfrm>
          <a:prstGeom prst="rect">
            <a:avLst/>
          </a:prstGeo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2178796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a:xfrm>
            <a:off x="3118584" y="7203864"/>
            <a:ext cx="4089935" cy="413808"/>
          </a:xfrm>
        </p:spPr>
        <p:txBody>
          <a:bodyPr/>
          <a:lstStyle>
            <a:lvl1pPr>
              <a:defRPr/>
            </a:lvl1pPr>
          </a:lstStyle>
          <a:p>
            <a:pPr>
              <a:defRPr/>
            </a:pPr>
            <a:r>
              <a:rPr lang="en-US"/>
              <a:t>National Immigrant Women's Advocacy Project American University Washington College of Law</a:t>
            </a: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67BCD49-9957-4719-8A13-EC30D936773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743234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scussion/Question">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09044"/>
            <a:ext cx="8549640" cy="1666028"/>
          </a:xfrm>
        </p:spPr>
        <p:txBody>
          <a:bodyPr/>
          <a:lstStyle>
            <a:lvl1pPr>
              <a:defRPr i="0" cap="small" baseline="0"/>
            </a:lvl1pPr>
          </a:lstStyle>
          <a:p>
            <a:r>
              <a:rPr lang="en-US" dirty="0"/>
              <a:t>Click to edit Master title style</a:t>
            </a:r>
          </a:p>
        </p:txBody>
      </p:sp>
      <p:sp>
        <p:nvSpPr>
          <p:cNvPr id="3" name="Subtitle 2"/>
          <p:cNvSpPr>
            <a:spLocks noGrp="1"/>
          </p:cNvSpPr>
          <p:nvPr>
            <p:ph type="subTitle" idx="1"/>
          </p:nvPr>
        </p:nvSpPr>
        <p:spPr>
          <a:xfrm>
            <a:off x="1508760" y="3368040"/>
            <a:ext cx="7040880" cy="1986280"/>
          </a:xfrm>
        </p:spPr>
        <p:txBody>
          <a:bodyPr/>
          <a:lstStyle>
            <a:lvl1pPr marL="0" indent="0" algn="ctr">
              <a:buNone/>
              <a:defRPr i="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954956" y="7203864"/>
            <a:ext cx="4253564" cy="413808"/>
          </a:xfrm>
        </p:spPr>
        <p:txBody>
          <a:bodyPr/>
          <a:lstStyle>
            <a:lvl1pPr>
              <a:defRPr/>
            </a:lvl1pPr>
          </a:lstStyle>
          <a:p>
            <a:pPr>
              <a:defRPr/>
            </a:pPr>
            <a:r>
              <a:rPr lang="en-US"/>
              <a:t>National Immigrant Women's Advocacy Project American University Washington College of Law</a:t>
            </a:r>
            <a:endParaRPr lang="en-US" dirty="0"/>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2934606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933700" y="7203864"/>
            <a:ext cx="4191000" cy="413808"/>
          </a:xfrm>
        </p:spPr>
        <p:txBody>
          <a:bodyPr/>
          <a:lstStyle>
            <a:lvl1pPr>
              <a:defRPr>
                <a:solidFill>
                  <a:schemeClr val="bg1"/>
                </a:solidFill>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B342A12-00A5-4F57-9E97-D8C83B8EA008}"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610217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37836" y="7203864"/>
            <a:ext cx="4070684" cy="413808"/>
          </a:xfrm>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solidFill>
                  <a:srgbClr val="FFFFFF"/>
                </a:solidFill>
              </a:defRPr>
            </a:lvl1pPr>
          </a:lstStyle>
          <a:p>
            <a:pPr>
              <a:defRPr/>
            </a:pPr>
            <a:fld id="{41247B9F-8086-495C-BE59-817AEA5BFAC9}"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2190439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6"/>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57086" y="7203864"/>
            <a:ext cx="4051434" cy="413808"/>
          </a:xfrm>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defRPr/>
            </a:pPr>
            <a:fld id="{E9052989-46B4-418A-94E9-92B64471ED67}"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4048076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2954956" y="7203864"/>
            <a:ext cx="4253564" cy="413808"/>
          </a:xfrm>
        </p:spPr>
        <p:txBody>
          <a:bodyPr/>
          <a:lstStyle>
            <a:lvl1pPr>
              <a:defRPr/>
            </a:lvl1pPr>
          </a:lstStyle>
          <a:p>
            <a:pPr>
              <a:defRPr/>
            </a:pPr>
            <a:r>
              <a:rPr lang="en-US"/>
              <a:t>National Immigrant Women's Advocacy Project American University Washington College of Law</a:t>
            </a:r>
          </a:p>
        </p:txBody>
      </p:sp>
      <p:sp>
        <p:nvSpPr>
          <p:cNvPr id="8" name="Slide Number Placeholder 5"/>
          <p:cNvSpPr>
            <a:spLocks noGrp="1"/>
          </p:cNvSpPr>
          <p:nvPr>
            <p:ph type="sldNum" sz="quarter" idx="11"/>
          </p:nvPr>
        </p:nvSpPr>
        <p:spPr/>
        <p:txBody>
          <a:bodyPr/>
          <a:lstStyle>
            <a:lvl1pPr>
              <a:defRPr>
                <a:solidFill>
                  <a:srgbClr val="FFFFFF"/>
                </a:solidFill>
              </a:defRPr>
            </a:lvl1pPr>
          </a:lstStyle>
          <a:p>
            <a:pPr>
              <a:defRPr/>
            </a:pPr>
            <a:fld id="{27CE3ABF-C708-41EF-ABFD-86F962DA771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614776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3080084" y="7203864"/>
            <a:ext cx="4128436" cy="413808"/>
          </a:xfrm>
        </p:spPr>
        <p:txBody>
          <a:bodyPr/>
          <a:lstStyle>
            <a:lvl1pPr>
              <a:defRPr/>
            </a:lvl1pPr>
          </a:lstStyle>
          <a:p>
            <a:pPr>
              <a:defRPr/>
            </a:pPr>
            <a:r>
              <a:rPr lang="en-US" dirty="0"/>
              <a:t>National Immigrant Women's Advocacy Project American University Washington College of Law</a:t>
            </a:r>
          </a:p>
        </p:txBody>
      </p:sp>
      <p:sp>
        <p:nvSpPr>
          <p:cNvPr id="4" name="Slide Number Placeholder 5"/>
          <p:cNvSpPr>
            <a:spLocks noGrp="1"/>
          </p:cNvSpPr>
          <p:nvPr>
            <p:ph type="sldNum" sz="quarter" idx="11"/>
          </p:nvPr>
        </p:nvSpPr>
        <p:spPr/>
        <p:txBody>
          <a:bodyPr/>
          <a:lstStyle>
            <a:lvl1pPr>
              <a:defRPr/>
            </a:lvl1pPr>
          </a:lstStyle>
          <a:p>
            <a:pPr>
              <a:defRPr/>
            </a:pPr>
            <a:fld id="{8F5A0EED-C1AD-4EB0-B367-6F6A81C3FA8A}" type="slidenum">
              <a:rPr lang="en-US" altLang="en-US" smtClean="0"/>
              <a:pPr>
                <a:defRPr/>
              </a:pPr>
              <a:t>‹#›</a:t>
            </a:fld>
            <a:endParaRPr lang="en-US" altLang="en-US" dirty="0"/>
          </a:p>
        </p:txBody>
      </p:sp>
    </p:spTree>
    <p:extLst>
      <p:ext uri="{BB962C8B-B14F-4D97-AF65-F5344CB8AC3E}">
        <p14:creationId xmlns:p14="http://schemas.microsoft.com/office/powerpoint/2010/main" val="1472438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031958" y="7203864"/>
            <a:ext cx="4176562" cy="413808"/>
          </a:xfrm>
        </p:spPr>
        <p:txBody>
          <a:bodyPr/>
          <a:lstStyle>
            <a:lvl1pPr>
              <a:defRPr/>
            </a:lvl1pPr>
          </a:lstStyle>
          <a:p>
            <a:pPr>
              <a:defRPr/>
            </a:pPr>
            <a:r>
              <a:rPr lang="en-US" dirty="0"/>
              <a:t>National Immigrant Women's Advocacy Project American University Washington College of Law</a:t>
            </a:r>
          </a:p>
        </p:txBody>
      </p:sp>
      <p:sp>
        <p:nvSpPr>
          <p:cNvPr id="3" name="Slide Number Placeholder 5"/>
          <p:cNvSpPr>
            <a:spLocks noGrp="1"/>
          </p:cNvSpPr>
          <p:nvPr>
            <p:ph type="sldNum" sz="quarter" idx="11"/>
          </p:nvPr>
        </p:nvSpPr>
        <p:spPr/>
        <p:txBody>
          <a:bodyPr/>
          <a:lstStyle>
            <a:lvl1pPr>
              <a:defRPr/>
            </a:lvl1pPr>
          </a:lstStyle>
          <a:p>
            <a:pPr>
              <a:defRPr/>
            </a:pPr>
            <a:fld id="{E9834EA3-F3B9-406D-A631-8D3F1E3FFC60}" type="slidenum">
              <a:rPr lang="en-US" altLang="en-US" smtClean="0"/>
              <a:pPr>
                <a:defRPr/>
              </a:pPr>
              <a:t>‹#›</a:t>
            </a:fld>
            <a:endParaRPr lang="en-US" altLang="en-US" dirty="0"/>
          </a:p>
        </p:txBody>
      </p:sp>
    </p:spTree>
    <p:extLst>
      <p:ext uri="{BB962C8B-B14F-4D97-AF65-F5344CB8AC3E}">
        <p14:creationId xmlns:p14="http://schemas.microsoft.com/office/powerpoint/2010/main" val="1025996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Chart (fa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022332" y="7203864"/>
            <a:ext cx="4186187" cy="413808"/>
          </a:xfrm>
        </p:spPr>
        <p:txBody>
          <a:bodyPr/>
          <a:lstStyle>
            <a:lvl1pPr>
              <a:defRPr/>
            </a:lvl1pPr>
          </a:lstStyle>
          <a:p>
            <a:pPr>
              <a:defRPr/>
            </a:pPr>
            <a:r>
              <a:rPr lang="en-US"/>
              <a:t>National Immigrant Women's Advocacy Project American University Washington College of Law</a:t>
            </a:r>
            <a:endParaRPr lang="en-US" dirty="0"/>
          </a:p>
        </p:txBody>
      </p:sp>
      <p:sp>
        <p:nvSpPr>
          <p:cNvPr id="3" name="Slide Number Placeholder 3"/>
          <p:cNvSpPr>
            <a:spLocks noGrp="1"/>
          </p:cNvSpPr>
          <p:nvPr>
            <p:ph type="sldNum" sz="quarter" idx="11"/>
          </p:nvPr>
        </p:nvSpPr>
        <p:spPr/>
        <p:txBody>
          <a:bodyPr/>
          <a:lstStyle>
            <a:lvl1pPr>
              <a:defRPr/>
            </a:lvl1pPr>
          </a:lstStyle>
          <a:p>
            <a:pPr>
              <a:defRPr/>
            </a:pPr>
            <a:fld id="{A7F5E406-4104-4BE5-B2CB-2C9C57452B2F}" type="slidenum">
              <a:rPr lang="en-US" altLang="en-US" smtClean="0"/>
              <a:pPr>
                <a:defRPr/>
              </a:pPr>
              <a:t>‹#›</a:t>
            </a:fld>
            <a:endParaRPr lang="en-US" altLang="en-US" dirty="0"/>
          </a:p>
        </p:txBody>
      </p:sp>
    </p:spTree>
    <p:extLst>
      <p:ext uri="{BB962C8B-B14F-4D97-AF65-F5344CB8AC3E}">
        <p14:creationId xmlns:p14="http://schemas.microsoft.com/office/powerpoint/2010/main" val="206136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502920" y="311256"/>
            <a:ext cx="9052560" cy="1295400"/>
          </a:xfrm>
          <a:prstGeom prst="rect">
            <a:avLst/>
          </a:prstGeom>
          <a:noFill/>
          <a:ln>
            <a:noFill/>
          </a:ln>
        </p:spPr>
        <p:txBody>
          <a:bodyPr spcFirstLastPara="1" wrap="square" lIns="101875" tIns="50925" rIns="101875" bIns="509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44"/>
          <p:cNvSpPr txBox="1">
            <a:spLocks noGrp="1"/>
          </p:cNvSpPr>
          <p:nvPr>
            <p:ph type="body" idx="1"/>
          </p:nvPr>
        </p:nvSpPr>
        <p:spPr>
          <a:xfrm rot="5400000">
            <a:off x="2524760" y="-208280"/>
            <a:ext cx="5008880" cy="9052560"/>
          </a:xfrm>
          <a:prstGeom prst="rect">
            <a:avLst/>
          </a:prstGeom>
          <a:noFill/>
          <a:ln>
            <a:noFill/>
          </a:ln>
        </p:spPr>
        <p:txBody>
          <a:bodyPr spcFirstLastPara="1" wrap="square" lIns="101875" tIns="50925" rIns="101875" bIns="509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3" name="Google Shape;73;p44"/>
          <p:cNvSpPr txBox="1">
            <a:spLocks noGrp="1"/>
          </p:cNvSpPr>
          <p:nvPr>
            <p:ph type="ftr" idx="11"/>
          </p:nvPr>
        </p:nvSpPr>
        <p:spPr>
          <a:xfrm>
            <a:off x="3041582" y="7203864"/>
            <a:ext cx="4166937"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74" name="Google Shape;74;p44"/>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9"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3176336" y="7203864"/>
            <a:ext cx="4032183" cy="413808"/>
          </a:xfrm>
        </p:spPr>
        <p:txBody>
          <a:bodyPr/>
          <a:lstStyle>
            <a:lvl1pPr>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0CD3AE60-14ED-47D4-9196-09BDB430B240}" type="slidenum">
              <a:rPr lang="en-US" altLang="en-US" smtClean="0"/>
              <a:pPr>
                <a:defRPr/>
              </a:pPr>
              <a:t>‹#›</a:t>
            </a:fld>
            <a:endParaRPr lang="en-US" altLang="en-US" dirty="0"/>
          </a:p>
        </p:txBody>
      </p:sp>
    </p:spTree>
    <p:extLst>
      <p:ext uri="{BB962C8B-B14F-4D97-AF65-F5344CB8AC3E}">
        <p14:creationId xmlns:p14="http://schemas.microsoft.com/office/powerpoint/2010/main" val="3988585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3070458" y="7203864"/>
            <a:ext cx="4138061" cy="413808"/>
          </a:xfrm>
        </p:spPr>
        <p:txBody>
          <a:bodyPr/>
          <a:lstStyle>
            <a:lvl1pPr>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pPr>
              <a:defRPr/>
            </a:pPr>
            <a:fld id="{AA448565-5A6A-41CF-944A-93386AF76B58}" type="slidenum">
              <a:rPr lang="en-US" altLang="en-US" smtClean="0"/>
              <a:pPr>
                <a:defRPr/>
              </a:pPr>
              <a:t>‹#›</a:t>
            </a:fld>
            <a:endParaRPr lang="en-US" altLang="en-US" dirty="0"/>
          </a:p>
        </p:txBody>
      </p:sp>
    </p:spTree>
    <p:extLst>
      <p:ext uri="{BB962C8B-B14F-4D97-AF65-F5344CB8AC3E}">
        <p14:creationId xmlns:p14="http://schemas.microsoft.com/office/powerpoint/2010/main" val="772417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022332" y="7203864"/>
            <a:ext cx="4186187" cy="413808"/>
          </a:xfr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C6B3572E-2D74-45D5-A35B-DB4EEAF55192}" type="slidenum">
              <a:rPr lang="en-US" altLang="en-US" smtClean="0"/>
              <a:pPr>
                <a:defRPr/>
              </a:pPr>
              <a:t>‹#›</a:t>
            </a:fld>
            <a:endParaRPr lang="en-US" altLang="en-US" dirty="0"/>
          </a:p>
        </p:txBody>
      </p:sp>
    </p:spTree>
    <p:extLst>
      <p:ext uri="{BB962C8B-B14F-4D97-AF65-F5344CB8AC3E}">
        <p14:creationId xmlns:p14="http://schemas.microsoft.com/office/powerpoint/2010/main" val="3922909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8210" y="7203864"/>
            <a:ext cx="4080309" cy="413808"/>
          </a:xfr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pPr>
              <a:defRPr/>
            </a:pPr>
            <a:fld id="{EF463D4E-29D0-4791-AFFE-2C66C0F0BF0B}" type="slidenum">
              <a:rPr lang="en-US" altLang="en-US" smtClean="0"/>
              <a:pPr>
                <a:defRPr/>
              </a:pPr>
              <a:t>‹#›</a:t>
            </a:fld>
            <a:endParaRPr lang="en-US" altLang="en-US" dirty="0"/>
          </a:p>
        </p:txBody>
      </p:sp>
    </p:spTree>
    <p:extLst>
      <p:ext uri="{BB962C8B-B14F-4D97-AF65-F5344CB8AC3E}">
        <p14:creationId xmlns:p14="http://schemas.microsoft.com/office/powerpoint/2010/main" val="3728549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3118584" y="7203864"/>
            <a:ext cx="4089935" cy="413808"/>
          </a:xfr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1307552770"/>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4"/>
          <p:cNvSpPr>
            <a:spLocks noGrp="1"/>
          </p:cNvSpPr>
          <p:nvPr>
            <p:ph type="ftr" sz="quarter" idx="10"/>
          </p:nvPr>
        </p:nvSpPr>
        <p:spPr>
          <a:xfrm>
            <a:off x="2983832" y="7203864"/>
            <a:ext cx="4224688" cy="413808"/>
          </a:xfrm>
        </p:spPr>
        <p:txBody>
          <a:bodyPr/>
          <a:lstStyle>
            <a:lvl1pPr>
              <a:defRPr/>
            </a:lvl1pPr>
          </a:lstStyle>
          <a:p>
            <a:pPr>
              <a:defRPr/>
            </a:pPr>
            <a:r>
              <a:rPr lang="en-US" dirty="0"/>
              <a:t>National Immigrant Women's Advocacy Project American University Washington College of Law</a:t>
            </a:r>
          </a:p>
        </p:txBody>
      </p:sp>
      <p:sp>
        <p:nvSpPr>
          <p:cNvPr id="5" name="Slide Number Placeholder 5"/>
          <p:cNvSpPr>
            <a:spLocks noGrp="1"/>
          </p:cNvSpPr>
          <p:nvPr>
            <p:ph type="sldNum" sz="quarter" idx="11"/>
          </p:nvPr>
        </p:nvSpPr>
        <p:spPr>
          <a:xfrm>
            <a:off x="7208520" y="7203864"/>
            <a:ext cx="2346960" cy="413808"/>
          </a:xfrm>
        </p:spPr>
        <p:txBody>
          <a:bodyPr/>
          <a:lstStyle>
            <a:lvl1pPr>
              <a:defRPr>
                <a:solidFill>
                  <a:srgbClr val="FFFFFF"/>
                </a:solidFill>
              </a:defRPr>
            </a:lvl1pPr>
          </a:lstStyle>
          <a:p>
            <a:pPr>
              <a:defRPr/>
            </a:pPr>
            <a:fld id="{3A1E813A-9B15-4EB2-B959-A6DE746F25CC}" type="slidenum">
              <a:rPr lang="en-US" altLang="en-US" smtClean="0">
                <a:solidFill>
                  <a:schemeClr val="bg1"/>
                </a:solidFill>
              </a:rPr>
              <a:pPr>
                <a:defRPr/>
              </a:pPr>
              <a:t>‹#›</a:t>
            </a:fld>
            <a:endParaRPr lang="en-US" altLang="en-US" dirty="0">
              <a:solidFill>
                <a:schemeClr val="bg1"/>
              </a:solidFill>
            </a:endParaRPr>
          </a:p>
        </p:txBody>
      </p:sp>
    </p:spTree>
    <p:extLst>
      <p:ext uri="{BB962C8B-B14F-4D97-AF65-F5344CB8AC3E}">
        <p14:creationId xmlns:p14="http://schemas.microsoft.com/office/powerpoint/2010/main" val="712186294"/>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398F3730-EADA-46D5-A220-2FCA85626ECC}" type="slidenum">
              <a:rPr lang="en-US" altLang="en-US" smtClean="0"/>
              <a:pPr/>
              <a:t>‹#›</a:t>
            </a:fld>
            <a:endParaRPr lang="en-US" altLang="en-US" dirty="0"/>
          </a:p>
        </p:txBody>
      </p:sp>
    </p:spTree>
    <p:extLst>
      <p:ext uri="{BB962C8B-B14F-4D97-AF65-F5344CB8AC3E}">
        <p14:creationId xmlns:p14="http://schemas.microsoft.com/office/powerpoint/2010/main" val="3838613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scussion/Question">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09041"/>
            <a:ext cx="8549640" cy="1666028"/>
          </a:xfrm>
        </p:spPr>
        <p:txBody>
          <a:bodyPr/>
          <a:lstStyle>
            <a:lvl1pPr>
              <a:defRPr i="0" cap="small" baseline="0"/>
            </a:lvl1pPr>
          </a:lstStyle>
          <a:p>
            <a:r>
              <a:rPr lang="en-US" dirty="0"/>
              <a:t>Click to edit Master title style</a:t>
            </a:r>
          </a:p>
        </p:txBody>
      </p:sp>
      <p:sp>
        <p:nvSpPr>
          <p:cNvPr id="3" name="Subtitle 2"/>
          <p:cNvSpPr>
            <a:spLocks noGrp="1"/>
          </p:cNvSpPr>
          <p:nvPr>
            <p:ph type="subTitle" idx="1"/>
          </p:nvPr>
        </p:nvSpPr>
        <p:spPr>
          <a:xfrm>
            <a:off x="1508760" y="3368040"/>
            <a:ext cx="7040880" cy="1986280"/>
          </a:xfrm>
        </p:spPr>
        <p:txBody>
          <a:bodyPr/>
          <a:lstStyle>
            <a:lvl1pPr marL="0" indent="0" algn="ctr">
              <a:buNone/>
              <a:defRPr i="0">
                <a:solidFill>
                  <a:schemeClr val="tx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7C4E1223-0FF4-49C8-9183-8C51F527E721}" type="slidenum">
              <a:rPr lang="en-US" altLang="en-US" smtClean="0"/>
              <a:pPr/>
              <a:t>‹#›</a:t>
            </a:fld>
            <a:endParaRPr lang="en-US" altLang="en-US" dirty="0"/>
          </a:p>
        </p:txBody>
      </p:sp>
    </p:spTree>
    <p:extLst>
      <p:ext uri="{BB962C8B-B14F-4D97-AF65-F5344CB8AC3E}">
        <p14:creationId xmlns:p14="http://schemas.microsoft.com/office/powerpoint/2010/main" val="650029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933700" y="7203864"/>
            <a:ext cx="4191000" cy="413808"/>
          </a:xfrm>
        </p:spPr>
        <p:txBody>
          <a:bodyPr/>
          <a:lstStyle>
            <a:lvl1pPr>
              <a:defRPr dirty="0" smtClean="0">
                <a:solidFill>
                  <a:schemeClr val="bg1"/>
                </a:solidFill>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6A63AC35-3821-42BC-BDAE-2B923C128E1A}" type="slidenum">
              <a:rPr lang="en-US" altLang="en-US" smtClean="0"/>
              <a:pPr/>
              <a:t>‹#›</a:t>
            </a:fld>
            <a:endParaRPr lang="en-US" altLang="en-US" dirty="0"/>
          </a:p>
        </p:txBody>
      </p:sp>
    </p:spTree>
    <p:extLst>
      <p:ext uri="{BB962C8B-B14F-4D97-AF65-F5344CB8AC3E}">
        <p14:creationId xmlns:p14="http://schemas.microsoft.com/office/powerpoint/2010/main" val="15281994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6237224E-C997-4B22-927C-C432D6D08463}" type="slidenum">
              <a:rPr lang="en-US" altLang="en-US" smtClean="0"/>
              <a:pPr/>
              <a:t>‹#›</a:t>
            </a:fld>
            <a:endParaRPr lang="en-US" altLang="en-US" dirty="0"/>
          </a:p>
        </p:txBody>
      </p:sp>
    </p:spTree>
    <p:extLst>
      <p:ext uri="{BB962C8B-B14F-4D97-AF65-F5344CB8AC3E}">
        <p14:creationId xmlns:p14="http://schemas.microsoft.com/office/powerpoint/2010/main" val="381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rot="5400000">
            <a:off x="5108046" y="2495551"/>
            <a:ext cx="6631728" cy="2263140"/>
          </a:xfrm>
          <a:prstGeom prst="rect">
            <a:avLst/>
          </a:prstGeom>
          <a:noFill/>
          <a:ln>
            <a:noFill/>
          </a:ln>
        </p:spPr>
        <p:txBody>
          <a:bodyPr spcFirstLastPara="1" wrap="square" lIns="101875" tIns="50925" rIns="101875" bIns="50925"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45"/>
          <p:cNvSpPr txBox="1">
            <a:spLocks noGrp="1"/>
          </p:cNvSpPr>
          <p:nvPr>
            <p:ph type="body" idx="1"/>
          </p:nvPr>
        </p:nvSpPr>
        <p:spPr>
          <a:xfrm rot="5400000">
            <a:off x="497946" y="316231"/>
            <a:ext cx="6631728" cy="6621780"/>
          </a:xfrm>
          <a:prstGeom prst="rect">
            <a:avLst/>
          </a:prstGeom>
          <a:noFill/>
          <a:ln>
            <a:noFill/>
          </a:ln>
        </p:spPr>
        <p:txBody>
          <a:bodyPr spcFirstLastPara="1" wrap="square" lIns="101875" tIns="50925" rIns="101875" bIns="509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8" name="Google Shape;78;p45"/>
          <p:cNvSpPr txBox="1">
            <a:spLocks noGrp="1"/>
          </p:cNvSpPr>
          <p:nvPr>
            <p:ph type="ftr" idx="11"/>
          </p:nvPr>
        </p:nvSpPr>
        <p:spPr>
          <a:xfrm>
            <a:off x="3195586" y="7203864"/>
            <a:ext cx="4012933" cy="413808"/>
          </a:xfrm>
          <a:prstGeom prst="rect">
            <a:avLst/>
          </a:prstGeom>
          <a:noFill/>
          <a:ln>
            <a:noFill/>
          </a:ln>
        </p:spPr>
        <p:txBody>
          <a:bodyPr spcFirstLastPara="1" wrap="square" lIns="101875" tIns="50925" rIns="101875" bIns="5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National Immigrant Women's Advocacy Project American University Washington College of Law</a:t>
            </a:r>
            <a:endParaRPr dirty="0"/>
          </a:p>
        </p:txBody>
      </p:sp>
      <p:sp>
        <p:nvSpPr>
          <p:cNvPr id="79" name="Google Shape;79;p45"/>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fld id="{3E027408-AB3A-49A3-8E4E-9A021760F2FD}" type="slidenum">
              <a:rPr lang="en-US" altLang="en-US" smtClean="0"/>
              <a:pPr/>
              <a:t>‹#›</a:t>
            </a:fld>
            <a:endParaRPr lang="en-US" altLang="en-US" dirty="0"/>
          </a:p>
        </p:txBody>
      </p:sp>
    </p:spTree>
    <p:extLst>
      <p:ext uri="{BB962C8B-B14F-4D97-AF65-F5344CB8AC3E}">
        <p14:creationId xmlns:p14="http://schemas.microsoft.com/office/powerpoint/2010/main" val="3879488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8" name="Slide Number Placeholder 5"/>
          <p:cNvSpPr>
            <a:spLocks noGrp="1"/>
          </p:cNvSpPr>
          <p:nvPr>
            <p:ph type="sldNum" sz="quarter" idx="11"/>
          </p:nvPr>
        </p:nvSpPr>
        <p:spPr/>
        <p:txBody>
          <a:bodyPr/>
          <a:lstStyle>
            <a:lvl1pPr>
              <a:defRPr/>
            </a:lvl1pPr>
          </a:lstStyle>
          <a:p>
            <a:fld id="{0CE73224-425F-4004-9F34-FE96275900D8}" type="slidenum">
              <a:rPr lang="en-US" altLang="en-US" smtClean="0"/>
              <a:pPr/>
              <a:t>‹#›</a:t>
            </a:fld>
            <a:endParaRPr lang="en-US" altLang="en-US" dirty="0"/>
          </a:p>
        </p:txBody>
      </p:sp>
    </p:spTree>
    <p:extLst>
      <p:ext uri="{BB962C8B-B14F-4D97-AF65-F5344CB8AC3E}">
        <p14:creationId xmlns:p14="http://schemas.microsoft.com/office/powerpoint/2010/main" val="1471673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4" name="Slide Number Placeholder 5"/>
          <p:cNvSpPr>
            <a:spLocks noGrp="1"/>
          </p:cNvSpPr>
          <p:nvPr>
            <p:ph type="sldNum" sz="quarter" idx="11"/>
          </p:nvPr>
        </p:nvSpPr>
        <p:spPr/>
        <p:txBody>
          <a:bodyPr/>
          <a:lstStyle>
            <a:lvl1pPr>
              <a:defRPr/>
            </a:lvl1pPr>
          </a:lstStyle>
          <a:p>
            <a:fld id="{2EB4CD03-2422-4F8F-9BD4-52FFE132A43D}" type="slidenum">
              <a:rPr lang="en-US" altLang="en-US" smtClean="0"/>
              <a:pPr/>
              <a:t>‹#›</a:t>
            </a:fld>
            <a:endParaRPr lang="en-US" altLang="en-US" dirty="0"/>
          </a:p>
        </p:txBody>
      </p:sp>
    </p:spTree>
    <p:extLst>
      <p:ext uri="{BB962C8B-B14F-4D97-AF65-F5344CB8AC3E}">
        <p14:creationId xmlns:p14="http://schemas.microsoft.com/office/powerpoint/2010/main" val="3764837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3" name="Slide Number Placeholder 5"/>
          <p:cNvSpPr>
            <a:spLocks noGrp="1"/>
          </p:cNvSpPr>
          <p:nvPr>
            <p:ph type="sldNum" sz="quarter" idx="11"/>
          </p:nvPr>
        </p:nvSpPr>
        <p:spPr/>
        <p:txBody>
          <a:bodyPr/>
          <a:lstStyle>
            <a:lvl1pPr>
              <a:defRPr/>
            </a:lvl1pPr>
          </a:lstStyle>
          <a:p>
            <a:fld id="{128E32AC-CE08-487E-84FE-97DC12229735}" type="slidenum">
              <a:rPr lang="en-US" altLang="en-US" smtClean="0"/>
              <a:pPr/>
              <a:t>‹#›</a:t>
            </a:fld>
            <a:endParaRPr lang="en-US" altLang="en-US" dirty="0"/>
          </a:p>
        </p:txBody>
      </p:sp>
    </p:spTree>
    <p:extLst>
      <p:ext uri="{BB962C8B-B14F-4D97-AF65-F5344CB8AC3E}">
        <p14:creationId xmlns:p14="http://schemas.microsoft.com/office/powerpoint/2010/main" val="3564928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fld id="{6A3B247B-1B05-4552-A1BD-808F5B3CFF5B}" type="datetime1">
              <a:rPr lang="en-US" altLang="en-US"/>
              <a:pPr/>
              <a:t>6/10/2024</a:t>
            </a:fld>
            <a:r>
              <a:rPr lang="en-US" altLang="en-US"/>
              <a:t> … </a:t>
            </a:r>
            <a:fld id="{67D5ECCD-22B3-4DF2-A00B-7AB9DE911703}" type="slidenum">
              <a:rPr lang="en-US" altLang="en-US"/>
              <a:pPr/>
              <a:t>‹#›</a:t>
            </a:fld>
            <a:endParaRPr lang="en-US" altLang="en-US"/>
          </a:p>
        </p:txBody>
      </p:sp>
    </p:spTree>
    <p:extLst>
      <p:ext uri="{BB962C8B-B14F-4D97-AF65-F5344CB8AC3E}">
        <p14:creationId xmlns:p14="http://schemas.microsoft.com/office/powerpoint/2010/main" val="2312603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11"/>
          </p:nvPr>
        </p:nvSpPr>
        <p:spPr/>
        <p:txBody>
          <a:bodyPr/>
          <a:lstStyle>
            <a:lvl1pPr>
              <a:defRPr/>
            </a:lvl1pPr>
          </a:lstStyle>
          <a:p>
            <a:fld id="{6A3B247B-1B05-4552-A1BD-808F5B3CFF5B}" type="datetime1">
              <a:rPr lang="en-US" altLang="en-US"/>
              <a:pPr/>
              <a:t>6/10/2024</a:t>
            </a:fld>
            <a:r>
              <a:rPr lang="en-US" altLang="en-US"/>
              <a:t> … </a:t>
            </a:r>
            <a:fld id="{B826AE70-1FA7-418E-84F9-3F0C63BF87A7}" type="slidenum">
              <a:rPr lang="en-US" altLang="en-US"/>
              <a:pPr/>
              <a:t>‹#›</a:t>
            </a:fld>
            <a:endParaRPr lang="en-US" altLang="en-US"/>
          </a:p>
        </p:txBody>
      </p:sp>
    </p:spTree>
    <p:extLst>
      <p:ext uri="{BB962C8B-B14F-4D97-AF65-F5344CB8AC3E}">
        <p14:creationId xmlns:p14="http://schemas.microsoft.com/office/powerpoint/2010/main" val="33349714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6A3B247B-1B05-4552-A1BD-808F5B3CFF5B}" type="datetime1">
              <a:rPr lang="en-US" altLang="en-US"/>
              <a:pPr/>
              <a:t>6/10/2024</a:t>
            </a:fld>
            <a:r>
              <a:rPr lang="en-US" altLang="en-US"/>
              <a:t> … </a:t>
            </a:r>
            <a:fld id="{84495362-63E6-4DF0-ADA7-9EF7A003A63C}" type="slidenum">
              <a:rPr lang="en-US" altLang="en-US"/>
              <a:pPr/>
              <a:t>‹#›</a:t>
            </a:fld>
            <a:endParaRPr lang="en-US" altLang="en-US"/>
          </a:p>
        </p:txBody>
      </p:sp>
    </p:spTree>
    <p:extLst>
      <p:ext uri="{BB962C8B-B14F-4D97-AF65-F5344CB8AC3E}">
        <p14:creationId xmlns:p14="http://schemas.microsoft.com/office/powerpoint/2010/main" val="3884832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National Immigrant Women's Advocacy Project American University Washington College of Law</a:t>
            </a:r>
          </a:p>
        </p:txBody>
      </p:sp>
      <p:sp>
        <p:nvSpPr>
          <p:cNvPr id="5" name="Slide Number Placeholder 5"/>
          <p:cNvSpPr>
            <a:spLocks noGrp="1"/>
          </p:cNvSpPr>
          <p:nvPr>
            <p:ph type="sldNum" sz="quarter" idx="11"/>
          </p:nvPr>
        </p:nvSpPr>
        <p:spPr/>
        <p:txBody>
          <a:bodyPr/>
          <a:lstStyle>
            <a:lvl1pPr>
              <a:defRPr/>
            </a:lvl1pPr>
          </a:lstStyle>
          <a:p>
            <a:fld id="{6A3B247B-1B05-4552-A1BD-808F5B3CFF5B}" type="datetime1">
              <a:rPr lang="en-US" altLang="en-US"/>
              <a:pPr/>
              <a:t>6/10/2024</a:t>
            </a:fld>
            <a:r>
              <a:rPr lang="en-US" altLang="en-US"/>
              <a:t> … </a:t>
            </a:r>
            <a:fld id="{D8A75C2C-C352-4F03-B44D-E6A128E288BD}" type="slidenum">
              <a:rPr lang="en-US" altLang="en-US"/>
              <a:pPr/>
              <a:t>‹#›</a:t>
            </a:fld>
            <a:endParaRPr lang="en-US" altLang="en-US"/>
          </a:p>
        </p:txBody>
      </p:sp>
    </p:spTree>
    <p:extLst>
      <p:ext uri="{BB962C8B-B14F-4D97-AF65-F5344CB8AC3E}">
        <p14:creationId xmlns:p14="http://schemas.microsoft.com/office/powerpoint/2010/main" val="28548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412C-1F4C-0F41-A371-1E8C4163779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AD373AB-B027-9643-BE92-4EBF653822D0}"/>
              </a:ext>
            </a:extLst>
          </p:cNvPr>
          <p:cNvSpPr>
            <a:spLocks noGrp="1"/>
          </p:cNvSpPr>
          <p:nvPr>
            <p:ph type="ftr" idx="10"/>
          </p:nvPr>
        </p:nvSpPr>
        <p:spPr>
          <a:xfrm>
            <a:off x="2983832" y="7203864"/>
            <a:ext cx="4224688" cy="413808"/>
          </a:xfrm>
        </p:spPr>
        <p:txBody>
          <a:bodyPr/>
          <a:lstStyle/>
          <a:p>
            <a:r>
              <a:rPr lang="en-US" dirty="0"/>
              <a:t>National Immigrant Women's Advocacy Project American University Washington College of Law</a:t>
            </a:r>
          </a:p>
        </p:txBody>
      </p:sp>
      <p:sp>
        <p:nvSpPr>
          <p:cNvPr id="4" name="Slide Number Placeholder 3">
            <a:extLst>
              <a:ext uri="{FF2B5EF4-FFF2-40B4-BE49-F238E27FC236}">
                <a16:creationId xmlns:a16="http://schemas.microsoft.com/office/drawing/2014/main" id="{CF1C150D-A678-5944-840E-BE746B1F1CB0}"/>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dirty="0"/>
          </a:p>
        </p:txBody>
      </p:sp>
    </p:spTree>
    <p:extLst>
      <p:ext uri="{BB962C8B-B14F-4D97-AF65-F5344CB8AC3E}">
        <p14:creationId xmlns:p14="http://schemas.microsoft.com/office/powerpoint/2010/main" val="215869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6.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6.png"/><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02920" y="311256"/>
            <a:ext cx="9052560" cy="1120880"/>
          </a:xfrm>
          <a:prstGeom prst="rect">
            <a:avLst/>
          </a:prstGeom>
          <a:noFill/>
          <a:ln>
            <a:noFill/>
          </a:ln>
        </p:spPr>
        <p:txBody>
          <a:bodyPr spcFirstLastPara="1" wrap="square" lIns="101875" tIns="50925" rIns="101875" bIns="50925" anchor="ctr" anchorCtr="0">
            <a:normAutofit/>
          </a:bodyPr>
          <a:lstStyle>
            <a:lvl1pPr marR="0" lvl="0"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1pPr>
            <a:lvl2pPr marR="0" lvl="1"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2pPr>
            <a:lvl3pPr marR="0" lvl="2"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3pPr>
            <a:lvl4pPr marR="0" lvl="3"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4pPr>
            <a:lvl5pPr marR="0" lvl="4"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5pPr>
            <a:lvl6pPr marR="0" lvl="5"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6pPr>
            <a:lvl7pPr marR="0" lvl="6"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7pPr>
            <a:lvl8pPr marR="0" lvl="7"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8pPr>
            <a:lvl9pPr marR="0" lvl="8" algn="ctr" rtl="0">
              <a:spcBef>
                <a:spcPts val="0"/>
              </a:spcBef>
              <a:spcAft>
                <a:spcPts val="0"/>
              </a:spcAft>
              <a:buSzPts val="1400"/>
              <a:buNone/>
              <a:defRPr sz="4900" b="0" i="0" u="none" strike="noStrike" cap="none">
                <a:solidFill>
                  <a:srgbClr val="B21F28"/>
                </a:solidFill>
                <a:latin typeface="Cambria"/>
                <a:ea typeface="Cambria"/>
                <a:cs typeface="Cambria"/>
                <a:sym typeface="Cambria"/>
              </a:defRPr>
            </a:lvl9pPr>
          </a:lstStyle>
          <a:p>
            <a:endParaRPr dirty="0"/>
          </a:p>
        </p:txBody>
      </p:sp>
      <p:sp>
        <p:nvSpPr>
          <p:cNvPr id="12" name="Google Shape;12;p27"/>
          <p:cNvSpPr txBox="1">
            <a:spLocks noGrp="1"/>
          </p:cNvSpPr>
          <p:nvPr>
            <p:ph type="ftr" idx="11"/>
          </p:nvPr>
        </p:nvSpPr>
        <p:spPr>
          <a:xfrm>
            <a:off x="3176336" y="7203864"/>
            <a:ext cx="4032183" cy="413808"/>
          </a:xfrm>
          <a:prstGeom prst="rect">
            <a:avLst/>
          </a:prstGeom>
          <a:noFill/>
          <a:ln>
            <a:noFill/>
          </a:ln>
        </p:spPr>
        <p:txBody>
          <a:bodyPr spcFirstLastPara="1" wrap="square" lIns="101875" tIns="50925" rIns="101875" bIns="50925" anchor="ctr" anchorCtr="0">
            <a:noAutofit/>
          </a:bodyPr>
          <a:lstStyle>
            <a:lvl1pPr marR="0" lvl="0" algn="ctr" rtl="0">
              <a:spcBef>
                <a:spcPts val="0"/>
              </a:spcBef>
              <a:spcAft>
                <a:spcPts val="0"/>
              </a:spcAft>
              <a:buSzPts val="1400"/>
              <a:buNone/>
              <a:defRPr sz="13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r>
              <a:rPr lang="en-US"/>
              <a:t>National Immigrant Women's Advocacy Project American University Washington College of Law</a:t>
            </a:r>
            <a:endParaRPr/>
          </a:p>
        </p:txBody>
      </p:sp>
      <p:sp>
        <p:nvSpPr>
          <p:cNvPr id="13" name="Google Shape;13;p27"/>
          <p:cNvSpPr txBox="1">
            <a:spLocks noGrp="1"/>
          </p:cNvSpPr>
          <p:nvPr>
            <p:ph type="sldNum" idx="12"/>
          </p:nvPr>
        </p:nvSpPr>
        <p:spPr>
          <a:xfrm>
            <a:off x="7208520" y="7203864"/>
            <a:ext cx="2346960" cy="413808"/>
          </a:xfrm>
          <a:prstGeom prst="rect">
            <a:avLst/>
          </a:prstGeom>
          <a:noFill/>
          <a:ln>
            <a:noFill/>
          </a:ln>
        </p:spPr>
        <p:txBody>
          <a:bodyPr spcFirstLastPara="1" wrap="square" lIns="101875" tIns="50925" rIns="101875" bIns="50925" anchor="ctr" anchorCtr="0">
            <a:noAutofit/>
          </a:bodyPr>
          <a:lstStyle>
            <a:lvl1pPr marL="0" marR="0" lvl="0" indent="0" algn="r" rtl="0">
              <a:spcBef>
                <a:spcPts val="0"/>
              </a:spcBef>
              <a:spcAft>
                <a:spcPts val="0"/>
              </a:spcAft>
              <a:buNone/>
              <a:defRPr sz="1300" b="0" i="0" u="none" strike="noStrike" cap="none">
                <a:solidFill>
                  <a:schemeClr val="lt1"/>
                </a:solidFill>
                <a:latin typeface="Cambria"/>
                <a:ea typeface="Cambria"/>
                <a:cs typeface="Cambria"/>
                <a:sym typeface="Cambria"/>
              </a:defRPr>
            </a:lvl1pPr>
            <a:lvl2pPr marL="0" marR="0" lvl="1" indent="0" algn="r" rtl="0">
              <a:spcBef>
                <a:spcPts val="0"/>
              </a:spcBef>
              <a:spcAft>
                <a:spcPts val="0"/>
              </a:spcAft>
              <a:buNone/>
              <a:defRPr sz="1300" b="0" i="0" u="none" strike="noStrike" cap="none">
                <a:solidFill>
                  <a:schemeClr val="lt1"/>
                </a:solidFill>
                <a:latin typeface="Cambria"/>
                <a:ea typeface="Cambria"/>
                <a:cs typeface="Cambria"/>
                <a:sym typeface="Cambria"/>
              </a:defRPr>
            </a:lvl2pPr>
            <a:lvl3pPr marL="0" marR="0" lvl="2" indent="0" algn="r" rtl="0">
              <a:spcBef>
                <a:spcPts val="0"/>
              </a:spcBef>
              <a:spcAft>
                <a:spcPts val="0"/>
              </a:spcAft>
              <a:buNone/>
              <a:defRPr sz="1300" b="0" i="0" u="none" strike="noStrike" cap="none">
                <a:solidFill>
                  <a:schemeClr val="lt1"/>
                </a:solidFill>
                <a:latin typeface="Cambria"/>
                <a:ea typeface="Cambria"/>
                <a:cs typeface="Cambria"/>
                <a:sym typeface="Cambria"/>
              </a:defRPr>
            </a:lvl3pPr>
            <a:lvl4pPr marL="0" marR="0" lvl="3" indent="0" algn="r" rtl="0">
              <a:spcBef>
                <a:spcPts val="0"/>
              </a:spcBef>
              <a:spcAft>
                <a:spcPts val="0"/>
              </a:spcAft>
              <a:buNone/>
              <a:defRPr sz="1300" b="0" i="0" u="none" strike="noStrike" cap="none">
                <a:solidFill>
                  <a:schemeClr val="lt1"/>
                </a:solidFill>
                <a:latin typeface="Cambria"/>
                <a:ea typeface="Cambria"/>
                <a:cs typeface="Cambria"/>
                <a:sym typeface="Cambria"/>
              </a:defRPr>
            </a:lvl4pPr>
            <a:lvl5pPr marL="0" marR="0" lvl="4" indent="0" algn="r" rtl="0">
              <a:spcBef>
                <a:spcPts val="0"/>
              </a:spcBef>
              <a:spcAft>
                <a:spcPts val="0"/>
              </a:spcAft>
              <a:buNone/>
              <a:defRPr sz="1300" b="0" i="0" u="none" strike="noStrike" cap="none">
                <a:solidFill>
                  <a:schemeClr val="lt1"/>
                </a:solidFill>
                <a:latin typeface="Cambria"/>
                <a:ea typeface="Cambria"/>
                <a:cs typeface="Cambria"/>
                <a:sym typeface="Cambria"/>
              </a:defRPr>
            </a:lvl5pPr>
            <a:lvl6pPr marL="0" marR="0" lvl="5" indent="0" algn="r" rtl="0">
              <a:spcBef>
                <a:spcPts val="0"/>
              </a:spcBef>
              <a:spcAft>
                <a:spcPts val="0"/>
              </a:spcAft>
              <a:buNone/>
              <a:defRPr sz="1300" b="0" i="0" u="none" strike="noStrike" cap="none">
                <a:solidFill>
                  <a:schemeClr val="lt1"/>
                </a:solidFill>
                <a:latin typeface="Cambria"/>
                <a:ea typeface="Cambria"/>
                <a:cs typeface="Cambria"/>
                <a:sym typeface="Cambria"/>
              </a:defRPr>
            </a:lvl6pPr>
            <a:lvl7pPr marL="0" marR="0" lvl="6" indent="0" algn="r" rtl="0">
              <a:spcBef>
                <a:spcPts val="0"/>
              </a:spcBef>
              <a:spcAft>
                <a:spcPts val="0"/>
              </a:spcAft>
              <a:buNone/>
              <a:defRPr sz="1300" b="0" i="0" u="none" strike="noStrike" cap="none">
                <a:solidFill>
                  <a:schemeClr val="lt1"/>
                </a:solidFill>
                <a:latin typeface="Cambria"/>
                <a:ea typeface="Cambria"/>
                <a:cs typeface="Cambria"/>
                <a:sym typeface="Cambria"/>
              </a:defRPr>
            </a:lvl7pPr>
            <a:lvl8pPr marL="0" marR="0" lvl="7" indent="0" algn="r" rtl="0">
              <a:spcBef>
                <a:spcPts val="0"/>
              </a:spcBef>
              <a:spcAft>
                <a:spcPts val="0"/>
              </a:spcAft>
              <a:buNone/>
              <a:defRPr sz="1300" b="0" i="0" u="none" strike="noStrike" cap="none">
                <a:solidFill>
                  <a:schemeClr val="lt1"/>
                </a:solidFill>
                <a:latin typeface="Cambria"/>
                <a:ea typeface="Cambria"/>
                <a:cs typeface="Cambria"/>
                <a:sym typeface="Cambria"/>
              </a:defRPr>
            </a:lvl8pPr>
            <a:lvl9pPr marL="0" marR="0" lvl="8" indent="0" algn="r" rtl="0">
              <a:spcBef>
                <a:spcPts val="0"/>
              </a:spcBef>
              <a:spcAft>
                <a:spcPts val="0"/>
              </a:spcAft>
              <a:buNone/>
              <a:defRPr sz="13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 bg1="lt1" tx1="dk1" bg2="dk2" tx2="lt2" accent1="accent1" accent2="accent2" accent3="accent3" accent4="accent4" accent5="accent5" accent6="accent6" hlink="hlink" folHlink="folHlink"/>
  <p:sldLayoutIdLst>
    <p:sldLayoutId id="2147483834" r:id="rId1"/>
    <p:sldLayoutId id="2147483651" r:id="rId2"/>
    <p:sldLayoutId id="2147483656" r:id="rId3"/>
    <p:sldLayoutId id="2147483657" r:id="rId4"/>
    <p:sldLayoutId id="2147483658" r:id="rId5"/>
    <p:sldLayoutId id="2147483659" r:id="rId6"/>
    <p:sldLayoutId id="2147483660" r:id="rId7"/>
    <p:sldLayoutId id="2147483661" r:id="rId8"/>
    <p:sldLayoutId id="2147483725" r:id="rId9"/>
    <p:sldLayoutId id="2147483726" r:id="rId10"/>
    <p:sldLayoutId id="2147483754"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502920" y="311256"/>
            <a:ext cx="9052560" cy="1295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B21F28"/>
              </a:buClr>
              <a:buSzPts val="4840"/>
              <a:buFont typeface="Cambria"/>
              <a:buNone/>
              <a:defRPr sz="4840" b="0" i="0" u="none" strike="noStrike" cap="none">
                <a:solidFill>
                  <a:srgbClr val="B21F28"/>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1"/>
          <p:cNvSpPr txBox="1">
            <a:spLocks noGrp="1"/>
          </p:cNvSpPr>
          <p:nvPr>
            <p:ph type="body" idx="1"/>
          </p:nvPr>
        </p:nvSpPr>
        <p:spPr>
          <a:xfrm>
            <a:off x="502920" y="1813561"/>
            <a:ext cx="9052560" cy="5008880"/>
          </a:xfrm>
          <a:prstGeom prst="rect">
            <a:avLst/>
          </a:prstGeom>
          <a:noFill/>
          <a:ln>
            <a:noFill/>
          </a:ln>
        </p:spPr>
        <p:txBody>
          <a:bodyPr spcFirstLastPara="1" wrap="square" lIns="91425" tIns="45700" rIns="91425" bIns="45700" anchor="t" anchorCtr="0">
            <a:normAutofit/>
          </a:bodyPr>
          <a:lstStyle>
            <a:lvl1pPr marL="457200" marR="0" lvl="0" indent="-452119" algn="l" rtl="0">
              <a:spcBef>
                <a:spcPts val="704"/>
              </a:spcBef>
              <a:spcAft>
                <a:spcPts val="0"/>
              </a:spcAft>
              <a:buClr>
                <a:schemeClr val="dk1"/>
              </a:buClr>
              <a:buSzPts val="3520"/>
              <a:buFont typeface="Arial"/>
              <a:buChar char="•"/>
              <a:defRPr sz="3520" b="0" i="0" u="none" strike="noStrike" cap="none">
                <a:solidFill>
                  <a:schemeClr val="dk1"/>
                </a:solidFill>
                <a:latin typeface="Cambria"/>
                <a:ea typeface="Cambria"/>
                <a:cs typeface="Cambria"/>
                <a:sym typeface="Cambria"/>
              </a:defRPr>
            </a:lvl1pPr>
            <a:lvl2pPr marL="914400" marR="0" lvl="1" indent="-424180" algn="l" rtl="0">
              <a:spcBef>
                <a:spcPts val="616"/>
              </a:spcBef>
              <a:spcAft>
                <a:spcPts val="0"/>
              </a:spcAft>
              <a:buClr>
                <a:schemeClr val="dk1"/>
              </a:buClr>
              <a:buSzPts val="3080"/>
              <a:buFont typeface="Arial"/>
              <a:buChar char="–"/>
              <a:defRPr sz="3080" b="0" i="0" u="none" strike="noStrike" cap="none">
                <a:solidFill>
                  <a:schemeClr val="dk1"/>
                </a:solidFill>
                <a:latin typeface="Cambria"/>
                <a:ea typeface="Cambria"/>
                <a:cs typeface="Cambria"/>
                <a:sym typeface="Cambria"/>
              </a:defRPr>
            </a:lvl2pPr>
            <a:lvl3pPr marL="1371600" marR="0" lvl="2" indent="-396239" algn="l" rtl="0">
              <a:spcBef>
                <a:spcPts val="528"/>
              </a:spcBef>
              <a:spcAft>
                <a:spcPts val="0"/>
              </a:spcAft>
              <a:buClr>
                <a:schemeClr val="dk1"/>
              </a:buClr>
              <a:buSzPts val="2640"/>
              <a:buFont typeface="Arial"/>
              <a:buChar char="•"/>
              <a:defRPr sz="2640" b="0" i="0" u="none" strike="noStrike" cap="none">
                <a:solidFill>
                  <a:schemeClr val="dk1"/>
                </a:solidFill>
                <a:latin typeface="Cambria"/>
                <a:ea typeface="Cambria"/>
                <a:cs typeface="Cambria"/>
                <a:sym typeface="Cambria"/>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mbria"/>
                <a:ea typeface="Cambria"/>
                <a:cs typeface="Cambria"/>
                <a:sym typeface="Cambria"/>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mbria"/>
                <a:ea typeface="Cambria"/>
                <a:cs typeface="Cambria"/>
                <a:sym typeface="Cambria"/>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9pPr>
          </a:lstStyle>
          <a:p>
            <a:endParaRPr/>
          </a:p>
        </p:txBody>
      </p:sp>
      <p:sp>
        <p:nvSpPr>
          <p:cNvPr id="88" name="Google Shape;88;p31"/>
          <p:cNvSpPr txBox="1">
            <a:spLocks noGrp="1"/>
          </p:cNvSpPr>
          <p:nvPr>
            <p:ph type="ftr" idx="11"/>
          </p:nvPr>
        </p:nvSpPr>
        <p:spPr>
          <a:xfrm>
            <a:off x="2954956" y="7203864"/>
            <a:ext cx="4253564"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r>
              <a:rPr lang="en-US" dirty="0"/>
              <a:t>National Immigrant Women's Advocacy Project American University Washington College of Law</a:t>
            </a:r>
            <a:endParaRPr dirty="0"/>
          </a:p>
        </p:txBody>
      </p:sp>
      <p:sp>
        <p:nvSpPr>
          <p:cNvPr id="89" name="Google Shape;89;p31"/>
          <p:cNvSpPr txBox="1">
            <a:spLocks noGrp="1"/>
          </p:cNvSpPr>
          <p:nvPr>
            <p:ph type="sldNum" idx="12"/>
          </p:nvPr>
        </p:nvSpPr>
        <p:spPr>
          <a:xfrm>
            <a:off x="7208520" y="7203864"/>
            <a:ext cx="234696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320" b="0" i="0" u="none" strike="noStrike" cap="none">
                <a:solidFill>
                  <a:srgbClr val="FFFFFF"/>
                </a:solidFill>
                <a:latin typeface="Cambria"/>
                <a:ea typeface="Cambria"/>
                <a:cs typeface="Cambria"/>
                <a:sym typeface="Cambria"/>
              </a:defRPr>
            </a:lvl1pPr>
            <a:lvl2pPr marL="0" marR="0" lvl="1" indent="0" algn="r" rtl="0">
              <a:spcBef>
                <a:spcPts val="0"/>
              </a:spcBef>
              <a:spcAft>
                <a:spcPts val="0"/>
              </a:spcAft>
              <a:buNone/>
              <a:defRPr sz="1320" b="0" i="0" u="none" strike="noStrike" cap="none">
                <a:solidFill>
                  <a:srgbClr val="FFFFFF"/>
                </a:solidFill>
                <a:latin typeface="Cambria"/>
                <a:ea typeface="Cambria"/>
                <a:cs typeface="Cambria"/>
                <a:sym typeface="Cambria"/>
              </a:defRPr>
            </a:lvl2pPr>
            <a:lvl3pPr marL="0" marR="0" lvl="2" indent="0" algn="r" rtl="0">
              <a:spcBef>
                <a:spcPts val="0"/>
              </a:spcBef>
              <a:spcAft>
                <a:spcPts val="0"/>
              </a:spcAft>
              <a:buNone/>
              <a:defRPr sz="1320" b="0" i="0" u="none" strike="noStrike" cap="none">
                <a:solidFill>
                  <a:srgbClr val="FFFFFF"/>
                </a:solidFill>
                <a:latin typeface="Cambria"/>
                <a:ea typeface="Cambria"/>
                <a:cs typeface="Cambria"/>
                <a:sym typeface="Cambria"/>
              </a:defRPr>
            </a:lvl3pPr>
            <a:lvl4pPr marL="0" marR="0" lvl="3" indent="0" algn="r" rtl="0">
              <a:spcBef>
                <a:spcPts val="0"/>
              </a:spcBef>
              <a:spcAft>
                <a:spcPts val="0"/>
              </a:spcAft>
              <a:buNone/>
              <a:defRPr sz="1320" b="0" i="0" u="none" strike="noStrike" cap="none">
                <a:solidFill>
                  <a:srgbClr val="FFFFFF"/>
                </a:solidFill>
                <a:latin typeface="Cambria"/>
                <a:ea typeface="Cambria"/>
                <a:cs typeface="Cambria"/>
                <a:sym typeface="Cambria"/>
              </a:defRPr>
            </a:lvl4pPr>
            <a:lvl5pPr marL="0" marR="0" lvl="4" indent="0" algn="r" rtl="0">
              <a:spcBef>
                <a:spcPts val="0"/>
              </a:spcBef>
              <a:spcAft>
                <a:spcPts val="0"/>
              </a:spcAft>
              <a:buNone/>
              <a:defRPr sz="1320" b="0" i="0" u="none" strike="noStrike" cap="none">
                <a:solidFill>
                  <a:srgbClr val="FFFFFF"/>
                </a:solidFill>
                <a:latin typeface="Cambria"/>
                <a:ea typeface="Cambria"/>
                <a:cs typeface="Cambria"/>
                <a:sym typeface="Cambria"/>
              </a:defRPr>
            </a:lvl5pPr>
            <a:lvl6pPr marL="0" marR="0" lvl="5" indent="0" algn="r" rtl="0">
              <a:spcBef>
                <a:spcPts val="0"/>
              </a:spcBef>
              <a:spcAft>
                <a:spcPts val="0"/>
              </a:spcAft>
              <a:buNone/>
              <a:defRPr sz="1320" b="0" i="0" u="none" strike="noStrike" cap="none">
                <a:solidFill>
                  <a:srgbClr val="FFFFFF"/>
                </a:solidFill>
                <a:latin typeface="Cambria"/>
                <a:ea typeface="Cambria"/>
                <a:cs typeface="Cambria"/>
                <a:sym typeface="Cambria"/>
              </a:defRPr>
            </a:lvl6pPr>
            <a:lvl7pPr marL="0" marR="0" lvl="6" indent="0" algn="r" rtl="0">
              <a:spcBef>
                <a:spcPts val="0"/>
              </a:spcBef>
              <a:spcAft>
                <a:spcPts val="0"/>
              </a:spcAft>
              <a:buNone/>
              <a:defRPr sz="1320" b="0" i="0" u="none" strike="noStrike" cap="none">
                <a:solidFill>
                  <a:srgbClr val="FFFFFF"/>
                </a:solidFill>
                <a:latin typeface="Cambria"/>
                <a:ea typeface="Cambria"/>
                <a:cs typeface="Cambria"/>
                <a:sym typeface="Cambria"/>
              </a:defRPr>
            </a:lvl7pPr>
            <a:lvl8pPr marL="0" marR="0" lvl="7" indent="0" algn="r" rtl="0">
              <a:spcBef>
                <a:spcPts val="0"/>
              </a:spcBef>
              <a:spcAft>
                <a:spcPts val="0"/>
              </a:spcAft>
              <a:buNone/>
              <a:defRPr sz="1320" b="0" i="0" u="none" strike="noStrike" cap="none">
                <a:solidFill>
                  <a:srgbClr val="FFFFFF"/>
                </a:solidFill>
                <a:latin typeface="Cambria"/>
                <a:ea typeface="Cambria"/>
                <a:cs typeface="Cambria"/>
                <a:sym typeface="Cambria"/>
              </a:defRPr>
            </a:lvl8pPr>
            <a:lvl9pPr marL="0" marR="0" lvl="8" indent="0" algn="r" rtl="0">
              <a:spcBef>
                <a:spcPts val="0"/>
              </a:spcBef>
              <a:spcAft>
                <a:spcPts val="0"/>
              </a:spcAft>
              <a:buNone/>
              <a:defRPr sz="1320" b="0" i="0" u="none" strike="noStrike" cap="none">
                <a:solidFill>
                  <a:srgbClr val="FFFFFF"/>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smtClean="0"/>
              <a:t>‹#›</a:t>
            </a:fld>
            <a:endParaRPr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55" r:id="rId5"/>
    <p:sldLayoutId id="2147483816"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36620" y="7203864"/>
            <a:ext cx="3855720" cy="413808"/>
          </a:xfrm>
          <a:prstGeom prst="rect">
            <a:avLst/>
          </a:prstGeom>
        </p:spPr>
        <p:txBody>
          <a:bodyPr vert="horz" lIns="91440" tIns="45720" rIns="91440" bIns="45720" rtlCol="0" anchor="ctr"/>
          <a:lstStyle>
            <a:lvl1pPr algn="ctr">
              <a:defRPr sz="1320">
                <a:solidFill>
                  <a:schemeClr val="bg1"/>
                </a:solidFill>
                <a:latin typeface="+mj-lt"/>
              </a:defRPr>
            </a:lvl1pPr>
          </a:lstStyle>
          <a:p>
            <a:r>
              <a:rPr lang="en-US"/>
              <a:t>National Immigrant Women's Advocacy Project American University Washington College of Law</a:t>
            </a:r>
            <a:endParaRPr lang="en-US" dirty="0"/>
          </a:p>
        </p:txBody>
      </p:sp>
      <p:sp>
        <p:nvSpPr>
          <p:cNvPr id="6" name="Slide Number Placeholder 5"/>
          <p:cNvSpPr>
            <a:spLocks noGrp="1"/>
          </p:cNvSpPr>
          <p:nvPr>
            <p:ph type="sldNum" sz="quarter" idx="4"/>
          </p:nvPr>
        </p:nvSpPr>
        <p:spPr>
          <a:xfrm>
            <a:off x="8382000" y="7203864"/>
            <a:ext cx="1173480" cy="413808"/>
          </a:xfrm>
          <a:prstGeom prst="rect">
            <a:avLst/>
          </a:prstGeom>
        </p:spPr>
        <p:txBody>
          <a:bodyPr vert="horz" lIns="91440" tIns="45720" rIns="91440" bIns="45720" rtlCol="0" anchor="ctr"/>
          <a:lstStyle>
            <a:lvl1pPr algn="r">
              <a:defRPr sz="1320">
                <a:solidFill>
                  <a:schemeClr val="bg1"/>
                </a:solidFill>
                <a:latin typeface="+mj-lt"/>
              </a:defRPr>
            </a:lvl1pPr>
          </a:lstStyle>
          <a:p>
            <a:fld id="{0F119E91-6E3F-45F9-BD41-6F188EC08BAB}" type="slidenum">
              <a:rPr lang="en-US" smtClean="0"/>
              <a:pPr/>
              <a:t>‹#›</a:t>
            </a:fld>
            <a:endParaRPr lang="en-US"/>
          </a:p>
        </p:txBody>
      </p:sp>
    </p:spTree>
    <p:extLst>
      <p:ext uri="{BB962C8B-B14F-4D97-AF65-F5344CB8AC3E}">
        <p14:creationId xmlns:p14="http://schemas.microsoft.com/office/powerpoint/2010/main" val="33957403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dt="0"/>
  <p:txStyles>
    <p:titleStyle>
      <a:lvl1pPr algn="ctr" defTabSz="1005840" rtl="0" eaLnBrk="1" latinLnBrk="0" hangingPunct="1">
        <a:spcBef>
          <a:spcPct val="0"/>
        </a:spcBef>
        <a:buNone/>
        <a:defRPr sz="4840" kern="1200">
          <a:solidFill>
            <a:schemeClr val="accent2"/>
          </a:solidFill>
          <a:latin typeface="+mj-lt"/>
          <a:ea typeface="+mj-ea"/>
          <a:cs typeface="+mj-cs"/>
        </a:defRPr>
      </a:lvl1pPr>
    </p:titleStyle>
    <p:bodyStyle>
      <a:lvl1pPr marL="377190" indent="-377190" algn="l" defTabSz="1005840" rtl="0" eaLnBrk="1" latinLnBrk="0" hangingPunct="1">
        <a:spcBef>
          <a:spcPct val="20000"/>
        </a:spcBef>
        <a:buFont typeface="Arial" panose="020B0604020202020204"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anose="020B0604020202020204"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2920" y="1813560"/>
            <a:ext cx="9052560" cy="50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41583" y="7203864"/>
            <a:ext cx="4166936" cy="413808"/>
          </a:xfrm>
          <a:prstGeom prst="rect">
            <a:avLst/>
          </a:prstGeom>
        </p:spPr>
        <p:txBody>
          <a:bodyPr vert="horz" lIns="101882" tIns="50941" rIns="101882" bIns="50941" rtlCol="0" anchor="ctr"/>
          <a:lstStyle>
            <a:lvl1pPr algn="ctr" eaLnBrk="1" fontAlgn="auto" hangingPunct="1">
              <a:spcBef>
                <a:spcPts val="0"/>
              </a:spcBef>
              <a:spcAft>
                <a:spcPts val="0"/>
              </a:spcAft>
              <a:defRPr sz="1300">
                <a:solidFill>
                  <a:schemeClr val="bg1"/>
                </a:solidFill>
                <a:latin typeface="Cambria" pitchFamily="18" charset="0"/>
                <a:cs typeface="+mn-cs"/>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chemeClr val="bg1"/>
                </a:solidFill>
                <a:latin typeface="Cambria" pitchFamily="18" charset="0"/>
              </a:defRPr>
            </a:lvl1pPr>
          </a:lstStyle>
          <a:p>
            <a:pPr>
              <a:defRPr/>
            </a:pPr>
            <a:fld id="{1B111BFB-81B1-4671-B757-4B4F31326506}" type="slidenum">
              <a:rPr lang="en-US" altLang="en-US" smtClean="0"/>
              <a:pPr>
                <a:defRPr/>
              </a:pPr>
              <a:t>‹#›</a:t>
            </a:fld>
            <a:endParaRPr lang="en-US" altLang="en-US" dirty="0"/>
          </a:p>
        </p:txBody>
      </p:sp>
    </p:spTree>
    <p:extLst>
      <p:ext uri="{BB962C8B-B14F-4D97-AF65-F5344CB8AC3E}">
        <p14:creationId xmlns:p14="http://schemas.microsoft.com/office/powerpoint/2010/main" val="299341381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7" r:id="rId14"/>
  </p:sldLayoutIdLst>
  <p:hf hdr="0" dt="0"/>
  <p:txStyles>
    <p:titleStyle>
      <a:lvl1pPr algn="ctr" rtl="0" eaLnBrk="0" fontAlgn="base" hangingPunct="0">
        <a:spcBef>
          <a:spcPct val="0"/>
        </a:spcBef>
        <a:spcAft>
          <a:spcPct val="0"/>
        </a:spcAft>
        <a:defRPr sz="490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eaLnBrk="0" fontAlgn="base" hangingPunct="0">
        <a:spcBef>
          <a:spcPct val="0"/>
        </a:spcBef>
        <a:spcAft>
          <a:spcPct val="0"/>
        </a:spcAft>
        <a:defRPr sz="4900">
          <a:solidFill>
            <a:srgbClr val="B21F28"/>
          </a:solidFill>
          <a:latin typeface="Cambria" panose="02040503050406030204" pitchFamily="18" charset="0"/>
        </a:defRPr>
      </a:lvl2pPr>
      <a:lvl3pPr algn="ctr" rtl="0" eaLnBrk="0" fontAlgn="base" hangingPunct="0">
        <a:spcBef>
          <a:spcPct val="0"/>
        </a:spcBef>
        <a:spcAft>
          <a:spcPct val="0"/>
        </a:spcAft>
        <a:defRPr sz="4900">
          <a:solidFill>
            <a:srgbClr val="B21F28"/>
          </a:solidFill>
          <a:latin typeface="Cambria" panose="02040503050406030204" pitchFamily="18" charset="0"/>
        </a:defRPr>
      </a:lvl3pPr>
      <a:lvl4pPr algn="ctr" rtl="0" eaLnBrk="0" fontAlgn="base" hangingPunct="0">
        <a:spcBef>
          <a:spcPct val="0"/>
        </a:spcBef>
        <a:spcAft>
          <a:spcPct val="0"/>
        </a:spcAft>
        <a:defRPr sz="4900">
          <a:solidFill>
            <a:srgbClr val="B21F28"/>
          </a:solidFill>
          <a:latin typeface="Cambria" panose="02040503050406030204" pitchFamily="18" charset="0"/>
        </a:defRPr>
      </a:lvl4pPr>
      <a:lvl5pPr algn="ctr" rtl="0" eaLnBrk="0" fontAlgn="base" hangingPunct="0">
        <a:spcBef>
          <a:spcPct val="0"/>
        </a:spcBef>
        <a:spcAft>
          <a:spcPct val="0"/>
        </a:spcAft>
        <a:defRPr sz="4900">
          <a:solidFill>
            <a:srgbClr val="B21F28"/>
          </a:solidFill>
          <a:latin typeface="Cambria" panose="02040503050406030204" pitchFamily="18" charset="0"/>
        </a:defRPr>
      </a:lvl5pPr>
      <a:lvl6pPr marL="509412" algn="ctr" rtl="0" fontAlgn="base">
        <a:spcBef>
          <a:spcPct val="0"/>
        </a:spcBef>
        <a:spcAft>
          <a:spcPct val="0"/>
        </a:spcAft>
        <a:defRPr sz="4900">
          <a:solidFill>
            <a:srgbClr val="B21F28"/>
          </a:solidFill>
          <a:latin typeface="Cambria" panose="02040503050406030204" pitchFamily="18" charset="0"/>
        </a:defRPr>
      </a:lvl6pPr>
      <a:lvl7pPr marL="1018824" algn="ctr" rtl="0" fontAlgn="base">
        <a:spcBef>
          <a:spcPct val="0"/>
        </a:spcBef>
        <a:spcAft>
          <a:spcPct val="0"/>
        </a:spcAft>
        <a:defRPr sz="4900">
          <a:solidFill>
            <a:srgbClr val="B21F28"/>
          </a:solidFill>
          <a:latin typeface="Cambria" panose="02040503050406030204" pitchFamily="18" charset="0"/>
        </a:defRPr>
      </a:lvl7pPr>
      <a:lvl8pPr marL="1528237" algn="ctr" rtl="0" fontAlgn="base">
        <a:spcBef>
          <a:spcPct val="0"/>
        </a:spcBef>
        <a:spcAft>
          <a:spcPct val="0"/>
        </a:spcAft>
        <a:defRPr sz="4900">
          <a:solidFill>
            <a:srgbClr val="B21F28"/>
          </a:solidFill>
          <a:latin typeface="Cambria" panose="02040503050406030204" pitchFamily="18" charset="0"/>
        </a:defRPr>
      </a:lvl8pPr>
      <a:lvl9pPr marL="2037649" algn="ctr" rtl="0" fontAlgn="base">
        <a:spcBef>
          <a:spcPct val="0"/>
        </a:spcBef>
        <a:spcAft>
          <a:spcPct val="0"/>
        </a:spcAft>
        <a:defRPr sz="4900">
          <a:solidFill>
            <a:srgbClr val="B21F28"/>
          </a:solidFill>
          <a:latin typeface="Cambria" panose="02040503050406030204" pitchFamily="18" charset="0"/>
        </a:defRPr>
      </a:lvl9pPr>
    </p:titleStyle>
    <p:bodyStyle>
      <a:lvl1pPr marL="382059" indent="-382059" algn="l" rtl="0" eaLnBrk="0" fontAlgn="base" hangingPunct="0">
        <a:spcBef>
          <a:spcPct val="20000"/>
        </a:spcBef>
        <a:spcAft>
          <a:spcPct val="0"/>
        </a:spcAft>
        <a:buFont typeface="Arial" charset="0"/>
        <a:buChar char="•"/>
        <a:defRPr sz="3600" kern="1200">
          <a:solidFill>
            <a:schemeClr val="tx1"/>
          </a:solidFill>
          <a:latin typeface="Cambria" pitchFamily="18" charset="0"/>
          <a:ea typeface="+mn-ea"/>
          <a:cs typeface="+mn-cs"/>
        </a:defRPr>
      </a:lvl1pPr>
      <a:lvl2pPr marL="827795" indent="-318383" algn="l" rtl="0" eaLnBrk="0" fontAlgn="base" hangingPunct="0">
        <a:spcBef>
          <a:spcPct val="20000"/>
        </a:spcBef>
        <a:spcAft>
          <a:spcPct val="0"/>
        </a:spcAft>
        <a:buFont typeface="Arial" charset="0"/>
        <a:buChar char="–"/>
        <a:defRPr sz="3100" kern="1200">
          <a:solidFill>
            <a:schemeClr val="tx1"/>
          </a:solidFill>
          <a:latin typeface="Cambria" pitchFamily="18" charset="0"/>
          <a:ea typeface="+mn-ea"/>
          <a:cs typeface="+mn-cs"/>
        </a:defRPr>
      </a:lvl2pPr>
      <a:lvl3pPr marL="1273531" indent="-254706" algn="l" rtl="0" eaLnBrk="0" fontAlgn="base" hangingPunct="0">
        <a:spcBef>
          <a:spcPct val="20000"/>
        </a:spcBef>
        <a:spcAft>
          <a:spcPct val="0"/>
        </a:spcAft>
        <a:buFont typeface="Arial" charset="0"/>
        <a:buChar char="•"/>
        <a:defRPr sz="2700" kern="1200">
          <a:solidFill>
            <a:schemeClr val="tx1"/>
          </a:solidFill>
          <a:latin typeface="Cambria" pitchFamily="18" charset="0"/>
          <a:ea typeface="+mn-ea"/>
          <a:cs typeface="+mn-cs"/>
        </a:defRPr>
      </a:lvl3pPr>
      <a:lvl4pPr marL="1782943"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4pPr>
      <a:lvl5pPr marL="2292355"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2920" y="1813560"/>
            <a:ext cx="9052560" cy="50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41582" y="7203864"/>
            <a:ext cx="4166937" cy="413808"/>
          </a:xfrm>
          <a:prstGeom prst="rect">
            <a:avLst/>
          </a:prstGeom>
        </p:spPr>
        <p:txBody>
          <a:bodyPr vert="horz" lIns="101882" tIns="50941" rIns="101882" bIns="50941" rtlCol="0" anchor="ctr"/>
          <a:lstStyle>
            <a:lvl1pPr algn="ctr" eaLnBrk="1" fontAlgn="auto" hangingPunct="1">
              <a:spcBef>
                <a:spcPts val="0"/>
              </a:spcBef>
              <a:spcAft>
                <a:spcPts val="0"/>
              </a:spcAft>
              <a:defRPr sz="1300">
                <a:solidFill>
                  <a:schemeClr val="bg1"/>
                </a:solidFill>
                <a:latin typeface="Cambria" pitchFamily="18" charset="0"/>
                <a:cs typeface="+mn-cs"/>
              </a:defRPr>
            </a:lvl1pPr>
          </a:lstStyle>
          <a:p>
            <a:pPr>
              <a:defRPr/>
            </a:pPr>
            <a:r>
              <a:rPr lang="en-US" dirty="0"/>
              <a:t>National Immigrant Women's Advocacy Project American University Washington College of Law</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chemeClr val="bg1"/>
                </a:solidFill>
                <a:latin typeface="Cambria" pitchFamily="18" charset="0"/>
              </a:defRPr>
            </a:lvl1pPr>
          </a:lstStyle>
          <a:p>
            <a:pPr>
              <a:defRPr/>
            </a:pPr>
            <a:fld id="{1B111BFB-81B1-4671-B757-4B4F31326506}" type="slidenum">
              <a:rPr lang="en-US" altLang="en-US" smtClean="0"/>
              <a:pPr>
                <a:defRPr/>
              </a:pPr>
              <a:t>‹#›</a:t>
            </a:fld>
            <a:endParaRPr lang="en-US" altLang="en-US" dirty="0"/>
          </a:p>
        </p:txBody>
      </p:sp>
    </p:spTree>
    <p:extLst>
      <p:ext uri="{BB962C8B-B14F-4D97-AF65-F5344CB8AC3E}">
        <p14:creationId xmlns:p14="http://schemas.microsoft.com/office/powerpoint/2010/main" val="180545885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8" r:id="rId16"/>
    <p:sldLayoutId id="2147483810" r:id="rId17"/>
  </p:sldLayoutIdLst>
  <p:hf hdr="0" dt="0"/>
  <p:txStyles>
    <p:titleStyle>
      <a:lvl1pPr algn="ctr" rtl="0" eaLnBrk="0" fontAlgn="base" hangingPunct="0">
        <a:spcBef>
          <a:spcPct val="0"/>
        </a:spcBef>
        <a:spcAft>
          <a:spcPct val="0"/>
        </a:spcAft>
        <a:defRPr sz="490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eaLnBrk="0" fontAlgn="base" hangingPunct="0">
        <a:spcBef>
          <a:spcPct val="0"/>
        </a:spcBef>
        <a:spcAft>
          <a:spcPct val="0"/>
        </a:spcAft>
        <a:defRPr sz="4900">
          <a:solidFill>
            <a:srgbClr val="B21F28"/>
          </a:solidFill>
          <a:latin typeface="Cambria" panose="02040503050406030204" pitchFamily="18" charset="0"/>
        </a:defRPr>
      </a:lvl2pPr>
      <a:lvl3pPr algn="ctr" rtl="0" eaLnBrk="0" fontAlgn="base" hangingPunct="0">
        <a:spcBef>
          <a:spcPct val="0"/>
        </a:spcBef>
        <a:spcAft>
          <a:spcPct val="0"/>
        </a:spcAft>
        <a:defRPr sz="4900">
          <a:solidFill>
            <a:srgbClr val="B21F28"/>
          </a:solidFill>
          <a:latin typeface="Cambria" panose="02040503050406030204" pitchFamily="18" charset="0"/>
        </a:defRPr>
      </a:lvl3pPr>
      <a:lvl4pPr algn="ctr" rtl="0" eaLnBrk="0" fontAlgn="base" hangingPunct="0">
        <a:spcBef>
          <a:spcPct val="0"/>
        </a:spcBef>
        <a:spcAft>
          <a:spcPct val="0"/>
        </a:spcAft>
        <a:defRPr sz="4900">
          <a:solidFill>
            <a:srgbClr val="B21F28"/>
          </a:solidFill>
          <a:latin typeface="Cambria" panose="02040503050406030204" pitchFamily="18" charset="0"/>
        </a:defRPr>
      </a:lvl4pPr>
      <a:lvl5pPr algn="ctr" rtl="0" eaLnBrk="0" fontAlgn="base" hangingPunct="0">
        <a:spcBef>
          <a:spcPct val="0"/>
        </a:spcBef>
        <a:spcAft>
          <a:spcPct val="0"/>
        </a:spcAft>
        <a:defRPr sz="4900">
          <a:solidFill>
            <a:srgbClr val="B21F28"/>
          </a:solidFill>
          <a:latin typeface="Cambria" panose="02040503050406030204" pitchFamily="18" charset="0"/>
        </a:defRPr>
      </a:lvl5pPr>
      <a:lvl6pPr marL="509412" algn="ctr" rtl="0" fontAlgn="base">
        <a:spcBef>
          <a:spcPct val="0"/>
        </a:spcBef>
        <a:spcAft>
          <a:spcPct val="0"/>
        </a:spcAft>
        <a:defRPr sz="4900">
          <a:solidFill>
            <a:srgbClr val="B21F28"/>
          </a:solidFill>
          <a:latin typeface="Cambria" panose="02040503050406030204" pitchFamily="18" charset="0"/>
        </a:defRPr>
      </a:lvl6pPr>
      <a:lvl7pPr marL="1018824" algn="ctr" rtl="0" fontAlgn="base">
        <a:spcBef>
          <a:spcPct val="0"/>
        </a:spcBef>
        <a:spcAft>
          <a:spcPct val="0"/>
        </a:spcAft>
        <a:defRPr sz="4900">
          <a:solidFill>
            <a:srgbClr val="B21F28"/>
          </a:solidFill>
          <a:latin typeface="Cambria" panose="02040503050406030204" pitchFamily="18" charset="0"/>
        </a:defRPr>
      </a:lvl7pPr>
      <a:lvl8pPr marL="1528237" algn="ctr" rtl="0" fontAlgn="base">
        <a:spcBef>
          <a:spcPct val="0"/>
        </a:spcBef>
        <a:spcAft>
          <a:spcPct val="0"/>
        </a:spcAft>
        <a:defRPr sz="4900">
          <a:solidFill>
            <a:srgbClr val="B21F28"/>
          </a:solidFill>
          <a:latin typeface="Cambria" panose="02040503050406030204" pitchFamily="18" charset="0"/>
        </a:defRPr>
      </a:lvl8pPr>
      <a:lvl9pPr marL="2037649" algn="ctr" rtl="0" fontAlgn="base">
        <a:spcBef>
          <a:spcPct val="0"/>
        </a:spcBef>
        <a:spcAft>
          <a:spcPct val="0"/>
        </a:spcAft>
        <a:defRPr sz="4900">
          <a:solidFill>
            <a:srgbClr val="B21F28"/>
          </a:solidFill>
          <a:latin typeface="Cambria" panose="02040503050406030204" pitchFamily="18" charset="0"/>
        </a:defRPr>
      </a:lvl9pPr>
    </p:titleStyle>
    <p:bodyStyle>
      <a:lvl1pPr marL="382059" indent="-382059" algn="l" rtl="0" eaLnBrk="0" fontAlgn="base" hangingPunct="0">
        <a:spcBef>
          <a:spcPct val="20000"/>
        </a:spcBef>
        <a:spcAft>
          <a:spcPct val="0"/>
        </a:spcAft>
        <a:buFont typeface="Arial" charset="0"/>
        <a:buChar char="•"/>
        <a:defRPr sz="3600" kern="1200">
          <a:solidFill>
            <a:schemeClr val="tx1"/>
          </a:solidFill>
          <a:latin typeface="Cambria" pitchFamily="18" charset="0"/>
          <a:ea typeface="+mn-ea"/>
          <a:cs typeface="+mn-cs"/>
        </a:defRPr>
      </a:lvl1pPr>
      <a:lvl2pPr marL="827795" indent="-318383" algn="l" rtl="0" eaLnBrk="0" fontAlgn="base" hangingPunct="0">
        <a:spcBef>
          <a:spcPct val="20000"/>
        </a:spcBef>
        <a:spcAft>
          <a:spcPct val="0"/>
        </a:spcAft>
        <a:buFont typeface="Arial" charset="0"/>
        <a:buChar char="–"/>
        <a:defRPr sz="3100" kern="1200">
          <a:solidFill>
            <a:schemeClr val="tx1"/>
          </a:solidFill>
          <a:latin typeface="Cambria" pitchFamily="18" charset="0"/>
          <a:ea typeface="+mn-ea"/>
          <a:cs typeface="+mn-cs"/>
        </a:defRPr>
      </a:lvl2pPr>
      <a:lvl3pPr marL="1273531" indent="-254706" algn="l" rtl="0" eaLnBrk="0" fontAlgn="base" hangingPunct="0">
        <a:spcBef>
          <a:spcPct val="20000"/>
        </a:spcBef>
        <a:spcAft>
          <a:spcPct val="0"/>
        </a:spcAft>
        <a:buFont typeface="Arial" charset="0"/>
        <a:buChar char="•"/>
        <a:defRPr sz="2700" kern="1200">
          <a:solidFill>
            <a:schemeClr val="tx1"/>
          </a:solidFill>
          <a:latin typeface="Cambria" pitchFamily="18" charset="0"/>
          <a:ea typeface="+mn-ea"/>
          <a:cs typeface="+mn-cs"/>
        </a:defRPr>
      </a:lvl3pPr>
      <a:lvl4pPr marL="1782943"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4pPr>
      <a:lvl5pPr marL="2292355"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2920" y="1813560"/>
            <a:ext cx="9052560" cy="50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24462" y="7203864"/>
            <a:ext cx="3984057" cy="413808"/>
          </a:xfrm>
          <a:prstGeom prst="rect">
            <a:avLst/>
          </a:prstGeom>
        </p:spPr>
        <p:txBody>
          <a:bodyPr vert="horz" lIns="101882" tIns="50941" rIns="101882" bIns="50941" rtlCol="0" anchor="ctr"/>
          <a:lstStyle>
            <a:lvl1pPr algn="ctr" eaLnBrk="1" fontAlgn="auto" hangingPunct="1">
              <a:spcBef>
                <a:spcPts val="0"/>
              </a:spcBef>
              <a:spcAft>
                <a:spcPts val="0"/>
              </a:spcAft>
              <a:defRPr sz="1300">
                <a:solidFill>
                  <a:schemeClr val="bg1"/>
                </a:solidFill>
                <a:latin typeface="Cambria" pitchFamily="18" charset="0"/>
                <a:cs typeface="+mn-cs"/>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chemeClr val="bg1"/>
                </a:solidFill>
                <a:latin typeface="Cambria" pitchFamily="18" charset="0"/>
              </a:defRPr>
            </a:lvl1pPr>
          </a:lstStyle>
          <a:p>
            <a:pPr>
              <a:defRPr/>
            </a:pPr>
            <a:fld id="{1B111BFB-81B1-4671-B757-4B4F31326506}" type="slidenum">
              <a:rPr lang="en-US" altLang="en-US" smtClean="0"/>
              <a:pPr>
                <a:defRPr/>
              </a:pPr>
              <a:t>‹#›</a:t>
            </a:fld>
            <a:endParaRPr lang="en-US" altLang="en-US" dirty="0"/>
          </a:p>
        </p:txBody>
      </p:sp>
    </p:spTree>
    <p:extLst>
      <p:ext uri="{BB962C8B-B14F-4D97-AF65-F5344CB8AC3E}">
        <p14:creationId xmlns:p14="http://schemas.microsoft.com/office/powerpoint/2010/main" val="221812695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hf hdr="0" dt="0"/>
  <p:txStyles>
    <p:titleStyle>
      <a:lvl1pPr algn="ctr" rtl="0" eaLnBrk="0" fontAlgn="base" hangingPunct="0">
        <a:spcBef>
          <a:spcPct val="0"/>
        </a:spcBef>
        <a:spcAft>
          <a:spcPct val="0"/>
        </a:spcAft>
        <a:defRPr sz="490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eaLnBrk="0" fontAlgn="base" hangingPunct="0">
        <a:spcBef>
          <a:spcPct val="0"/>
        </a:spcBef>
        <a:spcAft>
          <a:spcPct val="0"/>
        </a:spcAft>
        <a:defRPr sz="4900">
          <a:solidFill>
            <a:srgbClr val="B21F28"/>
          </a:solidFill>
          <a:latin typeface="Cambria" panose="02040503050406030204" pitchFamily="18" charset="0"/>
        </a:defRPr>
      </a:lvl2pPr>
      <a:lvl3pPr algn="ctr" rtl="0" eaLnBrk="0" fontAlgn="base" hangingPunct="0">
        <a:spcBef>
          <a:spcPct val="0"/>
        </a:spcBef>
        <a:spcAft>
          <a:spcPct val="0"/>
        </a:spcAft>
        <a:defRPr sz="4900">
          <a:solidFill>
            <a:srgbClr val="B21F28"/>
          </a:solidFill>
          <a:latin typeface="Cambria" panose="02040503050406030204" pitchFamily="18" charset="0"/>
        </a:defRPr>
      </a:lvl3pPr>
      <a:lvl4pPr algn="ctr" rtl="0" eaLnBrk="0" fontAlgn="base" hangingPunct="0">
        <a:spcBef>
          <a:spcPct val="0"/>
        </a:spcBef>
        <a:spcAft>
          <a:spcPct val="0"/>
        </a:spcAft>
        <a:defRPr sz="4900">
          <a:solidFill>
            <a:srgbClr val="B21F28"/>
          </a:solidFill>
          <a:latin typeface="Cambria" panose="02040503050406030204" pitchFamily="18" charset="0"/>
        </a:defRPr>
      </a:lvl4pPr>
      <a:lvl5pPr algn="ctr" rtl="0" eaLnBrk="0" fontAlgn="base" hangingPunct="0">
        <a:spcBef>
          <a:spcPct val="0"/>
        </a:spcBef>
        <a:spcAft>
          <a:spcPct val="0"/>
        </a:spcAft>
        <a:defRPr sz="4900">
          <a:solidFill>
            <a:srgbClr val="B21F28"/>
          </a:solidFill>
          <a:latin typeface="Cambria" panose="02040503050406030204" pitchFamily="18" charset="0"/>
        </a:defRPr>
      </a:lvl5pPr>
      <a:lvl6pPr marL="509412" algn="ctr" rtl="0" fontAlgn="base">
        <a:spcBef>
          <a:spcPct val="0"/>
        </a:spcBef>
        <a:spcAft>
          <a:spcPct val="0"/>
        </a:spcAft>
        <a:defRPr sz="4900">
          <a:solidFill>
            <a:srgbClr val="B21F28"/>
          </a:solidFill>
          <a:latin typeface="Cambria" panose="02040503050406030204" pitchFamily="18" charset="0"/>
        </a:defRPr>
      </a:lvl6pPr>
      <a:lvl7pPr marL="1018824" algn="ctr" rtl="0" fontAlgn="base">
        <a:spcBef>
          <a:spcPct val="0"/>
        </a:spcBef>
        <a:spcAft>
          <a:spcPct val="0"/>
        </a:spcAft>
        <a:defRPr sz="4900">
          <a:solidFill>
            <a:srgbClr val="B21F28"/>
          </a:solidFill>
          <a:latin typeface="Cambria" panose="02040503050406030204" pitchFamily="18" charset="0"/>
        </a:defRPr>
      </a:lvl7pPr>
      <a:lvl8pPr marL="1528237" algn="ctr" rtl="0" fontAlgn="base">
        <a:spcBef>
          <a:spcPct val="0"/>
        </a:spcBef>
        <a:spcAft>
          <a:spcPct val="0"/>
        </a:spcAft>
        <a:defRPr sz="4900">
          <a:solidFill>
            <a:srgbClr val="B21F28"/>
          </a:solidFill>
          <a:latin typeface="Cambria" panose="02040503050406030204" pitchFamily="18" charset="0"/>
        </a:defRPr>
      </a:lvl8pPr>
      <a:lvl9pPr marL="2037649" algn="ctr" rtl="0" fontAlgn="base">
        <a:spcBef>
          <a:spcPct val="0"/>
        </a:spcBef>
        <a:spcAft>
          <a:spcPct val="0"/>
        </a:spcAft>
        <a:defRPr sz="4900">
          <a:solidFill>
            <a:srgbClr val="B21F28"/>
          </a:solidFill>
          <a:latin typeface="Cambria" panose="02040503050406030204" pitchFamily="18" charset="0"/>
        </a:defRPr>
      </a:lvl9pPr>
    </p:titleStyle>
    <p:bodyStyle>
      <a:lvl1pPr marL="382059" indent="-382059" algn="l" rtl="0" eaLnBrk="0" fontAlgn="base" hangingPunct="0">
        <a:spcBef>
          <a:spcPct val="20000"/>
        </a:spcBef>
        <a:spcAft>
          <a:spcPct val="0"/>
        </a:spcAft>
        <a:buFont typeface="Arial" charset="0"/>
        <a:buChar char="•"/>
        <a:defRPr sz="3600" kern="1200">
          <a:solidFill>
            <a:schemeClr val="tx1"/>
          </a:solidFill>
          <a:latin typeface="Cambria" pitchFamily="18" charset="0"/>
          <a:ea typeface="+mn-ea"/>
          <a:cs typeface="+mn-cs"/>
        </a:defRPr>
      </a:lvl1pPr>
      <a:lvl2pPr marL="827795" indent="-318383" algn="l" rtl="0" eaLnBrk="0" fontAlgn="base" hangingPunct="0">
        <a:spcBef>
          <a:spcPct val="20000"/>
        </a:spcBef>
        <a:spcAft>
          <a:spcPct val="0"/>
        </a:spcAft>
        <a:buFont typeface="Arial" charset="0"/>
        <a:buChar char="–"/>
        <a:defRPr sz="3100" kern="1200">
          <a:solidFill>
            <a:schemeClr val="tx1"/>
          </a:solidFill>
          <a:latin typeface="Cambria" pitchFamily="18" charset="0"/>
          <a:ea typeface="+mn-ea"/>
          <a:cs typeface="+mn-cs"/>
        </a:defRPr>
      </a:lvl2pPr>
      <a:lvl3pPr marL="1273531" indent="-254706" algn="l" rtl="0" eaLnBrk="0" fontAlgn="base" hangingPunct="0">
        <a:spcBef>
          <a:spcPct val="20000"/>
        </a:spcBef>
        <a:spcAft>
          <a:spcPct val="0"/>
        </a:spcAft>
        <a:buFont typeface="Arial" charset="0"/>
        <a:buChar char="•"/>
        <a:defRPr sz="2700" kern="1200">
          <a:solidFill>
            <a:schemeClr val="tx1"/>
          </a:solidFill>
          <a:latin typeface="Cambria" pitchFamily="18" charset="0"/>
          <a:ea typeface="+mn-ea"/>
          <a:cs typeface="+mn-cs"/>
        </a:defRPr>
      </a:lvl3pPr>
      <a:lvl4pPr marL="1782943"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4pPr>
      <a:lvl5pPr marL="2292355" indent="-254706" algn="l" rtl="0" eaLnBrk="0" fontAlgn="base" hangingPunct="0">
        <a:spcBef>
          <a:spcPct val="20000"/>
        </a:spcBef>
        <a:spcAft>
          <a:spcPct val="0"/>
        </a:spcAft>
        <a:buFont typeface="Arial" charset="0"/>
        <a:buChar char="»"/>
        <a:defRPr sz="2200" kern="1200">
          <a:solidFill>
            <a:schemeClr val="tx1"/>
          </a:solidFill>
          <a:latin typeface="Cambria" pitchFamily="18" charset="0"/>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2920" y="1813560"/>
            <a:ext cx="9052560" cy="500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2849880" y="7203864"/>
            <a:ext cx="4358640" cy="413808"/>
          </a:xfrm>
          <a:prstGeom prst="rect">
            <a:avLst/>
          </a:prstGeom>
        </p:spPr>
        <p:txBody>
          <a:bodyPr vert="horz" lIns="91440" tIns="45720" rIns="91440" bIns="45720" rtlCol="0" anchor="ctr"/>
          <a:lstStyle>
            <a:lvl1pPr algn="ctr" fontAlgn="auto">
              <a:spcBef>
                <a:spcPts val="0"/>
              </a:spcBef>
              <a:spcAft>
                <a:spcPts val="0"/>
              </a:spcAft>
              <a:defRPr sz="1320" dirty="0" smtClean="0">
                <a:solidFill>
                  <a:schemeClr val="bg1"/>
                </a:solidFill>
                <a:latin typeface="Cambria" pitchFamily="18" charset="0"/>
                <a:cs typeface="+mn-cs"/>
              </a:defRPr>
            </a:lvl1pPr>
          </a:lstStyle>
          <a:p>
            <a:pPr>
              <a:defRPr/>
            </a:pPr>
            <a:r>
              <a:rPr lang="en-US"/>
              <a:t>National Immigrant Women's Advocacy Project American University Washington College of Law</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91440" tIns="45720" rIns="91440" bIns="45720" numCol="1" anchor="ctr" anchorCtr="0" compatLnSpc="1">
            <a:prstTxWarp prst="textNoShape">
              <a:avLst/>
            </a:prstTxWarp>
          </a:bodyPr>
          <a:lstStyle>
            <a:lvl1pPr algn="r">
              <a:defRPr sz="1320">
                <a:solidFill>
                  <a:schemeClr val="bg1"/>
                </a:solidFill>
                <a:latin typeface="Cambria" panose="02040503050406030204" pitchFamily="18" charset="0"/>
              </a:defRPr>
            </a:lvl1pPr>
          </a:lstStyle>
          <a:p>
            <a:fld id="{26042F84-1A5A-494B-963F-484EB674E7D6}" type="slidenum">
              <a:rPr lang="en-US" altLang="en-US" smtClean="0"/>
              <a:pPr/>
              <a:t>‹#›</a:t>
            </a:fld>
            <a:endParaRPr lang="en-US" altLang="en-US" dirty="0"/>
          </a:p>
        </p:txBody>
      </p:sp>
    </p:spTree>
    <p:extLst>
      <p:ext uri="{BB962C8B-B14F-4D97-AF65-F5344CB8AC3E}">
        <p14:creationId xmlns:p14="http://schemas.microsoft.com/office/powerpoint/2010/main" val="114130245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hdr="0" dt="0"/>
  <p:txStyles>
    <p:titleStyle>
      <a:lvl1pPr algn="ctr" rtl="0" fontAlgn="base">
        <a:spcBef>
          <a:spcPct val="0"/>
        </a:spcBef>
        <a:spcAft>
          <a:spcPct val="0"/>
        </a:spcAft>
        <a:defRPr sz="4840" kern="1200">
          <a:solidFill>
            <a:srgbClr val="B21F28"/>
          </a:solidFill>
          <a:effectLst>
            <a:outerShdw blurRad="50800" dist="50800" dir="5400000" algn="ctr" rotWithShape="0">
              <a:schemeClr val="bg1">
                <a:lumMod val="75000"/>
                <a:alpha val="98000"/>
              </a:schemeClr>
            </a:outerShdw>
          </a:effectLst>
          <a:latin typeface="Cambria" pitchFamily="18" charset="0"/>
          <a:ea typeface="+mj-ea"/>
          <a:cs typeface="+mj-cs"/>
        </a:defRPr>
      </a:lvl1pPr>
      <a:lvl2pPr algn="ctr" rtl="0" fontAlgn="base">
        <a:spcBef>
          <a:spcPct val="0"/>
        </a:spcBef>
        <a:spcAft>
          <a:spcPct val="0"/>
        </a:spcAft>
        <a:defRPr sz="4840">
          <a:solidFill>
            <a:srgbClr val="B21F28"/>
          </a:solidFill>
          <a:latin typeface="Cambria" panose="02040503050406030204" pitchFamily="18" charset="0"/>
        </a:defRPr>
      </a:lvl2pPr>
      <a:lvl3pPr algn="ctr" rtl="0" fontAlgn="base">
        <a:spcBef>
          <a:spcPct val="0"/>
        </a:spcBef>
        <a:spcAft>
          <a:spcPct val="0"/>
        </a:spcAft>
        <a:defRPr sz="4840">
          <a:solidFill>
            <a:srgbClr val="B21F28"/>
          </a:solidFill>
          <a:latin typeface="Cambria" panose="02040503050406030204" pitchFamily="18" charset="0"/>
        </a:defRPr>
      </a:lvl3pPr>
      <a:lvl4pPr algn="ctr" rtl="0" fontAlgn="base">
        <a:spcBef>
          <a:spcPct val="0"/>
        </a:spcBef>
        <a:spcAft>
          <a:spcPct val="0"/>
        </a:spcAft>
        <a:defRPr sz="4840">
          <a:solidFill>
            <a:srgbClr val="B21F28"/>
          </a:solidFill>
          <a:latin typeface="Cambria" panose="02040503050406030204" pitchFamily="18" charset="0"/>
        </a:defRPr>
      </a:lvl4pPr>
      <a:lvl5pPr algn="ctr" rtl="0" fontAlgn="base">
        <a:spcBef>
          <a:spcPct val="0"/>
        </a:spcBef>
        <a:spcAft>
          <a:spcPct val="0"/>
        </a:spcAft>
        <a:defRPr sz="4840">
          <a:solidFill>
            <a:srgbClr val="B21F28"/>
          </a:solidFill>
          <a:latin typeface="Cambria" panose="02040503050406030204" pitchFamily="18" charset="0"/>
        </a:defRPr>
      </a:lvl5pPr>
      <a:lvl6pPr marL="502920" algn="ctr" rtl="0" fontAlgn="base">
        <a:spcBef>
          <a:spcPct val="0"/>
        </a:spcBef>
        <a:spcAft>
          <a:spcPct val="0"/>
        </a:spcAft>
        <a:defRPr sz="4840">
          <a:solidFill>
            <a:srgbClr val="B21F28"/>
          </a:solidFill>
          <a:latin typeface="Cambria" panose="02040503050406030204" pitchFamily="18" charset="0"/>
        </a:defRPr>
      </a:lvl6pPr>
      <a:lvl7pPr marL="1005840" algn="ctr" rtl="0" fontAlgn="base">
        <a:spcBef>
          <a:spcPct val="0"/>
        </a:spcBef>
        <a:spcAft>
          <a:spcPct val="0"/>
        </a:spcAft>
        <a:defRPr sz="4840">
          <a:solidFill>
            <a:srgbClr val="B21F28"/>
          </a:solidFill>
          <a:latin typeface="Cambria" panose="02040503050406030204" pitchFamily="18" charset="0"/>
        </a:defRPr>
      </a:lvl7pPr>
      <a:lvl8pPr marL="1508760" algn="ctr" rtl="0" fontAlgn="base">
        <a:spcBef>
          <a:spcPct val="0"/>
        </a:spcBef>
        <a:spcAft>
          <a:spcPct val="0"/>
        </a:spcAft>
        <a:defRPr sz="4840">
          <a:solidFill>
            <a:srgbClr val="B21F28"/>
          </a:solidFill>
          <a:latin typeface="Cambria" panose="02040503050406030204" pitchFamily="18" charset="0"/>
        </a:defRPr>
      </a:lvl8pPr>
      <a:lvl9pPr marL="2011680" algn="ctr" rtl="0" fontAlgn="base">
        <a:spcBef>
          <a:spcPct val="0"/>
        </a:spcBef>
        <a:spcAft>
          <a:spcPct val="0"/>
        </a:spcAft>
        <a:defRPr sz="4840">
          <a:solidFill>
            <a:srgbClr val="B21F28"/>
          </a:solidFill>
          <a:latin typeface="Cambria" panose="02040503050406030204" pitchFamily="18" charset="0"/>
        </a:defRPr>
      </a:lvl9pPr>
    </p:titleStyle>
    <p:bodyStyle>
      <a:lvl1pPr marL="377190" indent="-377190" algn="l" rtl="0" fontAlgn="base">
        <a:spcBef>
          <a:spcPct val="20000"/>
        </a:spcBef>
        <a:spcAft>
          <a:spcPct val="0"/>
        </a:spcAft>
        <a:buFont typeface="Arial" panose="020B0604020202020204" pitchFamily="34" charset="0"/>
        <a:buChar char="•"/>
        <a:defRPr sz="3520" kern="1200">
          <a:solidFill>
            <a:schemeClr val="tx1"/>
          </a:solidFill>
          <a:latin typeface="Cambria" pitchFamily="18" charset="0"/>
          <a:ea typeface="+mn-ea"/>
          <a:cs typeface="+mn-cs"/>
        </a:defRPr>
      </a:lvl1pPr>
      <a:lvl2pPr marL="817245" indent="-314325" algn="l" rtl="0" fontAlgn="base">
        <a:spcBef>
          <a:spcPct val="20000"/>
        </a:spcBef>
        <a:spcAft>
          <a:spcPct val="0"/>
        </a:spcAft>
        <a:buFont typeface="Arial" panose="020B0604020202020204" pitchFamily="34" charset="0"/>
        <a:buChar char="–"/>
        <a:defRPr sz="3080" kern="1200">
          <a:solidFill>
            <a:schemeClr val="tx1"/>
          </a:solidFill>
          <a:latin typeface="Cambria" pitchFamily="18" charset="0"/>
          <a:ea typeface="+mn-ea"/>
          <a:cs typeface="+mn-cs"/>
        </a:defRPr>
      </a:lvl2pPr>
      <a:lvl3pPr marL="1257300" indent="-251460" algn="l" rtl="0" fontAlgn="base">
        <a:spcBef>
          <a:spcPct val="20000"/>
        </a:spcBef>
        <a:spcAft>
          <a:spcPct val="0"/>
        </a:spcAft>
        <a:buFont typeface="Arial" panose="020B0604020202020204" pitchFamily="34" charset="0"/>
        <a:buChar char="•"/>
        <a:defRPr sz="2640" kern="1200">
          <a:solidFill>
            <a:schemeClr val="tx1"/>
          </a:solidFill>
          <a:latin typeface="Cambria" pitchFamily="18" charset="0"/>
          <a:ea typeface="+mn-ea"/>
          <a:cs typeface="+mn-cs"/>
        </a:defRPr>
      </a:lvl3pPr>
      <a:lvl4pPr marL="1760220" indent="-251460" algn="l" rtl="0" fontAlgn="base">
        <a:spcBef>
          <a:spcPct val="20000"/>
        </a:spcBef>
        <a:spcAft>
          <a:spcPct val="0"/>
        </a:spcAft>
        <a:buFont typeface="Arial" panose="020B0604020202020204" pitchFamily="34" charset="0"/>
        <a:buChar char="–"/>
        <a:defRPr sz="2200" kern="1200">
          <a:solidFill>
            <a:schemeClr val="tx1"/>
          </a:solidFill>
          <a:latin typeface="Cambria" pitchFamily="18" charset="0"/>
          <a:ea typeface="+mn-ea"/>
          <a:cs typeface="+mn-cs"/>
        </a:defRPr>
      </a:lvl4pPr>
      <a:lvl5pPr marL="2263140" indent="-251460" algn="l" rtl="0" fontAlgn="base">
        <a:spcBef>
          <a:spcPct val="20000"/>
        </a:spcBef>
        <a:spcAft>
          <a:spcPct val="0"/>
        </a:spcAft>
        <a:buFont typeface="Arial" panose="020B0604020202020204" pitchFamily="34" charset="0"/>
        <a:buChar char="»"/>
        <a:defRPr sz="2200" kern="1200">
          <a:solidFill>
            <a:schemeClr val="tx1"/>
          </a:solidFill>
          <a:latin typeface="Cambria" pitchFamily="18" charset="0"/>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niwap.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niwaplibrary.wcl.american.edu/family-law-cop-materials-repository/" TargetMode="External"/><Relationship Id="rId5" Type="http://schemas.openxmlformats.org/officeDocument/2006/relationships/hyperlink" Target="https://niwaplibrary.wcl.american.edu/home/directory-programs-serving-immigrant-victims/" TargetMode="External"/><Relationship Id="rId4" Type="http://schemas.openxmlformats.org/officeDocument/2006/relationships/hyperlink" Target="http://www.niwaplibrary.wcl.american.edu/"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33F9D4-1345-7894-B6FB-A25C6DF76DBE}"/>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85277D94-709D-75B4-ECAF-72C3D7356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4" name="Picture 3">
            <a:extLst>
              <a:ext uri="{FF2B5EF4-FFF2-40B4-BE49-F238E27FC236}">
                <a16:creationId xmlns:a16="http://schemas.microsoft.com/office/drawing/2014/main" id="{3F3FFEC4-5621-FDA4-8C48-7880F2442DCF}"/>
              </a:ext>
            </a:extLst>
          </p:cNvPr>
          <p:cNvPicPr>
            <a:picLocks noChangeAspect="1"/>
          </p:cNvPicPr>
          <p:nvPr/>
        </p:nvPicPr>
        <p:blipFill>
          <a:blip r:embed="rId2"/>
          <a:stretch>
            <a:fillRect/>
          </a:stretch>
        </p:blipFill>
        <p:spPr>
          <a:xfrm>
            <a:off x="410950" y="250065"/>
            <a:ext cx="4693920" cy="846714"/>
          </a:xfrm>
          <a:prstGeom prst="rect">
            <a:avLst/>
          </a:prstGeom>
        </p:spPr>
      </p:pic>
      <p:pic>
        <p:nvPicPr>
          <p:cNvPr id="5" name="Picture 3">
            <a:extLst>
              <a:ext uri="{FF2B5EF4-FFF2-40B4-BE49-F238E27FC236}">
                <a16:creationId xmlns:a16="http://schemas.microsoft.com/office/drawing/2014/main" id="{1771FAAA-4025-D274-B811-4944DAE2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460" y="250065"/>
            <a:ext cx="2620684" cy="81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52F353AA-69A9-65AB-F7C7-C2D6B8F33AA2}"/>
              </a:ext>
            </a:extLst>
          </p:cNvPr>
          <p:cNvSpPr txBox="1">
            <a:spLocks/>
          </p:cNvSpPr>
          <p:nvPr/>
        </p:nvSpPr>
        <p:spPr>
          <a:xfrm>
            <a:off x="516835" y="1311965"/>
            <a:ext cx="8959309" cy="4439478"/>
          </a:xfrm>
          <a:prstGeom prst="rect">
            <a:avLst/>
          </a:prstGeom>
          <a:ln w="25400" cap="flat" cmpd="sng" algn="ctr">
            <a:solidFill>
              <a:schemeClr val="accent1"/>
            </a:solidFill>
            <a:prstDash val="solid"/>
          </a:ln>
        </p:spPr>
        <p:style>
          <a:lnRef idx="2">
            <a:schemeClr val="dk1"/>
          </a:lnRef>
          <a:fillRef idx="1">
            <a:schemeClr val="lt1"/>
          </a:fillRef>
          <a:effectRef idx="0">
            <a:schemeClr val="dk1"/>
          </a:effectRef>
          <a:fontRef idx="minor">
            <a:schemeClr val="dk1"/>
          </a:fontRef>
        </p:style>
        <p:txBody>
          <a:bodyPr anchor="ctr">
            <a:noAutofit/>
            <a:scene3d>
              <a:camera prst="orthographicFront"/>
              <a:lightRig rig="soft" dir="t">
                <a:rot lat="0" lon="0" rev="17220000"/>
              </a:lightRig>
            </a:scene3d>
            <a:sp3d prstMaterial="softEdge">
              <a:bevelT w="38100" h="38100"/>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3200" b="1" dirty="0">
                <a:solidFill>
                  <a:schemeClr val="tx1"/>
                </a:solidFill>
                <a:latin typeface="Cambria" panose="02040503050406030204" pitchFamily="18" charset="0"/>
                <a:ea typeface="Cambria" panose="02040503050406030204" pitchFamily="18" charset="0"/>
              </a:rPr>
              <a:t>Community of Practice for Family Law Attorneys Representing Immigrant Survivors </a:t>
            </a:r>
            <a:br>
              <a:rPr lang="en-US" sz="3200" b="1" dirty="0">
                <a:solidFill>
                  <a:schemeClr val="tx1"/>
                </a:solidFill>
                <a:latin typeface="Cambria" panose="02040503050406030204" pitchFamily="18" charset="0"/>
                <a:ea typeface="Cambria" panose="02040503050406030204" pitchFamily="18" charset="0"/>
              </a:rPr>
            </a:br>
            <a:br>
              <a:rPr lang="en-US" sz="3200" b="1" dirty="0">
                <a:solidFill>
                  <a:schemeClr val="tx1"/>
                </a:solidFill>
                <a:latin typeface="Cambria" panose="02040503050406030204" pitchFamily="18" charset="0"/>
                <a:ea typeface="Cambria" panose="02040503050406030204" pitchFamily="18" charset="0"/>
              </a:rPr>
            </a:br>
            <a:r>
              <a:rPr lang="en-US" sz="3200" b="1" dirty="0">
                <a:solidFill>
                  <a:srgbClr val="FF0000"/>
                </a:solidFill>
                <a:latin typeface="Cambria" panose="02040503050406030204" pitchFamily="18" charset="0"/>
                <a:ea typeface="Cambria" panose="02040503050406030204" pitchFamily="18" charset="0"/>
              </a:rPr>
              <a:t>Leveraging Immigration Affidavits of Support in Divorce Action</a:t>
            </a:r>
          </a:p>
        </p:txBody>
      </p:sp>
      <p:sp>
        <p:nvSpPr>
          <p:cNvPr id="7" name="Subtitle 2">
            <a:extLst>
              <a:ext uri="{FF2B5EF4-FFF2-40B4-BE49-F238E27FC236}">
                <a16:creationId xmlns:a16="http://schemas.microsoft.com/office/drawing/2014/main" id="{DF517988-9428-70CE-1C5D-5784DDD9D332}"/>
              </a:ext>
            </a:extLst>
          </p:cNvPr>
          <p:cNvSpPr txBox="1">
            <a:spLocks/>
          </p:cNvSpPr>
          <p:nvPr/>
        </p:nvSpPr>
        <p:spPr>
          <a:xfrm>
            <a:off x="1844040" y="5120777"/>
            <a:ext cx="6521660" cy="1985508"/>
          </a:xfrm>
          <a:prstGeom prst="rect">
            <a:avLst/>
          </a:prstGeom>
        </p:spPr>
        <p:txBody>
          <a:bodyPr>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080" b="1" dirty="0">
              <a:solidFill>
                <a:srgbClr val="002060"/>
              </a:solidFill>
              <a:latin typeface="+mj-lt"/>
              <a:ea typeface="Batang" panose="02030600000101010101" pitchFamily="18" charset="-127"/>
            </a:endParaRPr>
          </a:p>
          <a:p>
            <a:pPr algn="ctr">
              <a:spcBef>
                <a:spcPct val="20000"/>
              </a:spcBef>
              <a:buClrTx/>
            </a:pPr>
            <a:r>
              <a:rPr lang="en-US" sz="3600" b="1" kern="1200" dirty="0">
                <a:solidFill>
                  <a:srgbClr val="002060"/>
                </a:solidFill>
                <a:latin typeface="Cambria"/>
                <a:ea typeface="Batang" panose="02030600000101010101" pitchFamily="18" charset="-127"/>
                <a:cs typeface="+mn-cs"/>
              </a:rPr>
              <a:t>June 11, 2024</a:t>
            </a:r>
          </a:p>
        </p:txBody>
      </p:sp>
    </p:spTree>
    <p:extLst>
      <p:ext uri="{BB962C8B-B14F-4D97-AF65-F5344CB8AC3E}">
        <p14:creationId xmlns:p14="http://schemas.microsoft.com/office/powerpoint/2010/main" val="153703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6C21-BF69-CD8C-2C8E-A8C647F50C44}"/>
              </a:ext>
            </a:extLst>
          </p:cNvPr>
          <p:cNvSpPr>
            <a:spLocks noGrp="1"/>
          </p:cNvSpPr>
          <p:nvPr>
            <p:ph type="title"/>
          </p:nvPr>
        </p:nvSpPr>
        <p:spPr>
          <a:xfrm>
            <a:off x="502920" y="154728"/>
            <a:ext cx="9052560" cy="674687"/>
          </a:xfrm>
        </p:spPr>
        <p:txBody>
          <a:bodyPr>
            <a:normAutofit fontScale="90000"/>
          </a:bodyPr>
          <a:lstStyle/>
          <a:p>
            <a:r>
              <a:rPr lang="en-US" dirty="0"/>
              <a:t>Family Based Immigration Petition</a:t>
            </a:r>
          </a:p>
        </p:txBody>
      </p:sp>
      <p:sp>
        <p:nvSpPr>
          <p:cNvPr id="3" name="Content Placeholder 2">
            <a:extLst>
              <a:ext uri="{FF2B5EF4-FFF2-40B4-BE49-F238E27FC236}">
                <a16:creationId xmlns:a16="http://schemas.microsoft.com/office/drawing/2014/main" id="{1D9B295B-138E-E55E-FFD9-D314F3EA5DFD}"/>
              </a:ext>
            </a:extLst>
          </p:cNvPr>
          <p:cNvSpPr>
            <a:spLocks noGrp="1"/>
          </p:cNvSpPr>
          <p:nvPr>
            <p:ph idx="1"/>
          </p:nvPr>
        </p:nvSpPr>
        <p:spPr>
          <a:xfrm>
            <a:off x="502920" y="829416"/>
            <a:ext cx="9052560" cy="5809924"/>
          </a:xfrm>
        </p:spPr>
        <p:txBody>
          <a:bodyPr>
            <a:normAutofit/>
          </a:bodyPr>
          <a:lstStyle/>
          <a:p>
            <a:r>
              <a:rPr lang="en-US" sz="3200" dirty="0">
                <a:latin typeface="Cambria" panose="02040503050406030204" pitchFamily="18" charset="0"/>
                <a:ea typeface="Cambria" panose="02040503050406030204" pitchFamily="18" charset="0"/>
              </a:rPr>
              <a:t>The vast majority of immigrants who are lawfully admitted to the United States are admitted based on relationships with family members.</a:t>
            </a:r>
          </a:p>
          <a:p>
            <a:pPr lvl="1"/>
            <a:r>
              <a:rPr lang="en-US" sz="2800" dirty="0">
                <a:latin typeface="Cambria" panose="02040503050406030204" pitchFamily="18" charset="0"/>
                <a:ea typeface="Cambria" panose="02040503050406030204" pitchFamily="18" charset="0"/>
              </a:rPr>
              <a:t>A citizen of the United States is able to petition for</a:t>
            </a:r>
          </a:p>
          <a:p>
            <a:pPr lvl="2"/>
            <a:r>
              <a:rPr lang="en-US" sz="2360" dirty="0">
                <a:latin typeface="Cambria" panose="02040503050406030204" pitchFamily="18" charset="0"/>
                <a:ea typeface="Cambria" panose="02040503050406030204" pitchFamily="18" charset="0"/>
              </a:rPr>
              <a:t>Spouse; children under 21, adult sons or daughters; parents; &amp; brothers and sisters. </a:t>
            </a:r>
          </a:p>
          <a:p>
            <a:pPr lvl="1"/>
            <a:r>
              <a:rPr lang="en-US" sz="2800" dirty="0">
                <a:latin typeface="Cambria" panose="02040503050406030204" pitchFamily="18" charset="0"/>
                <a:ea typeface="Cambria" panose="02040503050406030204" pitchFamily="18" charset="0"/>
              </a:rPr>
              <a:t>A lawful permanent resident may petition for:</a:t>
            </a:r>
          </a:p>
          <a:p>
            <a:pPr lvl="2"/>
            <a:r>
              <a:rPr lang="en-US" sz="2360" dirty="0">
                <a:latin typeface="Cambria" panose="02040503050406030204" pitchFamily="18" charset="0"/>
                <a:ea typeface="Cambria" panose="02040503050406030204" pitchFamily="18" charset="0"/>
              </a:rPr>
              <a:t> Spouse, children under 21 and unmarried sons and daughters.</a:t>
            </a:r>
          </a:p>
          <a:p>
            <a:pPr lvl="1"/>
            <a:r>
              <a:rPr lang="en-US" sz="2800" dirty="0">
                <a:latin typeface="Cambria" panose="02040503050406030204" pitchFamily="18" charset="0"/>
                <a:ea typeface="Cambria" panose="02040503050406030204" pitchFamily="18" charset="0"/>
              </a:rPr>
              <a:t>Processing delays but no current backlogs for immediate relatives of US citizens.</a:t>
            </a:r>
          </a:p>
          <a:p>
            <a:pPr marL="0" indent="0">
              <a:buNone/>
            </a:pPr>
            <a:endParaRPr lang="en-US" sz="3600"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a:p>
            <a:endParaRPr lang="en-US" dirty="0"/>
          </a:p>
        </p:txBody>
      </p:sp>
      <p:sp>
        <p:nvSpPr>
          <p:cNvPr id="4" name="Footer Placeholder 3">
            <a:extLst>
              <a:ext uri="{FF2B5EF4-FFF2-40B4-BE49-F238E27FC236}">
                <a16:creationId xmlns:a16="http://schemas.microsoft.com/office/drawing/2014/main" id="{999B0763-37BF-459C-D36A-BC0E67E91745}"/>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62C503C3-BC3B-6312-D252-9ABD52D1FC43}"/>
              </a:ext>
            </a:extLst>
          </p:cNvPr>
          <p:cNvSpPr>
            <a:spLocks noGrp="1"/>
          </p:cNvSpPr>
          <p:nvPr>
            <p:ph type="sldNum" sz="quarter" idx="12"/>
          </p:nvPr>
        </p:nvSpPr>
        <p:spPr/>
        <p:txBody>
          <a:bodyPr/>
          <a:lstStyle/>
          <a:p>
            <a:fld id="{0F119E91-6E3F-45F9-BD41-6F188EC08BAB}" type="slidenum">
              <a:rPr lang="en-US" smtClean="0"/>
              <a:t>10</a:t>
            </a:fld>
            <a:endParaRPr lang="en-US"/>
          </a:p>
        </p:txBody>
      </p:sp>
    </p:spTree>
    <p:extLst>
      <p:ext uri="{BB962C8B-B14F-4D97-AF65-F5344CB8AC3E}">
        <p14:creationId xmlns:p14="http://schemas.microsoft.com/office/powerpoint/2010/main" val="104244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6C7B-E386-A7F7-8079-74E820BA07A4}"/>
              </a:ext>
            </a:extLst>
          </p:cNvPr>
          <p:cNvSpPr>
            <a:spLocks noGrp="1"/>
          </p:cNvSpPr>
          <p:nvPr>
            <p:ph type="title"/>
          </p:nvPr>
        </p:nvSpPr>
        <p:spPr>
          <a:xfrm>
            <a:off x="502920" y="154728"/>
            <a:ext cx="9052560" cy="674686"/>
          </a:xfrm>
        </p:spPr>
        <p:txBody>
          <a:bodyPr>
            <a:normAutofit fontScale="90000"/>
          </a:bodyPr>
          <a:lstStyle/>
          <a:p>
            <a:r>
              <a:rPr lang="en-US" dirty="0"/>
              <a:t>Affidavits of Support</a:t>
            </a:r>
          </a:p>
        </p:txBody>
      </p:sp>
      <p:sp>
        <p:nvSpPr>
          <p:cNvPr id="3" name="Content Placeholder 2">
            <a:extLst>
              <a:ext uri="{FF2B5EF4-FFF2-40B4-BE49-F238E27FC236}">
                <a16:creationId xmlns:a16="http://schemas.microsoft.com/office/drawing/2014/main" id="{60B9D4F2-06CD-35FB-7678-A566184F76F8}"/>
              </a:ext>
            </a:extLst>
          </p:cNvPr>
          <p:cNvSpPr>
            <a:spLocks noGrp="1"/>
          </p:cNvSpPr>
          <p:nvPr>
            <p:ph idx="1"/>
          </p:nvPr>
        </p:nvSpPr>
        <p:spPr>
          <a:xfrm>
            <a:off x="502920" y="829415"/>
            <a:ext cx="9052560" cy="6113572"/>
          </a:xfrm>
        </p:spPr>
        <p:txBody>
          <a:bodyPr>
            <a:normAutofit lnSpcReduction="10000"/>
          </a:bodyPr>
          <a:lstStyle/>
          <a:p>
            <a:r>
              <a:rPr lang="en-US" sz="3200" dirty="0">
                <a:latin typeface="Cambria" panose="02040503050406030204" pitchFamily="18" charset="0"/>
                <a:ea typeface="Cambria" panose="02040503050406030204" pitchFamily="18" charset="0"/>
              </a:rPr>
              <a:t>When a citizen or lawful permanent resident sponsors their immigrant family member for lawful permanent residence</a:t>
            </a:r>
          </a:p>
          <a:p>
            <a:pPr lvl="1"/>
            <a:r>
              <a:rPr lang="en-US" sz="2800" dirty="0">
                <a:latin typeface="Cambria" panose="02040503050406030204" pitchFamily="18" charset="0"/>
                <a:ea typeface="Cambria" panose="02040503050406030204" pitchFamily="18" charset="0"/>
              </a:rPr>
              <a:t>The sponsor must prove that their immigrant family </a:t>
            </a:r>
            <a:r>
              <a:rPr lang="en-US" sz="2800" dirty="0">
                <a:ea typeface="Cambria" panose="02040503050406030204" pitchFamily="18" charset="0"/>
              </a:rPr>
              <a:t>member will not become a public charge.</a:t>
            </a:r>
          </a:p>
          <a:p>
            <a:pPr lvl="1"/>
            <a:r>
              <a:rPr lang="en-US" sz="2800" dirty="0"/>
              <a:t>A public charge is a noncitizen who is “primarily dependent on the government for subsistence, as demonstrated by either (i) the receipt of public cash assistance for income maintenance or (ii) institutionalization for long-term care at government expense.”</a:t>
            </a:r>
          </a:p>
          <a:p>
            <a:r>
              <a:rPr lang="en-US" sz="3200" dirty="0">
                <a:latin typeface="Cambria" panose="02040503050406030204" pitchFamily="18" charset="0"/>
                <a:ea typeface="Cambria" panose="02040503050406030204" pitchFamily="18" charset="0"/>
              </a:rPr>
              <a:t>The sponsor meets this burden of proof by filing  Form I-864 Affidavit of Support.</a:t>
            </a:r>
          </a:p>
        </p:txBody>
      </p:sp>
      <p:sp>
        <p:nvSpPr>
          <p:cNvPr id="4" name="Footer Placeholder 3">
            <a:extLst>
              <a:ext uri="{FF2B5EF4-FFF2-40B4-BE49-F238E27FC236}">
                <a16:creationId xmlns:a16="http://schemas.microsoft.com/office/drawing/2014/main" id="{89029B28-DB2B-F0ED-9684-030A21C8D9A3}"/>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F78D580E-FCFC-7075-D7BF-2244E72576B3}"/>
              </a:ext>
            </a:extLst>
          </p:cNvPr>
          <p:cNvSpPr>
            <a:spLocks noGrp="1"/>
          </p:cNvSpPr>
          <p:nvPr>
            <p:ph type="sldNum" sz="quarter" idx="12"/>
          </p:nvPr>
        </p:nvSpPr>
        <p:spPr/>
        <p:txBody>
          <a:bodyPr/>
          <a:lstStyle/>
          <a:p>
            <a:fld id="{0F119E91-6E3F-45F9-BD41-6F188EC08BAB}" type="slidenum">
              <a:rPr lang="en-US" smtClean="0"/>
              <a:t>11</a:t>
            </a:fld>
            <a:endParaRPr lang="en-US"/>
          </a:p>
        </p:txBody>
      </p:sp>
    </p:spTree>
    <p:extLst>
      <p:ext uri="{BB962C8B-B14F-4D97-AF65-F5344CB8AC3E}">
        <p14:creationId xmlns:p14="http://schemas.microsoft.com/office/powerpoint/2010/main" val="282808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C70D-CE72-9878-9E0A-4E750BA4E35F}"/>
              </a:ext>
            </a:extLst>
          </p:cNvPr>
          <p:cNvSpPr>
            <a:spLocks noGrp="1"/>
          </p:cNvSpPr>
          <p:nvPr>
            <p:ph type="title"/>
          </p:nvPr>
        </p:nvSpPr>
        <p:spPr/>
        <p:txBody>
          <a:bodyPr/>
          <a:lstStyle/>
          <a:p>
            <a:r>
              <a:rPr lang="en-US" dirty="0"/>
              <a:t>Legally Binding Contract</a:t>
            </a:r>
          </a:p>
        </p:txBody>
      </p:sp>
      <p:sp>
        <p:nvSpPr>
          <p:cNvPr id="3" name="Content Placeholder 2">
            <a:extLst>
              <a:ext uri="{FF2B5EF4-FFF2-40B4-BE49-F238E27FC236}">
                <a16:creationId xmlns:a16="http://schemas.microsoft.com/office/drawing/2014/main" id="{C21E5836-61EF-A30D-8F88-FED8B81C1068}"/>
              </a:ext>
            </a:extLst>
          </p:cNvPr>
          <p:cNvSpPr>
            <a:spLocks noGrp="1"/>
          </p:cNvSpPr>
          <p:nvPr>
            <p:ph idx="1"/>
          </p:nvPr>
        </p:nvSpPr>
        <p:spPr/>
        <p:txBody>
          <a:bodyPr/>
          <a:lstStyle/>
          <a:p>
            <a:r>
              <a:rPr lang="en-US" sz="3200" dirty="0">
                <a:latin typeface="Cambria" panose="02040503050406030204" pitchFamily="18" charset="0"/>
                <a:ea typeface="Cambria" panose="02040503050406030204" pitchFamily="18" charset="0"/>
              </a:rPr>
              <a:t>Legally binding contract between the USC or LPR sponsor and the U.S. government </a:t>
            </a:r>
          </a:p>
          <a:p>
            <a:pPr lvl="1"/>
            <a:r>
              <a:rPr lang="en-US" sz="2760" dirty="0">
                <a:latin typeface="Cambria" panose="02040503050406030204" pitchFamily="18" charset="0"/>
                <a:ea typeface="Cambria" panose="02040503050406030204" pitchFamily="18" charset="0"/>
              </a:rPr>
              <a:t>To ensure the sponsored immigrant does not fall below 125% of poverty</a:t>
            </a:r>
          </a:p>
          <a:p>
            <a:pPr lvl="1"/>
            <a:r>
              <a:rPr lang="en-US" sz="2800" dirty="0">
                <a:latin typeface="Cambria" panose="02040503050406030204" pitchFamily="18" charset="0"/>
                <a:ea typeface="Cambria" panose="02040503050406030204" pitchFamily="18" charset="0"/>
              </a:rPr>
              <a:t>Enforceable by the sponsored immigrant spouse, any sponsored stepchild, state benefits granting agencies</a:t>
            </a:r>
          </a:p>
          <a:p>
            <a:r>
              <a:rPr lang="en-US" sz="2800" dirty="0">
                <a:latin typeface="Cambria" panose="02040503050406030204" pitchFamily="18" charset="0"/>
                <a:ea typeface="Cambria" panose="02040503050406030204" pitchFamily="18" charset="0"/>
              </a:rPr>
              <a:t>Separate and distinct from state family law child or spousal support obligations</a:t>
            </a:r>
            <a:endParaRPr lang="en-US" sz="2800" dirty="0"/>
          </a:p>
          <a:p>
            <a:endParaRPr lang="en-US" dirty="0"/>
          </a:p>
        </p:txBody>
      </p:sp>
      <p:sp>
        <p:nvSpPr>
          <p:cNvPr id="4" name="Footer Placeholder 3">
            <a:extLst>
              <a:ext uri="{FF2B5EF4-FFF2-40B4-BE49-F238E27FC236}">
                <a16:creationId xmlns:a16="http://schemas.microsoft.com/office/drawing/2014/main" id="{146A9397-B7E4-3B63-5DCE-DE13B8186C57}"/>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8EFBE51F-CA50-4278-D5F2-C61D29A662FB}"/>
              </a:ext>
            </a:extLst>
          </p:cNvPr>
          <p:cNvSpPr>
            <a:spLocks noGrp="1"/>
          </p:cNvSpPr>
          <p:nvPr>
            <p:ph type="sldNum" sz="quarter" idx="12"/>
          </p:nvPr>
        </p:nvSpPr>
        <p:spPr/>
        <p:txBody>
          <a:bodyPr/>
          <a:lstStyle/>
          <a:p>
            <a:fld id="{0F119E91-6E3F-45F9-BD41-6F188EC08BAB}" type="slidenum">
              <a:rPr lang="en-US" smtClean="0"/>
              <a:t>12</a:t>
            </a:fld>
            <a:endParaRPr lang="en-US"/>
          </a:p>
        </p:txBody>
      </p:sp>
    </p:spTree>
    <p:extLst>
      <p:ext uri="{BB962C8B-B14F-4D97-AF65-F5344CB8AC3E}">
        <p14:creationId xmlns:p14="http://schemas.microsoft.com/office/powerpoint/2010/main" val="318753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327B-5820-AF87-26D3-B88D52DF2BF3}"/>
              </a:ext>
            </a:extLst>
          </p:cNvPr>
          <p:cNvSpPr>
            <a:spLocks noGrp="1"/>
          </p:cNvSpPr>
          <p:nvPr>
            <p:ph type="title"/>
          </p:nvPr>
        </p:nvSpPr>
        <p:spPr>
          <a:xfrm>
            <a:off x="377371" y="154728"/>
            <a:ext cx="9368972" cy="1451928"/>
          </a:xfrm>
        </p:spPr>
        <p:txBody>
          <a:bodyPr>
            <a:noAutofit/>
          </a:bodyPr>
          <a:lstStyle/>
          <a:p>
            <a:r>
              <a:rPr lang="en-US" sz="3600" dirty="0"/>
              <a:t>Immigrant Survivors Exempt From Both the Affidavit of Support Requirement </a:t>
            </a:r>
            <a:br>
              <a:rPr lang="en-US" sz="3600" dirty="0"/>
            </a:br>
            <a:r>
              <a:rPr lang="en-US" sz="3600" dirty="0"/>
              <a:t>and Public Charge</a:t>
            </a:r>
          </a:p>
        </p:txBody>
      </p:sp>
      <p:sp>
        <p:nvSpPr>
          <p:cNvPr id="3" name="Content Placeholder 2">
            <a:extLst>
              <a:ext uri="{FF2B5EF4-FFF2-40B4-BE49-F238E27FC236}">
                <a16:creationId xmlns:a16="http://schemas.microsoft.com/office/drawing/2014/main" id="{28D94980-DFCC-558B-4F73-A99474A72667}"/>
              </a:ext>
            </a:extLst>
          </p:cNvPr>
          <p:cNvSpPr>
            <a:spLocks noGrp="1"/>
          </p:cNvSpPr>
          <p:nvPr>
            <p:ph idx="1"/>
          </p:nvPr>
        </p:nvSpPr>
        <p:spPr>
          <a:xfrm>
            <a:off x="142875" y="1785938"/>
            <a:ext cx="9603467" cy="5157047"/>
          </a:xfrm>
        </p:spPr>
        <p:txBody>
          <a:bodyPr>
            <a:normAutofit/>
          </a:bodyPr>
          <a:lstStyle/>
          <a:p>
            <a:r>
              <a:rPr lang="en-US" sz="3500" dirty="0"/>
              <a:t>Who does not need an affidavit of support</a:t>
            </a:r>
          </a:p>
          <a:p>
            <a:pPr lvl="1"/>
            <a:r>
              <a:rPr lang="en-US" sz="3060" dirty="0"/>
              <a:t>Refugees and asylees</a:t>
            </a:r>
          </a:p>
          <a:p>
            <a:pPr lvl="1"/>
            <a:r>
              <a:rPr lang="en-US" sz="3060" dirty="0"/>
              <a:t>VAWA self-petitioners</a:t>
            </a:r>
          </a:p>
          <a:p>
            <a:pPr lvl="1"/>
            <a:r>
              <a:rPr lang="en-US" sz="3060" dirty="0"/>
              <a:t>VAWA cancellation of removal applicants</a:t>
            </a:r>
          </a:p>
          <a:p>
            <a:pPr lvl="1"/>
            <a:r>
              <a:rPr lang="en-US" sz="3060" dirty="0"/>
              <a:t>Battered spouse waiver applicants</a:t>
            </a:r>
          </a:p>
          <a:p>
            <a:pPr lvl="1"/>
            <a:r>
              <a:rPr lang="en-US" sz="3060" dirty="0"/>
              <a:t>U and T visa applicants</a:t>
            </a:r>
          </a:p>
          <a:p>
            <a:pPr lvl="1"/>
            <a:r>
              <a:rPr lang="en-US" sz="3060" dirty="0"/>
              <a:t>Special Immigrant Juvenile applicants</a:t>
            </a:r>
          </a:p>
          <a:p>
            <a:pPr lvl="1"/>
            <a:r>
              <a:rPr lang="en-US" sz="3060" dirty="0"/>
              <a:t>Someone who has 40 qualifying quarters of work</a:t>
            </a:r>
          </a:p>
          <a:p>
            <a:pPr marL="0" indent="0">
              <a:buNone/>
            </a:pPr>
            <a:endParaRPr lang="en-US" dirty="0"/>
          </a:p>
        </p:txBody>
      </p:sp>
      <p:sp>
        <p:nvSpPr>
          <p:cNvPr id="4" name="Footer Placeholder 3">
            <a:extLst>
              <a:ext uri="{FF2B5EF4-FFF2-40B4-BE49-F238E27FC236}">
                <a16:creationId xmlns:a16="http://schemas.microsoft.com/office/drawing/2014/main" id="{CFAD8B7D-2169-8963-5B25-2CCB5B989964}"/>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C9CADD7A-5BBB-18AE-B204-4E838DBFF292}"/>
              </a:ext>
            </a:extLst>
          </p:cNvPr>
          <p:cNvSpPr>
            <a:spLocks noGrp="1"/>
          </p:cNvSpPr>
          <p:nvPr>
            <p:ph type="sldNum" sz="quarter" idx="12"/>
          </p:nvPr>
        </p:nvSpPr>
        <p:spPr/>
        <p:txBody>
          <a:bodyPr/>
          <a:lstStyle/>
          <a:p>
            <a:fld id="{0F119E91-6E3F-45F9-BD41-6F188EC08BAB}" type="slidenum">
              <a:rPr lang="en-US" smtClean="0"/>
              <a:t>13</a:t>
            </a:fld>
            <a:endParaRPr lang="en-US"/>
          </a:p>
        </p:txBody>
      </p:sp>
    </p:spTree>
    <p:extLst>
      <p:ext uri="{BB962C8B-B14F-4D97-AF65-F5344CB8AC3E}">
        <p14:creationId xmlns:p14="http://schemas.microsoft.com/office/powerpoint/2010/main" val="222859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416402"/>
            <a:ext cx="9052560" cy="584993"/>
          </a:xfrm>
        </p:spPr>
        <p:txBody>
          <a:bodyPr>
            <a:normAutofit fontScale="90000"/>
          </a:bodyPr>
          <a:lstStyle/>
          <a:p>
            <a:r>
              <a:rPr lang="en-US" dirty="0"/>
              <a:t>Victims With Affidavits of Support</a:t>
            </a:r>
          </a:p>
        </p:txBody>
      </p:sp>
      <p:sp>
        <p:nvSpPr>
          <p:cNvPr id="3" name="Content Placeholder 2"/>
          <p:cNvSpPr>
            <a:spLocks noGrp="1"/>
          </p:cNvSpPr>
          <p:nvPr>
            <p:ph type="body" idx="1"/>
          </p:nvPr>
        </p:nvSpPr>
        <p:spPr>
          <a:xfrm>
            <a:off x="502920" y="1001395"/>
            <a:ext cx="9052560" cy="5734685"/>
          </a:xfrm>
        </p:spPr>
        <p:txBody>
          <a:bodyPr/>
          <a:lstStyle/>
          <a:p>
            <a:r>
              <a:rPr lang="en-US" sz="3600" dirty="0">
                <a:latin typeface="Cambria" panose="02040503050406030204" pitchFamily="18" charset="0"/>
                <a:ea typeface="Cambria" panose="02040503050406030204" pitchFamily="18" charset="0"/>
              </a:rPr>
              <a:t>Victims with citizen spouses could have affidavits of support if their spouse </a:t>
            </a:r>
            <a:r>
              <a:rPr lang="en-US" sz="3600" u="sng" dirty="0">
                <a:latin typeface="Cambria" panose="02040503050406030204" pitchFamily="18" charset="0"/>
                <a:ea typeface="Cambria" panose="02040503050406030204" pitchFamily="18" charset="0"/>
              </a:rPr>
              <a:t>ever filed</a:t>
            </a:r>
            <a:r>
              <a:rPr lang="en-US" sz="3600" dirty="0">
                <a:latin typeface="Cambria" panose="02040503050406030204" pitchFamily="18" charset="0"/>
                <a:ea typeface="Cambria" panose="02040503050406030204" pitchFamily="18" charset="0"/>
              </a:rPr>
              <a:t> an immigration case on the victim’s behalf including:</a:t>
            </a:r>
          </a:p>
          <a:p>
            <a:pPr lvl="1"/>
            <a:r>
              <a:rPr lang="en-US" sz="3200" dirty="0">
                <a:latin typeface="Cambria" panose="02040503050406030204" pitchFamily="18" charset="0"/>
                <a:ea typeface="Cambria" panose="02040503050406030204" pitchFamily="18" charset="0"/>
              </a:rPr>
              <a:t>Lawful permanent residents</a:t>
            </a:r>
          </a:p>
          <a:p>
            <a:pPr lvl="1"/>
            <a:r>
              <a:rPr lang="en-US" sz="3200" dirty="0">
                <a:latin typeface="Cambria" panose="02040503050406030204" pitchFamily="18" charset="0"/>
                <a:ea typeface="Cambria" panose="02040503050406030204" pitchFamily="18" charset="0"/>
              </a:rPr>
              <a:t>Conditional permanent residents</a:t>
            </a:r>
          </a:p>
          <a:p>
            <a:pPr lvl="2"/>
            <a:r>
              <a:rPr lang="en-US" sz="3200" dirty="0">
                <a:latin typeface="Cambria" panose="02040503050406030204" pitchFamily="18" charset="0"/>
                <a:ea typeface="Cambria" panose="02040503050406030204" pitchFamily="18" charset="0"/>
              </a:rPr>
              <a:t>Battered spouse waiver applicants</a:t>
            </a:r>
          </a:p>
          <a:p>
            <a:pPr lvl="3"/>
            <a:r>
              <a:rPr lang="en-US" sz="3200" dirty="0">
                <a:latin typeface="Cambria" panose="02040503050406030204" pitchFamily="18" charset="0"/>
                <a:ea typeface="Cambria" panose="02040503050406030204" pitchFamily="18" charset="0"/>
              </a:rPr>
              <a:t>Will have affidavits of support</a:t>
            </a:r>
          </a:p>
          <a:p>
            <a:endParaRPr lang="en-US" sz="3080" dirty="0"/>
          </a:p>
        </p:txBody>
      </p:sp>
      <p:sp>
        <p:nvSpPr>
          <p:cNvPr id="5" name="Slide Number Placeholder 4"/>
          <p:cNvSpPr>
            <a:spLocks noGrp="1"/>
          </p:cNvSpPr>
          <p:nvPr>
            <p:ph type="sldNum" sz="quarter" idx="4294967295"/>
          </p:nvPr>
        </p:nvSpPr>
        <p:spPr>
          <a:xfrm>
            <a:off x="7712075" y="7204075"/>
            <a:ext cx="2346325" cy="414338"/>
          </a:xfrm>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14</a:t>
            </a:fld>
            <a:endParaRPr lang="en-US" altLang="en-US" kern="1200" dirty="0">
              <a:solidFill>
                <a:srgbClr val="FFFFFF"/>
              </a:solidFill>
              <a:ea typeface="+mn-ea"/>
              <a:cs typeface="Arial" panose="020B0604020202020204" pitchFamily="34" charset="0"/>
            </a:endParaRPr>
          </a:p>
        </p:txBody>
      </p:sp>
      <p:sp>
        <p:nvSpPr>
          <p:cNvPr id="6" name="Footer Placeholder 3">
            <a:extLst>
              <a:ext uri="{FF2B5EF4-FFF2-40B4-BE49-F238E27FC236}">
                <a16:creationId xmlns:a16="http://schemas.microsoft.com/office/drawing/2014/main" id="{4D52B4E3-B8E7-E31D-24E9-FA04517F29A7}"/>
              </a:ext>
            </a:extLst>
          </p:cNvPr>
          <p:cNvSpPr>
            <a:spLocks noGrp="1"/>
          </p:cNvSpPr>
          <p:nvPr>
            <p:ph type="ftr" idx="11"/>
          </p:nvPr>
        </p:nvSpPr>
        <p:spPr>
          <a:xfrm>
            <a:off x="2933700" y="7203864"/>
            <a:ext cx="4191000" cy="413808"/>
          </a:xfrm>
        </p:spPr>
        <p:txBody>
          <a:bodyPr/>
          <a:lstStyle/>
          <a:p>
            <a:r>
              <a:rPr lang="en-US" dirty="0"/>
              <a:t>National Immigrant Women's Advocacy Project American University Washington College of Law</a:t>
            </a:r>
          </a:p>
        </p:txBody>
      </p:sp>
    </p:spTree>
    <p:extLst>
      <p:ext uri="{BB962C8B-B14F-4D97-AF65-F5344CB8AC3E}">
        <p14:creationId xmlns:p14="http://schemas.microsoft.com/office/powerpoint/2010/main" val="2788719331"/>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79A8-2D7C-4F5F-75A6-B9445C28B4F9}"/>
              </a:ext>
            </a:extLst>
          </p:cNvPr>
          <p:cNvSpPr>
            <a:spLocks noGrp="1"/>
          </p:cNvSpPr>
          <p:nvPr>
            <p:ph type="title"/>
          </p:nvPr>
        </p:nvSpPr>
        <p:spPr>
          <a:xfrm>
            <a:off x="502920" y="154728"/>
            <a:ext cx="9052560" cy="1032517"/>
          </a:xfrm>
        </p:spPr>
        <p:txBody>
          <a:bodyPr>
            <a:noAutofit/>
          </a:bodyPr>
          <a:lstStyle/>
          <a:p>
            <a:r>
              <a:rPr lang="en-US" sz="3600" dirty="0"/>
              <a:t>What Does the Sponsor Commit To In the Affidavit of Support?</a:t>
            </a:r>
          </a:p>
        </p:txBody>
      </p:sp>
      <p:sp>
        <p:nvSpPr>
          <p:cNvPr id="3" name="Text Placeholder 2">
            <a:extLst>
              <a:ext uri="{FF2B5EF4-FFF2-40B4-BE49-F238E27FC236}">
                <a16:creationId xmlns:a16="http://schemas.microsoft.com/office/drawing/2014/main" id="{53B137E6-DA18-F0D5-07E8-947A8196F202}"/>
              </a:ext>
            </a:extLst>
          </p:cNvPr>
          <p:cNvSpPr>
            <a:spLocks noGrp="1"/>
          </p:cNvSpPr>
          <p:nvPr>
            <p:ph type="body" idx="1"/>
          </p:nvPr>
        </p:nvSpPr>
        <p:spPr>
          <a:xfrm>
            <a:off x="502920" y="1120878"/>
            <a:ext cx="9052560" cy="5555968"/>
          </a:xfrm>
        </p:spPr>
        <p:txBody>
          <a:bodyPr/>
          <a:lstStyle/>
          <a:p>
            <a:pPr marL="0" marR="0"/>
            <a:r>
              <a:rPr lang="en-US" sz="2800" dirty="0">
                <a:solidFill>
                  <a:srgbClr val="000000"/>
                </a:solidFill>
                <a:effectLst/>
                <a:latin typeface="Cambria" panose="02040503050406030204" pitchFamily="18" charset="0"/>
                <a:ea typeface="Cambria" panose="02040503050406030204" pitchFamily="18" charset="0"/>
              </a:rPr>
              <a:t>The Form I-864 provides:</a:t>
            </a:r>
          </a:p>
          <a:p>
            <a:pPr lvl="1">
              <a:buFont typeface="Courier New" panose="02070309020205020404" pitchFamily="49" charset="0"/>
              <a:buChar char="o"/>
            </a:pPr>
            <a:r>
              <a:rPr lang="en-US" sz="2800" b="0" i="0" u="none" strike="noStrike" baseline="0" dirty="0">
                <a:latin typeface="Cambria" panose="02040503050406030204" pitchFamily="18" charset="0"/>
                <a:ea typeface="Cambria" panose="02040503050406030204" pitchFamily="18" charset="0"/>
              </a:rPr>
              <a:t>“If you do not provide sufficient support to the person who becomes a lawful permanent resident based on a Form I-864 that you signed, that person may sue you for this support.”</a:t>
            </a:r>
          </a:p>
          <a:p>
            <a:pPr lvl="1">
              <a:buFont typeface="Courier New" panose="02070309020205020404" pitchFamily="49" charset="0"/>
              <a:buChar char="o"/>
            </a:pPr>
            <a:r>
              <a:rPr lang="en-US" sz="2800" dirty="0">
                <a:latin typeface="Cambria" panose="02040503050406030204" pitchFamily="18" charset="0"/>
                <a:ea typeface="Cambria" panose="02040503050406030204" pitchFamily="18" charset="0"/>
              </a:rPr>
              <a:t>“Divorce does not terminate your obligation under Form I-864”</a:t>
            </a:r>
            <a:endParaRPr lang="en-US" sz="2800" b="0" i="0" u="none" strike="noStrike" baseline="0" dirty="0">
              <a:latin typeface="Cambria" panose="02040503050406030204" pitchFamily="18" charset="0"/>
              <a:ea typeface="Cambria" panose="02040503050406030204" pitchFamily="18" charset="0"/>
            </a:endParaRPr>
          </a:p>
          <a:p>
            <a:pPr algn="l"/>
            <a:r>
              <a:rPr lang="en-US" sz="2800" dirty="0">
                <a:solidFill>
                  <a:srgbClr val="000000"/>
                </a:solidFill>
                <a:effectLst/>
                <a:latin typeface="Cambria" panose="02040503050406030204" pitchFamily="18" charset="0"/>
                <a:ea typeface="Cambria" panose="02040503050406030204" pitchFamily="18" charset="0"/>
              </a:rPr>
              <a:t>By signing, the sponsor affirms:</a:t>
            </a:r>
          </a:p>
          <a:p>
            <a:pPr lvl="1">
              <a:buFont typeface="Courier New" panose="02070309020205020404" pitchFamily="49" charset="0"/>
              <a:buChar char="o"/>
            </a:pPr>
            <a:r>
              <a:rPr lang="en-US" sz="2800" b="0" i="0" u="none" strike="noStrike" baseline="0" dirty="0">
                <a:latin typeface="Cambria" panose="02040503050406030204" pitchFamily="18" charset="0"/>
                <a:ea typeface="Cambria" panose="02040503050406030204" pitchFamily="18" charset="0"/>
              </a:rPr>
              <a:t>“I agree to submit to the personal jurisdiction of any Federal or state court that has subject matter jurisdiction of a lawsuit against me to enforce my obligations under this Form I-864.”</a:t>
            </a:r>
          </a:p>
          <a:p>
            <a:pPr>
              <a:buFont typeface="Courier New" panose="02070309020205020404" pitchFamily="49" charset="0"/>
              <a:buChar char="o"/>
            </a:pPr>
            <a:endParaRPr lang="en-US" sz="2800" b="0" i="0" u="none" strike="noStrike" baseline="0" dirty="0">
              <a:latin typeface="Cambria" panose="02040503050406030204" pitchFamily="18" charset="0"/>
              <a:ea typeface="Cambria" panose="02040503050406030204" pitchFamily="18" charset="0"/>
            </a:endParaRPr>
          </a:p>
          <a:p>
            <a:endParaRPr lang="en-US" dirty="0"/>
          </a:p>
        </p:txBody>
      </p:sp>
      <p:sp>
        <p:nvSpPr>
          <p:cNvPr id="4" name="Footer Placeholder 3">
            <a:extLst>
              <a:ext uri="{FF2B5EF4-FFF2-40B4-BE49-F238E27FC236}">
                <a16:creationId xmlns:a16="http://schemas.microsoft.com/office/drawing/2014/main" id="{11827A55-0152-B9BF-9D04-AB408A156473}"/>
              </a:ext>
            </a:extLst>
          </p:cNvPr>
          <p:cNvSpPr>
            <a:spLocks noGrp="1"/>
          </p:cNvSpPr>
          <p:nvPr>
            <p:ph type="ft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24540839-C5CC-E9A2-B148-8FDD476BC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lt1"/>
                </a:solidFill>
              </a:rPr>
              <a:t>15</a:t>
            </a:fld>
            <a:endParaRPr lang="en-US" dirty="0">
              <a:solidFill>
                <a:schemeClr val="lt1"/>
              </a:solidFill>
            </a:endParaRPr>
          </a:p>
        </p:txBody>
      </p:sp>
    </p:spTree>
    <p:extLst>
      <p:ext uri="{BB962C8B-B14F-4D97-AF65-F5344CB8AC3E}">
        <p14:creationId xmlns:p14="http://schemas.microsoft.com/office/powerpoint/2010/main" val="302589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9580"/>
            <a:ext cx="9052560" cy="586740"/>
          </a:xfrm>
        </p:spPr>
        <p:txBody>
          <a:bodyPr>
            <a:noAutofit/>
          </a:bodyPr>
          <a:lstStyle/>
          <a:p>
            <a:r>
              <a:rPr lang="en-US" sz="4400" dirty="0"/>
              <a:t>State Family Courts Have </a:t>
            </a:r>
            <a:endParaRPr lang="en-US" sz="4400" dirty="0">
              <a:effectLst/>
            </a:endParaRPr>
          </a:p>
        </p:txBody>
      </p:sp>
      <p:sp>
        <p:nvSpPr>
          <p:cNvPr id="3" name="Content Placeholder 2"/>
          <p:cNvSpPr>
            <a:spLocks noGrp="1"/>
          </p:cNvSpPr>
          <p:nvPr>
            <p:ph idx="1"/>
          </p:nvPr>
        </p:nvSpPr>
        <p:spPr>
          <a:xfrm>
            <a:off x="502920" y="1287780"/>
            <a:ext cx="9052560" cy="6202680"/>
          </a:xfrm>
        </p:spPr>
        <p:txBody>
          <a:bodyPr>
            <a:normAutofit/>
          </a:bodyPr>
          <a:lstStyle/>
          <a:p>
            <a:r>
              <a:rPr lang="en-US" sz="3960" dirty="0"/>
              <a:t>Enforced Affidavits of Support as contracts</a:t>
            </a:r>
          </a:p>
          <a:p>
            <a:r>
              <a:rPr lang="en-US" sz="3960" dirty="0"/>
              <a:t>Used Affidavits of Support to set </a:t>
            </a:r>
          </a:p>
          <a:p>
            <a:pPr lvl="1"/>
            <a:r>
              <a:rPr lang="en-US" sz="3520" dirty="0"/>
              <a:t>Spousal support obligations and levels</a:t>
            </a:r>
          </a:p>
          <a:p>
            <a:pPr lvl="1"/>
            <a:r>
              <a:rPr lang="en-US" sz="3520" dirty="0"/>
              <a:t>Child support levels</a:t>
            </a:r>
          </a:p>
        </p:txBody>
      </p:sp>
      <p:sp>
        <p:nvSpPr>
          <p:cNvPr id="5" name="Slide Number Placeholder 3"/>
          <p:cNvSpPr>
            <a:spLocks noGrp="1"/>
          </p:cNvSpPr>
          <p:nvPr>
            <p:ph type="sldNum" sz="quarter" idx="11"/>
          </p:nvPr>
        </p:nvSpPr>
        <p:spPr>
          <a:xfrm>
            <a:off x="8350285" y="7106285"/>
            <a:ext cx="1205195" cy="401638"/>
          </a:xfrm>
        </p:spPr>
        <p:txBody>
          <a:bodyPr/>
          <a:lstStyle/>
          <a:p>
            <a:pPr defTabSz="1005840" fontAlgn="base">
              <a:spcBef>
                <a:spcPct val="0"/>
              </a:spcBef>
              <a:spcAft>
                <a:spcPct val="0"/>
              </a:spcAft>
              <a:buClrTx/>
            </a:pPr>
            <a:fld id="{2EB4CD03-2422-4F8F-9BD4-52FFE132A43D}"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16</a:t>
            </a:fld>
            <a:endParaRPr lang="en-US" altLang="en-US" kern="1200" dirty="0">
              <a:solidFill>
                <a:srgbClr val="FFFFFF"/>
              </a:solidFill>
              <a:ea typeface="+mn-ea"/>
              <a:cs typeface="Arial" panose="020B0604020202020204" pitchFamily="34" charset="0"/>
            </a:endParaRPr>
          </a:p>
        </p:txBody>
      </p:sp>
      <p:sp>
        <p:nvSpPr>
          <p:cNvPr id="7" name="Footer Placeholder 3"/>
          <p:cNvSpPr>
            <a:spLocks noGrp="1"/>
          </p:cNvSpPr>
          <p:nvPr>
            <p:ph type="ftr" sz="quarter" idx="11"/>
          </p:nvPr>
        </p:nvSpPr>
        <p:spPr bwMode="auto">
          <a:xfrm>
            <a:off x="3185160" y="7106284"/>
            <a:ext cx="402336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41724898" indent="-41221978">
              <a:defRPr>
                <a:solidFill>
                  <a:schemeClr val="tx1"/>
                </a:solidFill>
                <a:latin typeface="Arial" panose="020B0604020202020204" pitchFamily="34" charset="0"/>
                <a:cs typeface="Arial" panose="020B0604020202020204" pitchFamily="34" charset="0"/>
              </a:defRPr>
            </a:lvl2pPr>
            <a:lvl3pPr marL="1257300" indent="-251460">
              <a:defRPr>
                <a:solidFill>
                  <a:schemeClr val="tx1"/>
                </a:solidFill>
                <a:latin typeface="Arial" panose="020B0604020202020204" pitchFamily="34" charset="0"/>
                <a:cs typeface="Arial" panose="020B0604020202020204" pitchFamily="34" charset="0"/>
              </a:defRPr>
            </a:lvl3pPr>
            <a:lvl4pPr marL="1760220" indent="-251460">
              <a:defRPr>
                <a:solidFill>
                  <a:schemeClr val="tx1"/>
                </a:solidFill>
                <a:latin typeface="Arial" panose="020B0604020202020204" pitchFamily="34" charset="0"/>
                <a:cs typeface="Arial" panose="020B0604020202020204" pitchFamily="34" charset="0"/>
              </a:defRPr>
            </a:lvl4pPr>
            <a:lvl5pPr marL="2263140" indent="-251460">
              <a:defRPr>
                <a:solidFill>
                  <a:schemeClr val="tx1"/>
                </a:solidFill>
                <a:latin typeface="Arial" panose="020B0604020202020204" pitchFamily="34" charset="0"/>
                <a:cs typeface="Arial" panose="020B0604020202020204" pitchFamily="34" charset="0"/>
              </a:defRPr>
            </a:lvl5pPr>
            <a:lvl6pPr marL="2766060" indent="-2514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68980" indent="-2514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71900" indent="-2514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74820" indent="-2514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005840" fontAlgn="base">
              <a:spcBef>
                <a:spcPct val="0"/>
              </a:spcBef>
              <a:spcAft>
                <a:spcPct val="0"/>
              </a:spcAft>
              <a:buClrTx/>
            </a:pPr>
            <a:r>
              <a:rPr lang="en-US" altLang="en-US" kern="1200" dirty="0">
                <a:solidFill>
                  <a:srgbClr val="FFFFFF"/>
                </a:solidFill>
                <a:latin typeface="Cambria" panose="02040503050406030204" pitchFamily="18" charset="0"/>
                <a:ea typeface="+mn-ea"/>
              </a:rPr>
              <a:t>National Immigrant Women's Advocacy Project</a:t>
            </a:r>
          </a:p>
          <a:p>
            <a:pPr algn="ctr" defTabSz="1005840" fontAlgn="base">
              <a:spcBef>
                <a:spcPct val="0"/>
              </a:spcBef>
              <a:spcAft>
                <a:spcPct val="0"/>
              </a:spcAft>
              <a:buClrTx/>
            </a:pPr>
            <a:r>
              <a:rPr lang="en-US" altLang="en-US" kern="1200" dirty="0">
                <a:solidFill>
                  <a:srgbClr val="FFFFFF"/>
                </a:solidFill>
                <a:latin typeface="Cambria" panose="02040503050406030204" pitchFamily="18" charset="0"/>
                <a:ea typeface="+mn-ea"/>
              </a:rPr>
              <a:t>American University Washington College of Law</a:t>
            </a:r>
          </a:p>
        </p:txBody>
      </p:sp>
    </p:spTree>
    <p:extLst>
      <p:ext uri="{BB962C8B-B14F-4D97-AF65-F5344CB8AC3E}">
        <p14:creationId xmlns:p14="http://schemas.microsoft.com/office/powerpoint/2010/main" val="32142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6597-4227-B360-0461-C894AE0F918A}"/>
              </a:ext>
            </a:extLst>
          </p:cNvPr>
          <p:cNvSpPr>
            <a:spLocks noGrp="1"/>
          </p:cNvSpPr>
          <p:nvPr>
            <p:ph type="title"/>
          </p:nvPr>
        </p:nvSpPr>
        <p:spPr>
          <a:xfrm>
            <a:off x="195943" y="311256"/>
            <a:ext cx="9543143" cy="617892"/>
          </a:xfrm>
        </p:spPr>
        <p:txBody>
          <a:bodyPr>
            <a:noAutofit/>
          </a:bodyPr>
          <a:lstStyle/>
          <a:p>
            <a:r>
              <a:rPr lang="en-US" sz="4000" dirty="0"/>
              <a:t>In What Types of Family Court Proceedings Have Courts Enforced Affidavits of Support</a:t>
            </a:r>
            <a:endParaRPr lang="en-US" sz="3200" dirty="0"/>
          </a:p>
        </p:txBody>
      </p:sp>
      <p:sp>
        <p:nvSpPr>
          <p:cNvPr id="3" name="Content Placeholder 2">
            <a:extLst>
              <a:ext uri="{FF2B5EF4-FFF2-40B4-BE49-F238E27FC236}">
                <a16:creationId xmlns:a16="http://schemas.microsoft.com/office/drawing/2014/main" id="{1FDF6166-0C6F-E2D7-A1F1-74E46A54F507}"/>
              </a:ext>
            </a:extLst>
          </p:cNvPr>
          <p:cNvSpPr>
            <a:spLocks noGrp="1"/>
          </p:cNvSpPr>
          <p:nvPr>
            <p:ph idx="1"/>
          </p:nvPr>
        </p:nvSpPr>
        <p:spPr>
          <a:xfrm>
            <a:off x="502920" y="1356852"/>
            <a:ext cx="9052560" cy="5309419"/>
          </a:xfrm>
        </p:spPr>
        <p:txBody>
          <a:bodyPr>
            <a:normAutofit/>
          </a:bodyPr>
          <a:lstStyle/>
          <a:p>
            <a:r>
              <a:rPr lang="en-US" sz="4400" dirty="0"/>
              <a:t>Divorce</a:t>
            </a:r>
          </a:p>
          <a:p>
            <a:r>
              <a:rPr lang="en-US" sz="4400" dirty="0"/>
              <a:t>Custody</a:t>
            </a:r>
          </a:p>
          <a:p>
            <a:r>
              <a:rPr lang="en-US" sz="4400" dirty="0"/>
              <a:t>Child support</a:t>
            </a:r>
          </a:p>
          <a:p>
            <a:r>
              <a:rPr lang="en-US" sz="4400" dirty="0"/>
              <a:t>Spousal support</a:t>
            </a:r>
          </a:p>
          <a:p>
            <a:r>
              <a:rPr lang="en-US" sz="3600" dirty="0"/>
              <a:t>Legal Separation</a:t>
            </a:r>
          </a:p>
          <a:p>
            <a:pPr lvl="1"/>
            <a:r>
              <a:rPr lang="en-US" dirty="0"/>
              <a:t>Less likely because they share quarters </a:t>
            </a:r>
          </a:p>
          <a:p>
            <a:pPr lvl="1"/>
            <a:r>
              <a:rPr lang="en-US" dirty="0"/>
              <a:t>Would need to be a </a:t>
            </a:r>
            <a:r>
              <a:rPr lang="en-US"/>
              <a:t>shorter marriage</a:t>
            </a:r>
            <a:endParaRPr lang="en-US" dirty="0"/>
          </a:p>
        </p:txBody>
      </p:sp>
      <p:sp>
        <p:nvSpPr>
          <p:cNvPr id="4" name="Footer Placeholder 3">
            <a:extLst>
              <a:ext uri="{FF2B5EF4-FFF2-40B4-BE49-F238E27FC236}">
                <a16:creationId xmlns:a16="http://schemas.microsoft.com/office/drawing/2014/main" id="{240638F4-CC5E-6BD5-2A43-A79A7EFAC710}"/>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BD5FD159-176C-46E4-BA2D-63359EDFAC85}"/>
              </a:ext>
            </a:extLst>
          </p:cNvPr>
          <p:cNvSpPr>
            <a:spLocks noGrp="1"/>
          </p:cNvSpPr>
          <p:nvPr>
            <p:ph type="sldNum" sz="quarter" idx="12"/>
          </p:nvPr>
        </p:nvSpPr>
        <p:spPr/>
        <p:txBody>
          <a:bodyPr/>
          <a:lstStyle/>
          <a:p>
            <a:fld id="{0F119E91-6E3F-45F9-BD41-6F188EC08BAB}" type="slidenum">
              <a:rPr lang="en-US" smtClean="0"/>
              <a:t>17</a:t>
            </a:fld>
            <a:endParaRPr lang="en-US"/>
          </a:p>
        </p:txBody>
      </p:sp>
    </p:spTree>
    <p:extLst>
      <p:ext uri="{BB962C8B-B14F-4D97-AF65-F5344CB8AC3E}">
        <p14:creationId xmlns:p14="http://schemas.microsoft.com/office/powerpoint/2010/main" val="66494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5F60-39DC-AB49-825E-C78C370E3585}"/>
              </a:ext>
            </a:extLst>
          </p:cNvPr>
          <p:cNvSpPr>
            <a:spLocks noGrp="1"/>
          </p:cNvSpPr>
          <p:nvPr>
            <p:ph type="title"/>
          </p:nvPr>
        </p:nvSpPr>
        <p:spPr/>
        <p:txBody>
          <a:bodyPr>
            <a:normAutofit fontScale="90000"/>
          </a:bodyPr>
          <a:lstStyle/>
          <a:p>
            <a:r>
              <a:rPr lang="en-US" dirty="0"/>
              <a:t>In What Other Proceedings Have Affidavits of Support Been Enforced?</a:t>
            </a:r>
          </a:p>
        </p:txBody>
      </p:sp>
      <p:sp>
        <p:nvSpPr>
          <p:cNvPr id="3" name="Content Placeholder 2">
            <a:extLst>
              <a:ext uri="{FF2B5EF4-FFF2-40B4-BE49-F238E27FC236}">
                <a16:creationId xmlns:a16="http://schemas.microsoft.com/office/drawing/2014/main" id="{3515C068-15E3-0D45-085D-0D06373126CF}"/>
              </a:ext>
            </a:extLst>
          </p:cNvPr>
          <p:cNvSpPr>
            <a:spLocks noGrp="1"/>
          </p:cNvSpPr>
          <p:nvPr>
            <p:ph idx="1"/>
          </p:nvPr>
        </p:nvSpPr>
        <p:spPr/>
        <p:txBody>
          <a:bodyPr/>
          <a:lstStyle/>
          <a:p>
            <a:r>
              <a:rPr lang="en-US" dirty="0"/>
              <a:t>Federal court </a:t>
            </a:r>
          </a:p>
          <a:p>
            <a:pPr lvl="1"/>
            <a:r>
              <a:rPr lang="en-US" dirty="0"/>
              <a:t>Civil contract</a:t>
            </a:r>
          </a:p>
          <a:p>
            <a:r>
              <a:rPr lang="en-US" dirty="0"/>
              <a:t>State court</a:t>
            </a:r>
          </a:p>
          <a:p>
            <a:pPr lvl="1"/>
            <a:r>
              <a:rPr lang="en-US" dirty="0"/>
              <a:t>Civil contract</a:t>
            </a:r>
          </a:p>
          <a:p>
            <a:pPr lvl="1"/>
            <a:r>
              <a:rPr lang="en-US" dirty="0"/>
              <a:t>Small claims</a:t>
            </a:r>
          </a:p>
          <a:p>
            <a:pPr lvl="1"/>
            <a:r>
              <a:rPr lang="en-US" dirty="0"/>
              <a:t>State benefits granting agency sues sponsor in civil court for repayment of money owed under the affidavit of support</a:t>
            </a:r>
          </a:p>
          <a:p>
            <a:endParaRPr lang="en-US" dirty="0"/>
          </a:p>
        </p:txBody>
      </p:sp>
      <p:sp>
        <p:nvSpPr>
          <p:cNvPr id="4" name="Footer Placeholder 3">
            <a:extLst>
              <a:ext uri="{FF2B5EF4-FFF2-40B4-BE49-F238E27FC236}">
                <a16:creationId xmlns:a16="http://schemas.microsoft.com/office/drawing/2014/main" id="{89BA3403-A3C6-F65C-2119-1BA32D989E09}"/>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0E07FD43-78A2-0332-7B00-AE9B6FCCBDFA}"/>
              </a:ext>
            </a:extLst>
          </p:cNvPr>
          <p:cNvSpPr>
            <a:spLocks noGrp="1"/>
          </p:cNvSpPr>
          <p:nvPr>
            <p:ph type="sldNum" sz="quarter" idx="12"/>
          </p:nvPr>
        </p:nvSpPr>
        <p:spPr/>
        <p:txBody>
          <a:bodyPr/>
          <a:lstStyle/>
          <a:p>
            <a:fld id="{0F119E91-6E3F-45F9-BD41-6F188EC08BAB}" type="slidenum">
              <a:rPr lang="en-US" smtClean="0"/>
              <a:t>18</a:t>
            </a:fld>
            <a:endParaRPr lang="en-US"/>
          </a:p>
        </p:txBody>
      </p:sp>
    </p:spTree>
    <p:extLst>
      <p:ext uri="{BB962C8B-B14F-4D97-AF65-F5344CB8AC3E}">
        <p14:creationId xmlns:p14="http://schemas.microsoft.com/office/powerpoint/2010/main" val="405259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114300"/>
            <a:ext cx="9304020" cy="1173480"/>
          </a:xfrm>
        </p:spPr>
        <p:txBody>
          <a:bodyPr>
            <a:normAutofit fontScale="90000"/>
          </a:bodyPr>
          <a:lstStyle/>
          <a:p>
            <a:r>
              <a:rPr lang="en-US" dirty="0"/>
              <a:t>Enforceability of the Affidavit Support  </a:t>
            </a:r>
          </a:p>
        </p:txBody>
      </p:sp>
      <p:sp>
        <p:nvSpPr>
          <p:cNvPr id="3" name="Content Placeholder 2"/>
          <p:cNvSpPr>
            <a:spLocks noGrp="1"/>
          </p:cNvSpPr>
          <p:nvPr>
            <p:ph idx="1"/>
          </p:nvPr>
        </p:nvSpPr>
        <p:spPr>
          <a:xfrm>
            <a:off x="251460" y="1120140"/>
            <a:ext cx="9639300" cy="5448300"/>
          </a:xfrm>
        </p:spPr>
        <p:txBody>
          <a:bodyPr>
            <a:normAutofit fontScale="92500" lnSpcReduction="20000"/>
          </a:bodyPr>
          <a:lstStyle/>
          <a:p>
            <a:r>
              <a:rPr lang="en-US" dirty="0"/>
              <a:t>Courts have found the I-864 Affidavit of Support enforceable and have ordered support payments to a former spouse </a:t>
            </a:r>
          </a:p>
          <a:p>
            <a:r>
              <a:rPr lang="en-US" dirty="0"/>
              <a:t>Fraud in inducement cannot be a defense</a:t>
            </a:r>
          </a:p>
          <a:p>
            <a:pPr lvl="1"/>
            <a:r>
              <a:rPr lang="en-US" dirty="0" err="1"/>
              <a:t>Dorsaneo</a:t>
            </a:r>
            <a:r>
              <a:rPr lang="en-US" dirty="0"/>
              <a:t> v. </a:t>
            </a:r>
            <a:r>
              <a:rPr lang="en-US" dirty="0" err="1"/>
              <a:t>Dorsaneo</a:t>
            </a:r>
            <a:r>
              <a:rPr lang="en-US" dirty="0"/>
              <a:t>, 261. F.Supp.3d 1052, 1054 (N.D. Cal. 2017)</a:t>
            </a:r>
          </a:p>
          <a:p>
            <a:r>
              <a:rPr lang="en-US" dirty="0"/>
              <a:t>Contract defenses do not apply </a:t>
            </a:r>
          </a:p>
          <a:p>
            <a:pPr lvl="1"/>
            <a:r>
              <a:rPr lang="en-US" i="1" dirty="0" err="1"/>
              <a:t>Cyrousi</a:t>
            </a:r>
            <a:r>
              <a:rPr lang="en-US" i="1" dirty="0"/>
              <a:t> v. Kashyap, </a:t>
            </a:r>
            <a:r>
              <a:rPr lang="en-US" dirty="0"/>
              <a:t>386 F.Supp.3d 1278, 1284 (C.D. Cal. 2019); </a:t>
            </a:r>
            <a:r>
              <a:rPr lang="en-US" i="1" dirty="0" err="1"/>
              <a:t>Belevich</a:t>
            </a:r>
            <a:r>
              <a:rPr lang="en-US" i="1" dirty="0"/>
              <a:t> v. Thomas</a:t>
            </a:r>
            <a:r>
              <a:rPr lang="en-US" dirty="0"/>
              <a:t>, No. 2:27-cv-1193, at *21 (N.D. Ala. June 20, 2019) (Memo. Op.); </a:t>
            </a:r>
            <a:r>
              <a:rPr lang="en-US" i="1" dirty="0"/>
              <a:t>Li Liu v. Kell</a:t>
            </a:r>
            <a:r>
              <a:rPr lang="en-US" dirty="0"/>
              <a:t>, 299 F. Supp. 3d 1128, 1133 (W.D. Wash. 2017); </a:t>
            </a:r>
            <a:r>
              <a:rPr lang="en-US" sz="3200" i="1" dirty="0" err="1">
                <a:latin typeface="Cambria" panose="02040503050406030204" pitchFamily="18" charset="0"/>
                <a:ea typeface="Cambria" panose="02040503050406030204" pitchFamily="18" charset="0"/>
              </a:rPr>
              <a:t>Erler</a:t>
            </a:r>
            <a:r>
              <a:rPr lang="en-US" sz="3200" i="1" dirty="0">
                <a:latin typeface="Cambria" panose="02040503050406030204" pitchFamily="18" charset="0"/>
                <a:ea typeface="Cambria" panose="02040503050406030204" pitchFamily="18" charset="0"/>
              </a:rPr>
              <a:t> v. </a:t>
            </a:r>
            <a:r>
              <a:rPr lang="en-US" sz="3200" i="1" dirty="0" err="1">
                <a:latin typeface="Cambria" panose="02040503050406030204" pitchFamily="18" charset="0"/>
                <a:ea typeface="Cambria" panose="02040503050406030204" pitchFamily="18" charset="0"/>
              </a:rPr>
              <a:t>Erler</a:t>
            </a:r>
            <a:r>
              <a:rPr lang="en-US" sz="3200" dirty="0">
                <a:latin typeface="Cambria" panose="02040503050406030204" pitchFamily="18" charset="0"/>
                <a:ea typeface="Cambria" panose="02040503050406030204" pitchFamily="18" charset="0"/>
              </a:rPr>
              <a:t>, 824 F.3d, 1177 (9</a:t>
            </a:r>
            <a:r>
              <a:rPr lang="en-US" sz="3200" baseline="30000" dirty="0">
                <a:latin typeface="Cambria" panose="02040503050406030204" pitchFamily="18" charset="0"/>
                <a:ea typeface="Cambria" panose="02040503050406030204" pitchFamily="18" charset="0"/>
              </a:rPr>
              <a:t>th</a:t>
            </a:r>
            <a:r>
              <a:rPr lang="en-US" sz="3200" dirty="0">
                <a:latin typeface="Cambria" panose="02040503050406030204" pitchFamily="18" charset="0"/>
                <a:ea typeface="Cambria" panose="02040503050406030204" pitchFamily="18" charset="0"/>
              </a:rPr>
              <a:t> Cir. 2016)</a:t>
            </a:r>
            <a:r>
              <a:rPr lang="en-US" dirty="0"/>
              <a:t>.</a:t>
            </a:r>
          </a:p>
          <a:p>
            <a:pPr lvl="1"/>
            <a:endParaRPr lang="en-US" dirty="0"/>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E77C2DE5-39DB-4C4F-BE89-18CE69556DED}" type="slidenum">
              <a:rPr lang="en-US" kern="1200">
                <a:solidFill>
                  <a:srgbClr val="FFFFFF"/>
                </a:solidFill>
                <a:ea typeface="+mn-ea"/>
                <a:cs typeface="Arial" panose="020B0604020202020204" pitchFamily="34" charset="0"/>
              </a:rPr>
              <a:pPr defTabSz="1005840" fontAlgn="base">
                <a:spcBef>
                  <a:spcPct val="0"/>
                </a:spcBef>
                <a:spcAft>
                  <a:spcPct val="0"/>
                </a:spcAft>
                <a:buClrTx/>
              </a:pPr>
              <a:t>19</a:t>
            </a:fld>
            <a:endParaRPr lang="en-US" kern="1200" dirty="0">
              <a:solidFill>
                <a:srgbClr val="FFFFFF"/>
              </a:solidFill>
              <a:ea typeface="+mn-ea"/>
              <a:cs typeface="Arial" panose="020B0604020202020204" pitchFamily="34" charset="0"/>
            </a:endParaRPr>
          </a:p>
        </p:txBody>
      </p:sp>
      <p:sp>
        <p:nvSpPr>
          <p:cNvPr id="4" name="Footer Placeholder 3"/>
          <p:cNvSpPr>
            <a:spLocks noGrp="1"/>
          </p:cNvSpPr>
          <p:nvPr>
            <p:ph type="ftr" sz="quarter" idx="10"/>
          </p:nvPr>
        </p:nvSpPr>
        <p:spPr>
          <a:xfrm>
            <a:off x="2933700" y="7203864"/>
            <a:ext cx="4191000" cy="41380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fontAlgn="auto">
              <a:lnSpc>
                <a:spcPct val="100000"/>
              </a:lnSpc>
              <a:spcBef>
                <a:spcPts val="0"/>
              </a:spcBef>
              <a:spcAft>
                <a:spcPts val="0"/>
              </a:spcAft>
              <a:buClr>
                <a:srgbClr val="000000"/>
              </a:buClr>
              <a:buFont typeface="Arial"/>
              <a:defRPr sz="1320" b="0" i="0" u="none" strike="noStrike" cap="none" dirty="0" smtClean="0">
                <a:solidFill>
                  <a:schemeClr val="bg1"/>
                </a:solidFill>
                <a:latin typeface="Cambria" pitchFamily="18" charset="0"/>
                <a:ea typeface="Arial"/>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05840">
              <a:buClrTx/>
              <a:defRPr/>
            </a:pPr>
            <a:r>
              <a:rPr lang="en-US"/>
              <a:t>National Immigrant Women's Advocacy Project American University Washington College of Law</a:t>
            </a:r>
            <a:endParaRPr lang="en-US" kern="1200">
              <a:solidFill>
                <a:srgbClr val="FFFFFF"/>
              </a:solidFill>
              <a:ea typeface="+mn-ea"/>
            </a:endParaRPr>
          </a:p>
        </p:txBody>
      </p:sp>
    </p:spTree>
    <p:extLst>
      <p:ext uri="{BB962C8B-B14F-4D97-AF65-F5344CB8AC3E}">
        <p14:creationId xmlns:p14="http://schemas.microsoft.com/office/powerpoint/2010/main" val="340477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9F6ED7-D22E-479D-C32B-117E900AFB31}"/>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2FFA8057-BA65-BF42-54AA-ACB35843B4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5" name="Picture 4">
            <a:extLst>
              <a:ext uri="{FF2B5EF4-FFF2-40B4-BE49-F238E27FC236}">
                <a16:creationId xmlns:a16="http://schemas.microsoft.com/office/drawing/2014/main" id="{8A721D3E-F2B5-8D01-DC53-1C23154DCC0D}"/>
              </a:ext>
            </a:extLst>
          </p:cNvPr>
          <p:cNvPicPr>
            <a:picLocks noChangeAspect="1"/>
          </p:cNvPicPr>
          <p:nvPr/>
        </p:nvPicPr>
        <p:blipFill>
          <a:blip r:embed="rId2"/>
          <a:stretch>
            <a:fillRect/>
          </a:stretch>
        </p:blipFill>
        <p:spPr>
          <a:xfrm>
            <a:off x="304390" y="251790"/>
            <a:ext cx="9449619" cy="924839"/>
          </a:xfrm>
          <a:prstGeom prst="rect">
            <a:avLst/>
          </a:prstGeom>
        </p:spPr>
      </p:pic>
      <p:pic>
        <p:nvPicPr>
          <p:cNvPr id="6" name="Content Placeholder 3">
            <a:extLst>
              <a:ext uri="{FF2B5EF4-FFF2-40B4-BE49-F238E27FC236}">
                <a16:creationId xmlns:a16="http://schemas.microsoft.com/office/drawing/2014/main" id="{4A72695D-463F-FCF5-5D3E-FEC581C28621}"/>
              </a:ext>
            </a:extLst>
          </p:cNvPr>
          <p:cNvPicPr>
            <a:picLocks noChangeAspect="1"/>
          </p:cNvPicPr>
          <p:nvPr/>
        </p:nvPicPr>
        <p:blipFill rotWithShape="1">
          <a:blip r:embed="rId3">
            <a:extLst>
              <a:ext uri="{28A0092B-C50C-407E-A947-70E740481C1C}">
                <a14:useLocalDpi xmlns:a14="http://schemas.microsoft.com/office/drawing/2010/main" val="0"/>
              </a:ext>
            </a:extLst>
          </a:blip>
          <a:srcRect l="24752"/>
          <a:stretch/>
        </p:blipFill>
        <p:spPr>
          <a:xfrm>
            <a:off x="1180132" y="1059931"/>
            <a:ext cx="3239887" cy="3229235"/>
          </a:xfrm>
          <a:prstGeom prst="rect">
            <a:avLst/>
          </a:prstGeom>
        </p:spPr>
      </p:pic>
      <p:pic>
        <p:nvPicPr>
          <p:cNvPr id="7" name="Picture 6">
            <a:extLst>
              <a:ext uri="{FF2B5EF4-FFF2-40B4-BE49-F238E27FC236}">
                <a16:creationId xmlns:a16="http://schemas.microsoft.com/office/drawing/2014/main" id="{25DDF980-C938-6694-6E82-9E8A7D8A3F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02" r="16223"/>
          <a:stretch/>
        </p:blipFill>
        <p:spPr>
          <a:xfrm>
            <a:off x="5966238" y="1057811"/>
            <a:ext cx="3109358" cy="3229234"/>
          </a:xfrm>
          <a:prstGeom prst="rect">
            <a:avLst/>
          </a:prstGeom>
        </p:spPr>
      </p:pic>
      <p:sp>
        <p:nvSpPr>
          <p:cNvPr id="8" name="TextBox 6">
            <a:extLst>
              <a:ext uri="{FF2B5EF4-FFF2-40B4-BE49-F238E27FC236}">
                <a16:creationId xmlns:a16="http://schemas.microsoft.com/office/drawing/2014/main" id="{8055070A-F3B3-1A6C-2F8B-861C7BB2202E}"/>
              </a:ext>
            </a:extLst>
          </p:cNvPr>
          <p:cNvSpPr txBox="1">
            <a:spLocks noChangeArrowheads="1"/>
          </p:cNvSpPr>
          <p:nvPr/>
        </p:nvSpPr>
        <p:spPr bwMode="auto">
          <a:xfrm>
            <a:off x="1180132" y="4122085"/>
            <a:ext cx="3362341" cy="21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76308" eaLnBrk="1" hangingPunct="1">
              <a:defRPr/>
            </a:pPr>
            <a:endParaRPr lang="en-US" sz="1941" dirty="0">
              <a:solidFill>
                <a:srgbClr val="292934"/>
              </a:solidFill>
              <a:latin typeface="Cambria" panose="02040503050406030204" pitchFamily="18" charset="0"/>
              <a:ea typeface="Cambria" panose="02040503050406030204" pitchFamily="18" charset="0"/>
              <a:cs typeface="+mn-cs"/>
            </a:endParaRPr>
          </a:p>
          <a:p>
            <a:pPr algn="ctr" defTabSz="976308" eaLnBrk="1" hangingPunct="1">
              <a:defRPr/>
            </a:pPr>
            <a:r>
              <a:rPr lang="en-US" sz="1941" b="1" dirty="0">
                <a:solidFill>
                  <a:srgbClr val="292934"/>
                </a:solidFill>
                <a:latin typeface="Cambria" panose="02040503050406030204" pitchFamily="18" charset="0"/>
                <a:ea typeface="Cambria" panose="02040503050406030204" pitchFamily="18" charset="0"/>
                <a:cs typeface="+mn-cs"/>
              </a:rPr>
              <a:t>Veronica T. Thronson</a:t>
            </a:r>
          </a:p>
          <a:p>
            <a:pPr algn="ctr" defTabSz="976308" eaLnBrk="1" hangingPunct="1">
              <a:defRPr/>
            </a:pPr>
            <a:r>
              <a:rPr lang="en-US" sz="1941" dirty="0">
                <a:solidFill>
                  <a:srgbClr val="292934"/>
                </a:solidFill>
                <a:latin typeface="Cambria" panose="02040503050406030204" pitchFamily="18" charset="0"/>
                <a:ea typeface="Cambria" panose="02040503050406030204" pitchFamily="18" charset="0"/>
                <a:cs typeface="+mn-cs"/>
              </a:rPr>
              <a:t>Clinical Professor of Law</a:t>
            </a:r>
          </a:p>
          <a:p>
            <a:pPr algn="ctr" defTabSz="976308" eaLnBrk="1" hangingPunct="1">
              <a:defRPr/>
            </a:pPr>
            <a:r>
              <a:rPr lang="en-US" sz="1941" dirty="0">
                <a:solidFill>
                  <a:srgbClr val="292934"/>
                </a:solidFill>
                <a:latin typeface="Cambria" panose="02040503050406030204" pitchFamily="18" charset="0"/>
                <a:ea typeface="Cambria" panose="02040503050406030204" pitchFamily="18" charset="0"/>
                <a:cs typeface="+mn-cs"/>
              </a:rPr>
              <a:t>Michigan State University College of Law</a:t>
            </a:r>
          </a:p>
          <a:p>
            <a:pPr algn="ctr" defTabSz="976308" eaLnBrk="1" hangingPunct="1">
              <a:defRPr/>
            </a:pPr>
            <a:endParaRPr lang="en-US" sz="1941" dirty="0">
              <a:solidFill>
                <a:srgbClr val="292934"/>
              </a:solidFill>
              <a:latin typeface="Cambria" panose="02040503050406030204" pitchFamily="18" charset="0"/>
              <a:ea typeface="Cambria" panose="02040503050406030204" pitchFamily="18" charset="0"/>
              <a:cs typeface="+mn-cs"/>
            </a:endParaRPr>
          </a:p>
          <a:p>
            <a:pPr defTabSz="976308" eaLnBrk="1" hangingPunct="1">
              <a:defRPr/>
            </a:pPr>
            <a:endParaRPr lang="en-US" sz="1941" dirty="0">
              <a:solidFill>
                <a:srgbClr val="292934"/>
              </a:solidFill>
              <a:latin typeface="Cambria" panose="02040503050406030204" pitchFamily="18" charset="0"/>
              <a:ea typeface="Cambria" panose="02040503050406030204" pitchFamily="18" charset="0"/>
              <a:cs typeface="+mn-cs"/>
            </a:endParaRPr>
          </a:p>
        </p:txBody>
      </p:sp>
      <p:sp>
        <p:nvSpPr>
          <p:cNvPr id="10" name="TextBox 7">
            <a:extLst>
              <a:ext uri="{FF2B5EF4-FFF2-40B4-BE49-F238E27FC236}">
                <a16:creationId xmlns:a16="http://schemas.microsoft.com/office/drawing/2014/main" id="{C566C298-BD9A-35FA-BEAA-6295D69C3577}"/>
              </a:ext>
            </a:extLst>
          </p:cNvPr>
          <p:cNvSpPr txBox="1">
            <a:spLocks noChangeArrowheads="1"/>
          </p:cNvSpPr>
          <p:nvPr/>
        </p:nvSpPr>
        <p:spPr bwMode="auto">
          <a:xfrm>
            <a:off x="5966238" y="4426226"/>
            <a:ext cx="3172227" cy="278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43776" eaLnBrk="1" hangingPunct="1">
              <a:defRPr/>
            </a:pPr>
            <a:r>
              <a:rPr lang="en-US" sz="1941" b="1" dirty="0">
                <a:solidFill>
                  <a:srgbClr val="292934"/>
                </a:solidFill>
                <a:latin typeface="Cambria" panose="02040503050406030204" pitchFamily="18" charset="0"/>
                <a:ea typeface="Cambria" panose="02040503050406030204" pitchFamily="18" charset="0"/>
                <a:cs typeface="+mn-cs"/>
              </a:rPr>
              <a:t>Leslye Orloff</a:t>
            </a:r>
          </a:p>
          <a:p>
            <a:pPr algn="ctr" defTabSz="443776" eaLnBrk="1" hangingPunct="1">
              <a:defRPr/>
            </a:pPr>
            <a:r>
              <a:rPr lang="en-US" sz="1941" dirty="0">
                <a:solidFill>
                  <a:srgbClr val="292934"/>
                </a:solidFill>
                <a:latin typeface="Cambria" panose="02040503050406030204" pitchFamily="18" charset="0"/>
                <a:ea typeface="Cambria" panose="02040503050406030204" pitchFamily="18" charset="0"/>
                <a:cs typeface="+mn-cs"/>
              </a:rPr>
              <a:t>Director </a:t>
            </a:r>
          </a:p>
          <a:p>
            <a:pPr algn="ctr" defTabSz="443776" eaLnBrk="1" hangingPunct="1">
              <a:defRPr/>
            </a:pPr>
            <a:r>
              <a:rPr lang="en-US" sz="1941" dirty="0">
                <a:solidFill>
                  <a:srgbClr val="292934"/>
                </a:solidFill>
                <a:latin typeface="Cambria" panose="02040503050406030204" pitchFamily="18" charset="0"/>
                <a:ea typeface="Cambria" panose="02040503050406030204" pitchFamily="18" charset="0"/>
                <a:cs typeface="+mn-cs"/>
              </a:rPr>
              <a:t>National Immigrant Women</a:t>
            </a:r>
            <a:r>
              <a:rPr lang="en-US" altLang="en-US" sz="1941" dirty="0">
                <a:solidFill>
                  <a:srgbClr val="292934"/>
                </a:solidFill>
                <a:latin typeface="Cambria" panose="02040503050406030204" pitchFamily="18" charset="0"/>
                <a:ea typeface="Cambria" panose="02040503050406030204" pitchFamily="18" charset="0"/>
                <a:cs typeface="+mn-cs"/>
              </a:rPr>
              <a:t>’</a:t>
            </a:r>
            <a:r>
              <a:rPr lang="en-US" sz="1941" dirty="0">
                <a:solidFill>
                  <a:srgbClr val="292934"/>
                </a:solidFill>
                <a:latin typeface="Cambria" panose="02040503050406030204" pitchFamily="18" charset="0"/>
                <a:ea typeface="Cambria" panose="02040503050406030204" pitchFamily="18" charset="0"/>
                <a:cs typeface="+mn-cs"/>
              </a:rPr>
              <a:t>s Advocacy Project, </a:t>
            </a:r>
          </a:p>
          <a:p>
            <a:pPr algn="ctr" defTabSz="443776" eaLnBrk="1" hangingPunct="1">
              <a:defRPr/>
            </a:pPr>
            <a:r>
              <a:rPr lang="en-US" sz="1941" dirty="0">
                <a:solidFill>
                  <a:srgbClr val="292934"/>
                </a:solidFill>
                <a:latin typeface="Cambria" panose="02040503050406030204" pitchFamily="18" charset="0"/>
                <a:ea typeface="Cambria" panose="02040503050406030204" pitchFamily="18" charset="0"/>
                <a:cs typeface="+mn-cs"/>
              </a:rPr>
              <a:t>American University Washington College of Law</a:t>
            </a:r>
          </a:p>
          <a:p>
            <a:pPr algn="ctr" defTabSz="887554" eaLnBrk="1" hangingPunct="1">
              <a:defRPr/>
            </a:pPr>
            <a:r>
              <a:rPr lang="en-US" sz="1941" dirty="0">
                <a:solidFill>
                  <a:srgbClr val="292934"/>
                </a:solidFill>
                <a:latin typeface="Cambria" pitchFamily="18" charset="0"/>
                <a:cs typeface="+mn-cs"/>
              </a:rPr>
              <a:t> </a:t>
            </a:r>
          </a:p>
          <a:p>
            <a:pPr algn="ctr" defTabSz="887554" eaLnBrk="1" hangingPunct="1">
              <a:defRPr/>
            </a:pPr>
            <a:r>
              <a:rPr lang="en-US" sz="1941" dirty="0">
                <a:solidFill>
                  <a:srgbClr val="292934"/>
                </a:solidFill>
                <a:cs typeface="+mn-cs"/>
              </a:rPr>
              <a:t>	</a:t>
            </a:r>
          </a:p>
          <a:p>
            <a:pPr defTabSz="887554" eaLnBrk="1" hangingPunct="1">
              <a:defRPr/>
            </a:pPr>
            <a:endParaRPr lang="en-US" sz="1941" dirty="0">
              <a:solidFill>
                <a:srgbClr val="292934"/>
              </a:solidFill>
              <a:cs typeface="+mn-cs"/>
            </a:endParaRPr>
          </a:p>
        </p:txBody>
      </p:sp>
    </p:spTree>
    <p:extLst>
      <p:ext uri="{BB962C8B-B14F-4D97-AF65-F5344CB8AC3E}">
        <p14:creationId xmlns:p14="http://schemas.microsoft.com/office/powerpoint/2010/main" val="241268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16402"/>
            <a:ext cx="9052560" cy="1039018"/>
          </a:xfrm>
        </p:spPr>
        <p:txBody>
          <a:bodyPr/>
          <a:lstStyle/>
          <a:p>
            <a:r>
              <a:rPr lang="en-US" dirty="0"/>
              <a:t>No Duty to Mitigate</a:t>
            </a:r>
          </a:p>
        </p:txBody>
      </p:sp>
      <p:sp>
        <p:nvSpPr>
          <p:cNvPr id="3" name="Content Placeholder 2"/>
          <p:cNvSpPr>
            <a:spLocks noGrp="1"/>
          </p:cNvSpPr>
          <p:nvPr>
            <p:ph idx="1"/>
          </p:nvPr>
        </p:nvSpPr>
        <p:spPr>
          <a:xfrm>
            <a:off x="502920" y="1455420"/>
            <a:ext cx="9052560" cy="5280660"/>
          </a:xfrm>
        </p:spPr>
        <p:txBody>
          <a:bodyPr>
            <a:normAutofit/>
          </a:bodyPr>
          <a:lstStyle/>
          <a:p>
            <a:r>
              <a:rPr lang="en-US" dirty="0"/>
              <a:t>In </a:t>
            </a:r>
            <a:r>
              <a:rPr lang="en-US" i="1" dirty="0"/>
              <a:t>Liu v. </a:t>
            </a:r>
            <a:r>
              <a:rPr lang="en-US" i="1" dirty="0" err="1"/>
              <a:t>Mund</a:t>
            </a:r>
            <a:r>
              <a:rPr lang="en-US" dirty="0"/>
              <a:t>, the court found that the Affidavit of Support exceptions do not include “the alien’s failing to seek work or otherwise failing to mitigate his or her damages.” 686 F.3d 418, 420 (7th Cir. 2012), </a:t>
            </a:r>
            <a:r>
              <a:rPr lang="en-US" sz="3600" dirty="0"/>
              <a:t>as amended (July 27, 2012). </a:t>
            </a:r>
          </a:p>
          <a:p>
            <a:r>
              <a:rPr lang="en-US" sz="3600" b="0" i="1" u="none" strike="noStrike" baseline="0" dirty="0"/>
              <a:t>In re Marriage of Kumar, </a:t>
            </a:r>
            <a:r>
              <a:rPr lang="en-US" sz="3600" b="0" i="0" u="none" strike="noStrike" baseline="0" dirty="0"/>
              <a:t>220 Cal. </a:t>
            </a:r>
            <a:r>
              <a:rPr lang="en-US" sz="3600" b="0" i="0" u="none" strike="noStrike" baseline="0" dirty="0" err="1"/>
              <a:t>Rptr</a:t>
            </a:r>
            <a:r>
              <a:rPr lang="en-US" sz="3600" b="0" i="0" u="none" strike="noStrike" baseline="0" dirty="0"/>
              <a:t>. 3d at 871-72 (Ct. App. 2017) </a:t>
            </a:r>
            <a:r>
              <a:rPr lang="en-US" sz="3600" dirty="0"/>
              <a:t>(enforceable and no duty to mitigate)</a:t>
            </a:r>
          </a:p>
          <a:p>
            <a:pPr marL="0" indent="0">
              <a:buNone/>
            </a:pPr>
            <a:endParaRPr lang="en-US" dirty="0"/>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20</a:t>
            </a:fld>
            <a:endParaRPr lang="en-US" altLang="en-US" kern="1200" dirty="0">
              <a:solidFill>
                <a:srgbClr val="FFFFFF"/>
              </a:solidFill>
              <a:ea typeface="+mn-ea"/>
              <a:cs typeface="Arial" panose="020B0604020202020204" pitchFamily="34" charset="0"/>
            </a:endParaRPr>
          </a:p>
        </p:txBody>
      </p:sp>
      <p:sp>
        <p:nvSpPr>
          <p:cNvPr id="6" name="Footer Placeholder 3">
            <a:extLst>
              <a:ext uri="{FF2B5EF4-FFF2-40B4-BE49-F238E27FC236}">
                <a16:creationId xmlns:a16="http://schemas.microsoft.com/office/drawing/2014/main" id="{4D52B4E3-B8E7-E31D-24E9-FA04517F29A7}"/>
              </a:ext>
            </a:extLst>
          </p:cNvPr>
          <p:cNvSpPr>
            <a:spLocks noGrp="1"/>
          </p:cNvSpPr>
          <p:nvPr>
            <p:ph type="ftr" idx="11"/>
          </p:nvPr>
        </p:nvSpPr>
        <p:spPr>
          <a:xfrm>
            <a:off x="2933700" y="7203864"/>
            <a:ext cx="4191000" cy="413808"/>
          </a:xfrm>
        </p:spPr>
        <p:txBody>
          <a:bodyPr/>
          <a:lstStyle/>
          <a:p>
            <a:r>
              <a:rPr lang="en-US" dirty="0"/>
              <a:t>National Immigrant Women's Advocacy Project American University Washington College of Law</a:t>
            </a:r>
          </a:p>
        </p:txBody>
      </p:sp>
    </p:spTree>
    <p:extLst>
      <p:ext uri="{BB962C8B-B14F-4D97-AF65-F5344CB8AC3E}">
        <p14:creationId xmlns:p14="http://schemas.microsoft.com/office/powerpoint/2010/main" val="212927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E803-6EE8-E794-067C-B85182138912}"/>
              </a:ext>
            </a:extLst>
          </p:cNvPr>
          <p:cNvSpPr>
            <a:spLocks noGrp="1"/>
          </p:cNvSpPr>
          <p:nvPr>
            <p:ph type="title"/>
          </p:nvPr>
        </p:nvSpPr>
        <p:spPr>
          <a:xfrm>
            <a:off x="502920" y="154728"/>
            <a:ext cx="9052560" cy="767487"/>
          </a:xfrm>
        </p:spPr>
        <p:txBody>
          <a:bodyPr>
            <a:normAutofit fontScale="90000"/>
          </a:bodyPr>
          <a:lstStyle/>
          <a:p>
            <a:r>
              <a:rPr lang="en-US" dirty="0"/>
              <a:t>Practice Tips</a:t>
            </a:r>
          </a:p>
        </p:txBody>
      </p:sp>
      <p:sp>
        <p:nvSpPr>
          <p:cNvPr id="3" name="Content Placeholder 2">
            <a:extLst>
              <a:ext uri="{FF2B5EF4-FFF2-40B4-BE49-F238E27FC236}">
                <a16:creationId xmlns:a16="http://schemas.microsoft.com/office/drawing/2014/main" id="{A395AF13-885E-AC70-4E79-014EFE062403}"/>
              </a:ext>
            </a:extLst>
          </p:cNvPr>
          <p:cNvSpPr>
            <a:spLocks noGrp="1"/>
          </p:cNvSpPr>
          <p:nvPr>
            <p:ph idx="1"/>
          </p:nvPr>
        </p:nvSpPr>
        <p:spPr>
          <a:xfrm>
            <a:off x="502920" y="922215"/>
            <a:ext cx="9052560" cy="5736494"/>
          </a:xfrm>
        </p:spPr>
        <p:txBody>
          <a:bodyPr>
            <a:normAutofit fontScale="92500" lnSpcReduction="10000"/>
          </a:bodyPr>
          <a:lstStyle/>
          <a:p>
            <a:r>
              <a:rPr lang="en-US" sz="3500" dirty="0">
                <a:latin typeface="Cambria" panose="02040503050406030204" pitchFamily="18" charset="0"/>
                <a:ea typeface="Cambria" panose="02040503050406030204" pitchFamily="18" charset="0"/>
              </a:rPr>
              <a:t>The Affidavit of Support form requires the sponsor to provide sworn statement of income, employer, assets, etc. </a:t>
            </a:r>
          </a:p>
          <a:p>
            <a:r>
              <a:rPr lang="en-US" sz="3500" dirty="0">
                <a:latin typeface="Cambria" panose="02040503050406030204" pitchFamily="18" charset="0"/>
                <a:ea typeface="Cambria" panose="02040503050406030204" pitchFamily="18" charset="0"/>
              </a:rPr>
              <a:t>Use this to establish sponsor’s income for purposes of:</a:t>
            </a:r>
          </a:p>
          <a:p>
            <a:pPr lvl="1"/>
            <a:r>
              <a:rPr lang="en-US" sz="3200" dirty="0">
                <a:latin typeface="Cambria" panose="02040503050406030204" pitchFamily="18" charset="0"/>
                <a:ea typeface="Cambria" panose="02040503050406030204" pitchFamily="18" charset="0"/>
              </a:rPr>
              <a:t>Child support</a:t>
            </a:r>
          </a:p>
          <a:p>
            <a:pPr lvl="1"/>
            <a:r>
              <a:rPr lang="en-US" sz="3200" dirty="0">
                <a:latin typeface="Cambria" panose="02040503050406030204" pitchFamily="18" charset="0"/>
                <a:ea typeface="Cambria" panose="02040503050406030204" pitchFamily="18" charset="0"/>
              </a:rPr>
              <a:t>Spousal support</a:t>
            </a:r>
          </a:p>
          <a:p>
            <a:r>
              <a:rPr lang="en-US" sz="3500" dirty="0">
                <a:latin typeface="Cambria" panose="02040503050406030204" pitchFamily="18" charset="0"/>
                <a:ea typeface="Cambria" panose="02040503050406030204" pitchFamily="18" charset="0"/>
              </a:rPr>
              <a:t>It is not uncommon for sponsors to overstate income for purpose of sponsoring an immigrant, but then try to understate income when calculating child and spousal support.</a:t>
            </a:r>
          </a:p>
          <a:p>
            <a:pPr marL="420624" lvl="1" indent="0">
              <a:buNone/>
            </a:pPr>
            <a:endParaRPr lang="en-US" sz="2800" dirty="0">
              <a:solidFill>
                <a:srgbClr val="000000"/>
              </a:solidFill>
              <a:effectLst/>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a:p>
            <a:endParaRPr lang="en-US" dirty="0"/>
          </a:p>
        </p:txBody>
      </p:sp>
      <p:sp>
        <p:nvSpPr>
          <p:cNvPr id="4" name="Footer Placeholder 3">
            <a:extLst>
              <a:ext uri="{FF2B5EF4-FFF2-40B4-BE49-F238E27FC236}">
                <a16:creationId xmlns:a16="http://schemas.microsoft.com/office/drawing/2014/main" id="{4A8572C2-E8E8-75B7-0C70-F9E1FC93FB09}"/>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5CA57AC2-5072-6129-E4C2-E43EBAE4CD41}"/>
              </a:ext>
            </a:extLst>
          </p:cNvPr>
          <p:cNvSpPr>
            <a:spLocks noGrp="1"/>
          </p:cNvSpPr>
          <p:nvPr>
            <p:ph type="sldNum" sz="quarter" idx="12"/>
          </p:nvPr>
        </p:nvSpPr>
        <p:spPr/>
        <p:txBody>
          <a:bodyPr/>
          <a:lstStyle/>
          <a:p>
            <a:fld id="{0F119E91-6E3F-45F9-BD41-6F188EC08BAB}" type="slidenum">
              <a:rPr lang="en-US" smtClean="0"/>
              <a:t>21</a:t>
            </a:fld>
            <a:endParaRPr lang="en-US"/>
          </a:p>
        </p:txBody>
      </p:sp>
    </p:spTree>
    <p:extLst>
      <p:ext uri="{BB962C8B-B14F-4D97-AF65-F5344CB8AC3E}">
        <p14:creationId xmlns:p14="http://schemas.microsoft.com/office/powerpoint/2010/main" val="223617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195A2-8404-9728-E354-1DA02DCDC18F}"/>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D07E306B-06D4-2BD7-6BA5-6852383EA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4" name="Google Shape;382;p5">
            <a:extLst>
              <a:ext uri="{FF2B5EF4-FFF2-40B4-BE49-F238E27FC236}">
                <a16:creationId xmlns:a16="http://schemas.microsoft.com/office/drawing/2014/main" id="{660BB33C-7D09-4762-4FE9-792A4DA2FFAA}"/>
              </a:ext>
            </a:extLst>
          </p:cNvPr>
          <p:cNvSpPr/>
          <p:nvPr/>
        </p:nvSpPr>
        <p:spPr>
          <a:xfrm>
            <a:off x="3001617" y="333109"/>
            <a:ext cx="6514523" cy="4815361"/>
          </a:xfrm>
          <a:prstGeom prst="wedgeEllipseCallout">
            <a:avLst>
              <a:gd name="adj1" fmla="val -36938"/>
              <a:gd name="adj2" fmla="val 54686"/>
            </a:avLst>
          </a:prstGeom>
          <a:solidFill>
            <a:srgbClr val="38434F"/>
          </a:solidFill>
          <a:ln w="9525" cap="flat" cmpd="sng">
            <a:solidFill>
              <a:srgbClr val="8E9E9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dirty="0">
                <a:solidFill>
                  <a:schemeClr val="lt1"/>
                </a:solidFill>
                <a:latin typeface="Cambria" panose="02040503050406030204" pitchFamily="18" charset="0"/>
                <a:ea typeface="Georgia"/>
                <a:cs typeface="Calibri" panose="020F0502020204030204" pitchFamily="34" charset="0"/>
                <a:sym typeface="Georgia"/>
              </a:rPr>
              <a:t>What types of evidence do you think a sponsor would have to submit with the  affidavit of support?</a:t>
            </a:r>
            <a:endParaRPr lang="en-US" sz="4000" i="1" u="none" strike="noStrike" cap="none" dirty="0">
              <a:solidFill>
                <a:schemeClr val="lt1"/>
              </a:solidFill>
              <a:latin typeface="Cambria" panose="02040503050406030204" pitchFamily="18" charset="0"/>
              <a:ea typeface="Georgia"/>
              <a:cs typeface="Calibri" panose="020F0502020204030204" pitchFamily="34" charset="0"/>
              <a:sym typeface="Georgia"/>
            </a:endParaRPr>
          </a:p>
        </p:txBody>
      </p:sp>
      <p:pic>
        <p:nvPicPr>
          <p:cNvPr id="5" name="Google Shape;383;p5">
            <a:extLst>
              <a:ext uri="{FF2B5EF4-FFF2-40B4-BE49-F238E27FC236}">
                <a16:creationId xmlns:a16="http://schemas.microsoft.com/office/drawing/2014/main" id="{4E356A15-DBA5-251C-A0FA-D388CDB7A43A}"/>
              </a:ext>
            </a:extLst>
          </p:cNvPr>
          <p:cNvPicPr preferRelativeResize="0"/>
          <p:nvPr/>
        </p:nvPicPr>
        <p:blipFill rotWithShape="1">
          <a:blip r:embed="rId2">
            <a:alphaModFix/>
          </a:blip>
          <a:srcRect/>
          <a:stretch/>
        </p:blipFill>
        <p:spPr>
          <a:xfrm>
            <a:off x="684588" y="3821776"/>
            <a:ext cx="2558886" cy="2331720"/>
          </a:xfrm>
          <a:prstGeom prst="rect">
            <a:avLst/>
          </a:prstGeom>
          <a:noFill/>
          <a:ln>
            <a:noFill/>
          </a:ln>
        </p:spPr>
      </p:pic>
    </p:spTree>
    <p:extLst>
      <p:ext uri="{BB962C8B-B14F-4D97-AF65-F5344CB8AC3E}">
        <p14:creationId xmlns:p14="http://schemas.microsoft.com/office/powerpoint/2010/main" val="419119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2890-C5FC-5E03-40B2-5C5272DF082E}"/>
              </a:ext>
            </a:extLst>
          </p:cNvPr>
          <p:cNvSpPr>
            <a:spLocks noGrp="1"/>
          </p:cNvSpPr>
          <p:nvPr>
            <p:ph type="title"/>
          </p:nvPr>
        </p:nvSpPr>
        <p:spPr>
          <a:xfrm>
            <a:off x="502920" y="154728"/>
            <a:ext cx="9052560" cy="852437"/>
          </a:xfrm>
        </p:spPr>
        <p:txBody>
          <a:bodyPr>
            <a:normAutofit fontScale="90000"/>
          </a:bodyPr>
          <a:lstStyle/>
          <a:p>
            <a:r>
              <a:rPr lang="en-US" dirty="0"/>
              <a:t>Proof of: Income, Assets, Tax Filings</a:t>
            </a:r>
          </a:p>
        </p:txBody>
      </p:sp>
      <p:sp>
        <p:nvSpPr>
          <p:cNvPr id="3" name="Content Placeholder 2">
            <a:extLst>
              <a:ext uri="{FF2B5EF4-FFF2-40B4-BE49-F238E27FC236}">
                <a16:creationId xmlns:a16="http://schemas.microsoft.com/office/drawing/2014/main" id="{A37A6927-21F8-DCE6-0552-30FDAB7F03BB}"/>
              </a:ext>
            </a:extLst>
          </p:cNvPr>
          <p:cNvSpPr>
            <a:spLocks noGrp="1"/>
          </p:cNvSpPr>
          <p:nvPr>
            <p:ph sz="half" idx="1"/>
          </p:nvPr>
        </p:nvSpPr>
        <p:spPr>
          <a:xfrm>
            <a:off x="502920" y="1007166"/>
            <a:ext cx="4610100" cy="5935826"/>
          </a:xfrm>
        </p:spPr>
        <p:txBody>
          <a:bodyPr/>
          <a:lstStyle/>
          <a:p>
            <a:r>
              <a:rPr lang="en-US" sz="2400" dirty="0"/>
              <a:t>3 years tax returns</a:t>
            </a:r>
          </a:p>
          <a:p>
            <a:pPr lvl="1"/>
            <a:r>
              <a:rPr lang="en-US" sz="2200" dirty="0"/>
              <a:t>With supporting documents (e.g. W-2s, 1099s, Form 2555)</a:t>
            </a:r>
          </a:p>
          <a:p>
            <a:r>
              <a:rPr lang="en-US" sz="2400" dirty="0"/>
              <a:t>Bank statements with </a:t>
            </a:r>
          </a:p>
          <a:p>
            <a:pPr lvl="1"/>
            <a:r>
              <a:rPr lang="en-US" sz="2200" dirty="0"/>
              <a:t>Current balance</a:t>
            </a:r>
          </a:p>
          <a:p>
            <a:pPr lvl="1"/>
            <a:r>
              <a:rPr lang="en-US" sz="2200" dirty="0"/>
              <a:t>Average balance over past 12 months</a:t>
            </a:r>
          </a:p>
          <a:p>
            <a:r>
              <a:rPr lang="en-US" sz="2400" dirty="0"/>
              <a:t>Past 6 months pay stubs</a:t>
            </a:r>
          </a:p>
          <a:p>
            <a:r>
              <a:rPr lang="en-US" sz="2400" dirty="0"/>
              <a:t>Employer letter</a:t>
            </a:r>
          </a:p>
          <a:p>
            <a:pPr lvl="1"/>
            <a:r>
              <a:rPr lang="en-US" sz="2200" dirty="0"/>
              <a:t>Nature of job/yearly salary</a:t>
            </a:r>
          </a:p>
          <a:p>
            <a:pPr lvl="1"/>
            <a:r>
              <a:rPr lang="en-US" sz="2200" dirty="0"/>
              <a:t>Dates of employment </a:t>
            </a:r>
          </a:p>
          <a:p>
            <a:pPr lvl="1"/>
            <a:r>
              <a:rPr lang="en-US" sz="2200" dirty="0"/>
              <a:t>Future employment/advancement prospects</a:t>
            </a:r>
          </a:p>
          <a:p>
            <a:pPr lvl="1"/>
            <a:endParaRPr lang="en-US" dirty="0"/>
          </a:p>
        </p:txBody>
      </p:sp>
      <p:sp>
        <p:nvSpPr>
          <p:cNvPr id="4" name="Content Placeholder 3">
            <a:extLst>
              <a:ext uri="{FF2B5EF4-FFF2-40B4-BE49-F238E27FC236}">
                <a16:creationId xmlns:a16="http://schemas.microsoft.com/office/drawing/2014/main" id="{83D8800E-D57C-80C0-4958-5640274E7C09}"/>
              </a:ext>
            </a:extLst>
          </p:cNvPr>
          <p:cNvSpPr>
            <a:spLocks noGrp="1"/>
          </p:cNvSpPr>
          <p:nvPr>
            <p:ph sz="half" idx="2"/>
          </p:nvPr>
        </p:nvSpPr>
        <p:spPr>
          <a:xfrm>
            <a:off x="5113020" y="1007166"/>
            <a:ext cx="4442460" cy="5935826"/>
          </a:xfrm>
        </p:spPr>
        <p:txBody>
          <a:bodyPr/>
          <a:lstStyle/>
          <a:p>
            <a:r>
              <a:rPr lang="en-US" sz="2400" dirty="0"/>
              <a:t>Proof of other income</a:t>
            </a:r>
          </a:p>
          <a:p>
            <a:pPr lvl="1"/>
            <a:r>
              <a:rPr lang="en-US" sz="2200" dirty="0"/>
              <a:t>Tax exempt interest, IRA distributions, pensions, annuities, qualified dividends, SSA-1099 and/or SSDI-1099 </a:t>
            </a:r>
          </a:p>
          <a:p>
            <a:r>
              <a:rPr lang="en-US" sz="2400" dirty="0"/>
              <a:t>Evidence of ownership, value, dates acquired</a:t>
            </a:r>
          </a:p>
          <a:p>
            <a:pPr lvl="1"/>
            <a:r>
              <a:rPr lang="en-US" sz="2200" dirty="0"/>
              <a:t>Stocks, bonds, certificates of deposit, personal property, real estate</a:t>
            </a:r>
          </a:p>
          <a:p>
            <a:pPr lvl="2"/>
            <a:r>
              <a:rPr lang="en-US" dirty="0"/>
              <a:t>Appraisal, tax assessment, mortgage, lien, release of debt</a:t>
            </a:r>
          </a:p>
          <a:p>
            <a:endParaRPr lang="en-US" dirty="0"/>
          </a:p>
        </p:txBody>
      </p:sp>
      <p:sp>
        <p:nvSpPr>
          <p:cNvPr id="5" name="Footer Placeholder 4">
            <a:extLst>
              <a:ext uri="{FF2B5EF4-FFF2-40B4-BE49-F238E27FC236}">
                <a16:creationId xmlns:a16="http://schemas.microsoft.com/office/drawing/2014/main" id="{5DD7232E-80B7-1719-65FF-04D3221A23EB}"/>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6" name="Slide Number Placeholder 5">
            <a:extLst>
              <a:ext uri="{FF2B5EF4-FFF2-40B4-BE49-F238E27FC236}">
                <a16:creationId xmlns:a16="http://schemas.microsoft.com/office/drawing/2014/main" id="{BC40506B-3B46-A11C-33CC-ED27A0367D80}"/>
              </a:ext>
            </a:extLst>
          </p:cNvPr>
          <p:cNvSpPr>
            <a:spLocks noGrp="1"/>
          </p:cNvSpPr>
          <p:nvPr>
            <p:ph type="sldNum" sz="quarter" idx="11"/>
          </p:nvPr>
        </p:nvSpPr>
        <p:spPr/>
        <p:txBody>
          <a:bodyPr/>
          <a:lstStyle/>
          <a:p>
            <a:pPr>
              <a:defRPr/>
            </a:pPr>
            <a:fld id="{E9052989-46B4-418A-94E9-92B64471ED67}" type="slidenum">
              <a:rPr lang="en-US" altLang="en-US" smtClean="0">
                <a:solidFill>
                  <a:schemeClr val="bg1"/>
                </a:solidFill>
              </a:rPr>
              <a:pPr>
                <a:defRPr/>
              </a:pPr>
              <a:t>23</a:t>
            </a:fld>
            <a:endParaRPr lang="en-US" altLang="en-US" dirty="0">
              <a:solidFill>
                <a:schemeClr val="bg1"/>
              </a:solidFill>
            </a:endParaRPr>
          </a:p>
        </p:txBody>
      </p:sp>
    </p:spTree>
    <p:extLst>
      <p:ext uri="{BB962C8B-B14F-4D97-AF65-F5344CB8AC3E}">
        <p14:creationId xmlns:p14="http://schemas.microsoft.com/office/powerpoint/2010/main" val="384767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1047-FD81-531F-3D04-46FB7B34F2ED}"/>
              </a:ext>
            </a:extLst>
          </p:cNvPr>
          <p:cNvSpPr>
            <a:spLocks noGrp="1"/>
          </p:cNvSpPr>
          <p:nvPr>
            <p:ph type="title"/>
          </p:nvPr>
        </p:nvSpPr>
        <p:spPr/>
        <p:txBody>
          <a:bodyPr/>
          <a:lstStyle/>
          <a:p>
            <a:r>
              <a:rPr lang="en-US" dirty="0"/>
              <a:t>Self-Employed Sponsors</a:t>
            </a:r>
          </a:p>
        </p:txBody>
      </p:sp>
      <p:sp>
        <p:nvSpPr>
          <p:cNvPr id="3" name="Text Placeholder 2">
            <a:extLst>
              <a:ext uri="{FF2B5EF4-FFF2-40B4-BE49-F238E27FC236}">
                <a16:creationId xmlns:a16="http://schemas.microsoft.com/office/drawing/2014/main" id="{1E0594F9-D7EB-43F5-BD07-7EE087811C9D}"/>
              </a:ext>
            </a:extLst>
          </p:cNvPr>
          <p:cNvSpPr>
            <a:spLocks noGrp="1"/>
          </p:cNvSpPr>
          <p:nvPr>
            <p:ph type="body" idx="1"/>
          </p:nvPr>
        </p:nvSpPr>
        <p:spPr/>
        <p:txBody>
          <a:bodyPr/>
          <a:lstStyle/>
          <a:p>
            <a:pPr marL="114300" indent="0">
              <a:buNone/>
            </a:pPr>
            <a:r>
              <a:rPr lang="en-US" sz="2800" dirty="0">
                <a:latin typeface="Cambria" panose="02040503050406030204" pitchFamily="18" charset="0"/>
                <a:ea typeface="Cambria" panose="02040503050406030204" pitchFamily="18" charset="0"/>
              </a:rPr>
              <a:t>For self-employed sponsors to prove their income, they will have submitted documentation of income that often includes:</a:t>
            </a:r>
          </a:p>
          <a:p>
            <a:r>
              <a:rPr lang="en-US" sz="2800" dirty="0">
                <a:latin typeface="Cambria" panose="02040503050406030204" pitchFamily="18" charset="0"/>
                <a:ea typeface="Cambria" panose="02040503050406030204" pitchFamily="18" charset="0"/>
              </a:rPr>
              <a:t>3 years of 1040 tax returns:</a:t>
            </a:r>
          </a:p>
          <a:p>
            <a:pPr lvl="1"/>
            <a:r>
              <a:rPr lang="en-US" sz="2800" dirty="0">
                <a:latin typeface="Cambria" panose="02040503050406030204" pitchFamily="18" charset="0"/>
                <a:ea typeface="Cambria" panose="02040503050406030204" pitchFamily="18" charset="0"/>
              </a:rPr>
              <a:t>Schedule C – forms documenting self-employment;</a:t>
            </a:r>
          </a:p>
          <a:p>
            <a:pPr lvl="1"/>
            <a:r>
              <a:rPr lang="en-US" sz="2800" dirty="0">
                <a:latin typeface="Cambria" panose="02040503050406030204" pitchFamily="18" charset="0"/>
                <a:ea typeface="Cambria" panose="02040503050406030204" pitchFamily="18" charset="0"/>
              </a:rPr>
              <a:t>Schedule A – itemized deductions;</a:t>
            </a:r>
          </a:p>
          <a:p>
            <a:r>
              <a:rPr lang="en-US" sz="2800" dirty="0">
                <a:latin typeface="Cambria" panose="02040503050406030204" pitchFamily="18" charset="0"/>
                <a:ea typeface="Cambria" panose="02040503050406030204" pitchFamily="18" charset="0"/>
              </a:rPr>
              <a:t>Copies of major invoices sent to clients;</a:t>
            </a:r>
          </a:p>
          <a:p>
            <a:r>
              <a:rPr lang="en-US" sz="2800" dirty="0">
                <a:latin typeface="Cambria" panose="02040503050406030204" pitchFamily="18" charset="0"/>
                <a:ea typeface="Cambria" panose="02040503050406030204" pitchFamily="18" charset="0"/>
              </a:rPr>
              <a:t>Cancelled checks for large amounts;</a:t>
            </a:r>
          </a:p>
          <a:p>
            <a:r>
              <a:rPr lang="en-US" sz="2800" dirty="0">
                <a:latin typeface="Cambria" panose="02040503050406030204" pitchFamily="18" charset="0"/>
                <a:ea typeface="Cambria" panose="02040503050406030204" pitchFamily="18" charset="0"/>
              </a:rPr>
              <a:t>The profit and loss statements for their business</a:t>
            </a:r>
          </a:p>
          <a:p>
            <a:r>
              <a:rPr lang="en-US" sz="2800" dirty="0">
                <a:latin typeface="Cambria" panose="02040503050406030204" pitchFamily="18" charset="0"/>
                <a:ea typeface="Cambria" panose="02040503050406030204" pitchFamily="18" charset="0"/>
              </a:rPr>
              <a:t>Proof of the value of assets the sponsor owns</a:t>
            </a:r>
          </a:p>
        </p:txBody>
      </p:sp>
      <p:sp>
        <p:nvSpPr>
          <p:cNvPr id="4" name="Footer Placeholder 3">
            <a:extLst>
              <a:ext uri="{FF2B5EF4-FFF2-40B4-BE49-F238E27FC236}">
                <a16:creationId xmlns:a16="http://schemas.microsoft.com/office/drawing/2014/main" id="{EF4DF6C6-F542-96C1-F070-2ACDF080B0FC}"/>
              </a:ext>
            </a:extLst>
          </p:cNvPr>
          <p:cNvSpPr>
            <a:spLocks noGrp="1"/>
          </p:cNvSpPr>
          <p:nvPr>
            <p:ph type="ft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135B7E1E-F9FE-A9E4-D7CF-555E1AD2EF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lt1"/>
                </a:solidFill>
              </a:rPr>
              <a:t>24</a:t>
            </a:fld>
            <a:endParaRPr lang="en-US" dirty="0">
              <a:solidFill>
                <a:schemeClr val="lt1"/>
              </a:solidFill>
            </a:endParaRPr>
          </a:p>
        </p:txBody>
      </p:sp>
    </p:spTree>
    <p:extLst>
      <p:ext uri="{BB962C8B-B14F-4D97-AF65-F5344CB8AC3E}">
        <p14:creationId xmlns:p14="http://schemas.microsoft.com/office/powerpoint/2010/main" val="126252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195A2-8404-9728-E354-1DA02DCDC18F}"/>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D07E306B-06D4-2BD7-6BA5-6852383EA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4" name="Google Shape;382;p5">
            <a:extLst>
              <a:ext uri="{FF2B5EF4-FFF2-40B4-BE49-F238E27FC236}">
                <a16:creationId xmlns:a16="http://schemas.microsoft.com/office/drawing/2014/main" id="{660BB33C-7D09-4762-4FE9-792A4DA2FFAA}"/>
              </a:ext>
            </a:extLst>
          </p:cNvPr>
          <p:cNvSpPr/>
          <p:nvPr/>
        </p:nvSpPr>
        <p:spPr>
          <a:xfrm>
            <a:off x="2616988" y="333109"/>
            <a:ext cx="6514523" cy="4815361"/>
          </a:xfrm>
          <a:prstGeom prst="wedgeEllipseCallout">
            <a:avLst>
              <a:gd name="adj1" fmla="val -36938"/>
              <a:gd name="adj2" fmla="val 54686"/>
            </a:avLst>
          </a:prstGeom>
          <a:solidFill>
            <a:srgbClr val="38434F"/>
          </a:solidFill>
          <a:ln w="9525" cap="flat" cmpd="sng">
            <a:solidFill>
              <a:srgbClr val="8E9E9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u="none" strike="noStrike" cap="none" dirty="0">
                <a:solidFill>
                  <a:schemeClr val="lt1"/>
                </a:solidFill>
                <a:latin typeface="Cambria" panose="02040503050406030204" pitchFamily="18" charset="0"/>
                <a:ea typeface="Georgia"/>
                <a:cs typeface="Calibri" panose="020F0502020204030204" pitchFamily="34" charset="0"/>
                <a:sym typeface="Georgia"/>
              </a:rPr>
              <a:t>Ho</a:t>
            </a:r>
            <a:r>
              <a:rPr lang="en-US" sz="4000" i="1" dirty="0">
                <a:solidFill>
                  <a:schemeClr val="lt1"/>
                </a:solidFill>
                <a:latin typeface="Cambria" panose="02040503050406030204" pitchFamily="18" charset="0"/>
                <a:ea typeface="Georgia"/>
                <a:cs typeface="Calibri" panose="020F0502020204030204" pitchFamily="34" charset="0"/>
                <a:sym typeface="Georgia"/>
              </a:rPr>
              <a:t>w would you obtain the affidavit of support and the supporting evidence submitted to USCIS? </a:t>
            </a:r>
            <a:endParaRPr lang="en-US" sz="4000" i="1" u="none" strike="noStrike" cap="none" dirty="0">
              <a:solidFill>
                <a:schemeClr val="lt1"/>
              </a:solidFill>
              <a:latin typeface="Cambria" panose="02040503050406030204" pitchFamily="18" charset="0"/>
              <a:ea typeface="Georgia"/>
              <a:cs typeface="Calibri" panose="020F0502020204030204" pitchFamily="34" charset="0"/>
              <a:sym typeface="Georgia"/>
            </a:endParaRPr>
          </a:p>
        </p:txBody>
      </p:sp>
      <p:pic>
        <p:nvPicPr>
          <p:cNvPr id="6" name="Content Placeholder 3">
            <a:extLst>
              <a:ext uri="{FF2B5EF4-FFF2-40B4-BE49-F238E27FC236}">
                <a16:creationId xmlns:a16="http://schemas.microsoft.com/office/drawing/2014/main" id="{FA7CE1BD-8583-2612-581B-2F1F0354C672}"/>
              </a:ext>
            </a:extLst>
          </p:cNvPr>
          <p:cNvPicPr>
            <a:picLocks noChangeAspect="1"/>
          </p:cNvPicPr>
          <p:nvPr/>
        </p:nvPicPr>
        <p:blipFill rotWithShape="1">
          <a:blip r:embed="rId3">
            <a:extLst>
              <a:ext uri="{28A0092B-C50C-407E-A947-70E740481C1C}">
                <a14:useLocalDpi xmlns:a14="http://schemas.microsoft.com/office/drawing/2010/main" val="0"/>
              </a:ext>
            </a:extLst>
          </a:blip>
          <a:srcRect l="24752"/>
          <a:stretch/>
        </p:blipFill>
        <p:spPr>
          <a:xfrm>
            <a:off x="0" y="3832159"/>
            <a:ext cx="3239887" cy="3229235"/>
          </a:xfrm>
          <a:prstGeom prst="rect">
            <a:avLst/>
          </a:prstGeom>
        </p:spPr>
      </p:pic>
    </p:spTree>
    <p:extLst>
      <p:ext uri="{BB962C8B-B14F-4D97-AF65-F5344CB8AC3E}">
        <p14:creationId xmlns:p14="http://schemas.microsoft.com/office/powerpoint/2010/main" val="3459455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6880-6433-6F27-6387-C25C9641F711}"/>
              </a:ext>
            </a:extLst>
          </p:cNvPr>
          <p:cNvSpPr>
            <a:spLocks noGrp="1"/>
          </p:cNvSpPr>
          <p:nvPr>
            <p:ph type="title"/>
          </p:nvPr>
        </p:nvSpPr>
        <p:spPr>
          <a:xfrm>
            <a:off x="502920" y="154728"/>
            <a:ext cx="9052560" cy="799429"/>
          </a:xfrm>
        </p:spPr>
        <p:txBody>
          <a:bodyPr>
            <a:noAutofit/>
          </a:bodyPr>
          <a:lstStyle/>
          <a:p>
            <a:r>
              <a:rPr lang="en-US" sz="4000" dirty="0"/>
              <a:t>Affidavit of Support – When Does it End? </a:t>
            </a:r>
          </a:p>
        </p:txBody>
      </p:sp>
      <p:sp>
        <p:nvSpPr>
          <p:cNvPr id="3" name="Content Placeholder 2">
            <a:extLst>
              <a:ext uri="{FF2B5EF4-FFF2-40B4-BE49-F238E27FC236}">
                <a16:creationId xmlns:a16="http://schemas.microsoft.com/office/drawing/2014/main" id="{AB9F64BC-773F-3807-BCB6-0FF4DB1EF093}"/>
              </a:ext>
            </a:extLst>
          </p:cNvPr>
          <p:cNvSpPr>
            <a:spLocks noGrp="1"/>
          </p:cNvSpPr>
          <p:nvPr>
            <p:ph idx="1"/>
          </p:nvPr>
        </p:nvSpPr>
        <p:spPr>
          <a:xfrm>
            <a:off x="502920" y="954158"/>
            <a:ext cx="9052560" cy="5988828"/>
          </a:xfrm>
        </p:spPr>
        <p:txBody>
          <a:bodyPr>
            <a:normAutofit fontScale="92500" lnSpcReduction="10000"/>
          </a:bodyPr>
          <a:lstStyle/>
          <a:p>
            <a:r>
              <a:rPr lang="en-US" sz="3200" u="sng" dirty="0">
                <a:latin typeface="Cambria" panose="02040503050406030204" pitchFamily="18" charset="0"/>
                <a:ea typeface="Cambria" panose="02040503050406030204" pitchFamily="18" charset="0"/>
              </a:rPr>
              <a:t>Start</a:t>
            </a:r>
            <a:r>
              <a:rPr lang="en-US" sz="3200" dirty="0">
                <a:latin typeface="Cambria" panose="02040503050406030204" pitchFamily="18" charset="0"/>
                <a:ea typeface="Cambria" panose="02040503050406030204" pitchFamily="18" charset="0"/>
              </a:rPr>
              <a:t>: Obligations under the Form I-864 Affidavit of Support begins once the sponsored immigrant becomes a lawful permanent resident.</a:t>
            </a:r>
          </a:p>
          <a:p>
            <a:r>
              <a:rPr lang="en-US" sz="3200" u="sng" dirty="0">
                <a:latin typeface="Cambria" panose="02040503050406030204" pitchFamily="18" charset="0"/>
                <a:ea typeface="Cambria" panose="02040503050406030204" pitchFamily="18" charset="0"/>
              </a:rPr>
              <a:t>Only Ends When</a:t>
            </a:r>
            <a:r>
              <a:rPr lang="en-US" sz="3200" dirty="0">
                <a:latin typeface="Cambria" panose="02040503050406030204" pitchFamily="18" charset="0"/>
                <a:ea typeface="Cambria" panose="02040503050406030204" pitchFamily="18" charset="0"/>
              </a:rPr>
              <a:t>: Sponsor’s obligation remains in effect, no statute of limitations, and </a:t>
            </a:r>
            <a:r>
              <a:rPr lang="en-US" sz="3200" u="sng" dirty="0">
                <a:latin typeface="Cambria" panose="02040503050406030204" pitchFamily="18" charset="0"/>
                <a:ea typeface="Cambria" panose="02040503050406030204" pitchFamily="18" charset="0"/>
              </a:rPr>
              <a:t>can only be terminated</a:t>
            </a:r>
            <a:r>
              <a:rPr lang="en-US" sz="3200" dirty="0">
                <a:latin typeface="Cambria" panose="02040503050406030204" pitchFamily="18" charset="0"/>
                <a:ea typeface="Cambria" panose="02040503050406030204" pitchFamily="18" charset="0"/>
              </a:rPr>
              <a:t> when:</a:t>
            </a:r>
          </a:p>
          <a:p>
            <a:pPr lvl="1"/>
            <a:r>
              <a:rPr lang="en-US" dirty="0">
                <a:latin typeface="Cambria" panose="02040503050406030204" pitchFamily="18" charset="0"/>
                <a:ea typeface="Cambria" panose="02040503050406030204" pitchFamily="18" charset="0"/>
              </a:rPr>
              <a:t>Citizen or permanent resident sponsor dies</a:t>
            </a:r>
          </a:p>
          <a:p>
            <a:pPr lvl="1"/>
            <a:r>
              <a:rPr lang="en-US" dirty="0">
                <a:latin typeface="Cambria" panose="02040503050406030204" pitchFamily="18" charset="0"/>
                <a:ea typeface="Cambria" panose="02040503050406030204" pitchFamily="18" charset="0"/>
              </a:rPr>
              <a:t>Sponsored immigrant dies; </a:t>
            </a:r>
          </a:p>
          <a:p>
            <a:pPr lvl="1"/>
            <a:r>
              <a:rPr lang="en-US" dirty="0">
                <a:latin typeface="Cambria" panose="02040503050406030204" pitchFamily="18" charset="0"/>
                <a:ea typeface="Cambria" panose="02040503050406030204" pitchFamily="18" charset="0"/>
              </a:rPr>
              <a:t>Sponsored immigrant </a:t>
            </a:r>
          </a:p>
          <a:p>
            <a:pPr lvl="2"/>
            <a:r>
              <a:rPr lang="en-US" dirty="0">
                <a:latin typeface="Cambria" panose="02040503050406030204" pitchFamily="18" charset="0"/>
                <a:ea typeface="Cambria" panose="02040503050406030204" pitchFamily="18" charset="0"/>
              </a:rPr>
              <a:t>Becomes a U.S. citizen</a:t>
            </a:r>
          </a:p>
          <a:p>
            <a:pPr lvl="2"/>
            <a:r>
              <a:rPr lang="en-US" dirty="0">
                <a:latin typeface="Cambria" panose="02040503050406030204" pitchFamily="18" charset="0"/>
                <a:ea typeface="Cambria" panose="02040503050406030204" pitchFamily="18" charset="0"/>
              </a:rPr>
              <a:t>Permanently leaves the U.S. </a:t>
            </a:r>
          </a:p>
          <a:p>
            <a:pPr lvl="2"/>
            <a:r>
              <a:rPr lang="en-US" dirty="0">
                <a:latin typeface="Cambria" panose="02040503050406030204" pitchFamily="18" charset="0"/>
                <a:ea typeface="Cambria" panose="02040503050406030204" pitchFamily="18" charset="0"/>
              </a:rPr>
              <a:t>Can be credited with 40 quarters – eligible for SSA retirement under the Social Security Act</a:t>
            </a:r>
          </a:p>
        </p:txBody>
      </p:sp>
      <p:sp>
        <p:nvSpPr>
          <p:cNvPr id="4" name="Footer Placeholder 3">
            <a:extLst>
              <a:ext uri="{FF2B5EF4-FFF2-40B4-BE49-F238E27FC236}">
                <a16:creationId xmlns:a16="http://schemas.microsoft.com/office/drawing/2014/main" id="{B7FC7265-EEFE-DF4A-8DF8-764E824C4389}"/>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64B7582A-7353-CB67-2E37-8A06983B67B2}"/>
              </a:ext>
            </a:extLst>
          </p:cNvPr>
          <p:cNvSpPr>
            <a:spLocks noGrp="1"/>
          </p:cNvSpPr>
          <p:nvPr>
            <p:ph type="sldNum" sz="quarter" idx="12"/>
          </p:nvPr>
        </p:nvSpPr>
        <p:spPr/>
        <p:txBody>
          <a:bodyPr/>
          <a:lstStyle/>
          <a:p>
            <a:fld id="{0F119E91-6E3F-45F9-BD41-6F188EC08BAB}" type="slidenum">
              <a:rPr lang="en-US" smtClean="0"/>
              <a:t>26</a:t>
            </a:fld>
            <a:endParaRPr lang="en-US"/>
          </a:p>
        </p:txBody>
      </p:sp>
    </p:spTree>
    <p:extLst>
      <p:ext uri="{BB962C8B-B14F-4D97-AF65-F5344CB8AC3E}">
        <p14:creationId xmlns:p14="http://schemas.microsoft.com/office/powerpoint/2010/main" val="312271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9E09-691F-2DAE-8C3B-45AD3FF131A9}"/>
              </a:ext>
            </a:extLst>
          </p:cNvPr>
          <p:cNvSpPr>
            <a:spLocks noGrp="1"/>
          </p:cNvSpPr>
          <p:nvPr>
            <p:ph type="title"/>
          </p:nvPr>
        </p:nvSpPr>
        <p:spPr/>
        <p:txBody>
          <a:bodyPr>
            <a:noAutofit/>
          </a:bodyPr>
          <a:lstStyle/>
          <a:p>
            <a:r>
              <a:rPr lang="en-US" sz="4000" dirty="0"/>
              <a:t>How Sponsored Immigrants Are Credited With  40 Quarters</a:t>
            </a:r>
          </a:p>
        </p:txBody>
      </p:sp>
      <p:sp>
        <p:nvSpPr>
          <p:cNvPr id="3" name="Content Placeholder 2">
            <a:extLst>
              <a:ext uri="{FF2B5EF4-FFF2-40B4-BE49-F238E27FC236}">
                <a16:creationId xmlns:a16="http://schemas.microsoft.com/office/drawing/2014/main" id="{9C5A70D7-64AC-1006-DDAC-9DFC4A0F1508}"/>
              </a:ext>
            </a:extLst>
          </p:cNvPr>
          <p:cNvSpPr>
            <a:spLocks noGrp="1"/>
          </p:cNvSpPr>
          <p:nvPr>
            <p:ph idx="1"/>
          </p:nvPr>
        </p:nvSpPr>
        <p:spPr>
          <a:xfrm>
            <a:off x="212035" y="1722784"/>
            <a:ext cx="9581322" cy="5220202"/>
          </a:xfrm>
        </p:spPr>
        <p:txBody>
          <a:bodyPr>
            <a:normAutofit lnSpcReduction="10000"/>
          </a:bodyPr>
          <a:lstStyle/>
          <a:p>
            <a:r>
              <a:rPr lang="en-US" dirty="0"/>
              <a:t>Immigrant has 40 quarters (10 years) of work</a:t>
            </a:r>
          </a:p>
          <a:p>
            <a:r>
              <a:rPr lang="en-US" dirty="0"/>
              <a:t>Citizen or permanent resident sponsor earned qualifying quarters during the marriage that can be credited to immigrant spouse</a:t>
            </a:r>
          </a:p>
          <a:p>
            <a:pPr lvl="1"/>
            <a:r>
              <a:rPr lang="en-US" dirty="0"/>
              <a:t>Even if legally separated</a:t>
            </a:r>
          </a:p>
          <a:p>
            <a:r>
              <a:rPr lang="en-US" dirty="0"/>
              <a:t>Immigrant children/stepchildren can count qualifying quarters earned by a parent when child was under age 18</a:t>
            </a:r>
          </a:p>
          <a:p>
            <a:r>
              <a:rPr lang="en-US" dirty="0"/>
              <a:t>Any combination of the above</a:t>
            </a:r>
          </a:p>
          <a:p>
            <a:pPr lvl="1"/>
            <a:endParaRPr lang="en-US" dirty="0"/>
          </a:p>
          <a:p>
            <a:endParaRPr lang="en-US" dirty="0"/>
          </a:p>
        </p:txBody>
      </p:sp>
      <p:sp>
        <p:nvSpPr>
          <p:cNvPr id="4" name="Footer Placeholder 3">
            <a:extLst>
              <a:ext uri="{FF2B5EF4-FFF2-40B4-BE49-F238E27FC236}">
                <a16:creationId xmlns:a16="http://schemas.microsoft.com/office/drawing/2014/main" id="{9B59D3C7-15BC-F9F5-91F1-F68261F456FD}"/>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32EF8455-C63C-4CE8-375E-6DDD0F9D8AA2}"/>
              </a:ext>
            </a:extLst>
          </p:cNvPr>
          <p:cNvSpPr>
            <a:spLocks noGrp="1"/>
          </p:cNvSpPr>
          <p:nvPr>
            <p:ph type="sldNum" sz="quarter" idx="12"/>
          </p:nvPr>
        </p:nvSpPr>
        <p:spPr/>
        <p:txBody>
          <a:bodyPr/>
          <a:lstStyle/>
          <a:p>
            <a:fld id="{0F119E91-6E3F-45F9-BD41-6F188EC08BAB}" type="slidenum">
              <a:rPr lang="en-US" smtClean="0"/>
              <a:t>27</a:t>
            </a:fld>
            <a:endParaRPr lang="en-US"/>
          </a:p>
        </p:txBody>
      </p:sp>
    </p:spTree>
    <p:extLst>
      <p:ext uri="{BB962C8B-B14F-4D97-AF65-F5344CB8AC3E}">
        <p14:creationId xmlns:p14="http://schemas.microsoft.com/office/powerpoint/2010/main" val="413336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273-C4D6-0FF5-ACA4-93AD323A2C0F}"/>
              </a:ext>
            </a:extLst>
          </p:cNvPr>
          <p:cNvSpPr>
            <a:spLocks noGrp="1"/>
          </p:cNvSpPr>
          <p:nvPr>
            <p:ph type="title"/>
          </p:nvPr>
        </p:nvSpPr>
        <p:spPr>
          <a:xfrm>
            <a:off x="502920" y="154728"/>
            <a:ext cx="9052560" cy="674687"/>
          </a:xfrm>
        </p:spPr>
        <p:txBody>
          <a:bodyPr>
            <a:normAutofit fontScale="90000"/>
          </a:bodyPr>
          <a:lstStyle/>
          <a:p>
            <a:r>
              <a:rPr lang="en-US" dirty="0"/>
              <a:t>Until Death Do Us Part…</a:t>
            </a:r>
          </a:p>
        </p:txBody>
      </p:sp>
      <p:sp>
        <p:nvSpPr>
          <p:cNvPr id="3" name="Content Placeholder 2">
            <a:extLst>
              <a:ext uri="{FF2B5EF4-FFF2-40B4-BE49-F238E27FC236}">
                <a16:creationId xmlns:a16="http://schemas.microsoft.com/office/drawing/2014/main" id="{170B9B18-E3D3-55E7-59DD-A15471276CF7}"/>
              </a:ext>
            </a:extLst>
          </p:cNvPr>
          <p:cNvSpPr>
            <a:spLocks noGrp="1"/>
          </p:cNvSpPr>
          <p:nvPr>
            <p:ph idx="1"/>
          </p:nvPr>
        </p:nvSpPr>
        <p:spPr>
          <a:xfrm>
            <a:off x="502920" y="965200"/>
            <a:ext cx="9052560" cy="5977785"/>
          </a:xfrm>
        </p:spPr>
        <p:txBody>
          <a:bodyPr>
            <a:normAutofit fontScale="92500" lnSpcReduction="20000"/>
          </a:bodyPr>
          <a:lstStyle/>
          <a:p>
            <a:r>
              <a:rPr lang="en-US" dirty="0"/>
              <a:t>Sponsor’s contractual commitment does not end </a:t>
            </a:r>
            <a:r>
              <a:rPr lang="en-US" sz="3600" dirty="0">
                <a:latin typeface="Cambria" panose="02040503050406030204" pitchFamily="18" charset="0"/>
                <a:ea typeface="Cambria" panose="02040503050406030204" pitchFamily="18" charset="0"/>
              </a:rPr>
              <a:t>if the sponsor and the sponsored immigrant were married and divorce, become estranged, or if the sponsor loses contact with the sponsored immigrant. </a:t>
            </a:r>
          </a:p>
          <a:p>
            <a:r>
              <a:rPr lang="en-US" sz="3600" dirty="0">
                <a:latin typeface="Cambria" panose="02040503050406030204" pitchFamily="18" charset="0"/>
                <a:ea typeface="Cambria" panose="02040503050406030204" pitchFamily="18" charset="0"/>
              </a:rPr>
              <a:t>This obligation of support remains unchanged, even when a premarital agreement or a divorce agreement attempt to eliminate the responsibility.</a:t>
            </a:r>
          </a:p>
          <a:p>
            <a:r>
              <a:rPr lang="en-US" sz="3600" i="1" dirty="0">
                <a:latin typeface="Cambria" panose="02040503050406030204" pitchFamily="18" charset="0"/>
                <a:ea typeface="Cambria" panose="02040503050406030204" pitchFamily="18" charset="0"/>
              </a:rPr>
              <a:t>Erler v. Erler</a:t>
            </a:r>
            <a:r>
              <a:rPr lang="en-US" sz="3600" dirty="0">
                <a:latin typeface="Cambria" panose="02040503050406030204" pitchFamily="18" charset="0"/>
                <a:ea typeface="Cambria" panose="02040503050406030204" pitchFamily="18" charset="0"/>
              </a:rPr>
              <a:t>, 824 F.3d, 1177 (9</a:t>
            </a:r>
            <a:r>
              <a:rPr lang="en-US" sz="3600" baseline="30000" dirty="0">
                <a:latin typeface="Cambria" panose="02040503050406030204" pitchFamily="18" charset="0"/>
                <a:ea typeface="Cambria" panose="02040503050406030204" pitchFamily="18" charset="0"/>
              </a:rPr>
              <a:t>th</a:t>
            </a:r>
            <a:r>
              <a:rPr lang="en-US" sz="3600" dirty="0">
                <a:latin typeface="Cambria" panose="02040503050406030204" pitchFamily="18" charset="0"/>
                <a:ea typeface="Cambria" panose="02040503050406030204" pitchFamily="18" charset="0"/>
              </a:rPr>
              <a:t> Cir. 2016) (“[U]</a:t>
            </a:r>
            <a:r>
              <a:rPr lang="en-US" sz="3600" dirty="0" err="1">
                <a:latin typeface="Cambria" panose="02040503050406030204" pitchFamily="18" charset="0"/>
                <a:ea typeface="Cambria" panose="02040503050406030204" pitchFamily="18" charset="0"/>
              </a:rPr>
              <a:t>nder</a:t>
            </a:r>
            <a:r>
              <a:rPr lang="en-US" sz="3600" dirty="0">
                <a:latin typeface="Cambria" panose="02040503050406030204" pitchFamily="18" charset="0"/>
                <a:ea typeface="Cambria" panose="02040503050406030204" pitchFamily="18" charset="0"/>
              </a:rPr>
              <a:t> federal law, neither a divorce judgment nor a premarital agreement may terminate an obligation of support.”).</a:t>
            </a:r>
            <a:endParaRPr lang="en-US" sz="3600" i="1"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a:p>
            <a:endParaRPr lang="en-US" dirty="0"/>
          </a:p>
        </p:txBody>
      </p:sp>
      <p:sp>
        <p:nvSpPr>
          <p:cNvPr id="4" name="Footer Placeholder 3">
            <a:extLst>
              <a:ext uri="{FF2B5EF4-FFF2-40B4-BE49-F238E27FC236}">
                <a16:creationId xmlns:a16="http://schemas.microsoft.com/office/drawing/2014/main" id="{8B9C77C2-8B1C-5BC3-4B9E-2BE644B4A53E}"/>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48DED7FE-FBCC-A0C3-0EA9-A2743E277622}"/>
              </a:ext>
            </a:extLst>
          </p:cNvPr>
          <p:cNvSpPr>
            <a:spLocks noGrp="1"/>
          </p:cNvSpPr>
          <p:nvPr>
            <p:ph type="sldNum" sz="quarter" idx="12"/>
          </p:nvPr>
        </p:nvSpPr>
        <p:spPr/>
        <p:txBody>
          <a:bodyPr/>
          <a:lstStyle/>
          <a:p>
            <a:fld id="{0F119E91-6E3F-45F9-BD41-6F188EC08BAB}" type="slidenum">
              <a:rPr lang="en-US" smtClean="0"/>
              <a:t>28</a:t>
            </a:fld>
            <a:endParaRPr lang="en-US"/>
          </a:p>
        </p:txBody>
      </p:sp>
    </p:spTree>
    <p:extLst>
      <p:ext uri="{BB962C8B-B14F-4D97-AF65-F5344CB8AC3E}">
        <p14:creationId xmlns:p14="http://schemas.microsoft.com/office/powerpoint/2010/main" val="215897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195A2-8404-9728-E354-1DA02DCDC18F}"/>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D07E306B-06D4-2BD7-6BA5-6852383EA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4" name="Google Shape;382;p5">
            <a:extLst>
              <a:ext uri="{FF2B5EF4-FFF2-40B4-BE49-F238E27FC236}">
                <a16:creationId xmlns:a16="http://schemas.microsoft.com/office/drawing/2014/main" id="{660BB33C-7D09-4762-4FE9-792A4DA2FFAA}"/>
              </a:ext>
            </a:extLst>
          </p:cNvPr>
          <p:cNvSpPr/>
          <p:nvPr/>
        </p:nvSpPr>
        <p:spPr>
          <a:xfrm>
            <a:off x="210457" y="333110"/>
            <a:ext cx="9412513" cy="2947120"/>
          </a:xfrm>
          <a:prstGeom prst="wedgeEllipseCallout">
            <a:avLst>
              <a:gd name="adj1" fmla="val -36938"/>
              <a:gd name="adj2" fmla="val 54686"/>
            </a:avLst>
          </a:prstGeom>
          <a:solidFill>
            <a:srgbClr val="38434F"/>
          </a:solidFill>
          <a:ln w="9525" cap="flat" cmpd="sng">
            <a:solidFill>
              <a:srgbClr val="8E9E9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u="none" strike="noStrike" cap="none" dirty="0">
                <a:solidFill>
                  <a:schemeClr val="lt1"/>
                </a:solidFill>
                <a:latin typeface="Cambria" panose="02040503050406030204" pitchFamily="18" charset="0"/>
                <a:ea typeface="Georgia"/>
                <a:cs typeface="Calibri" panose="020F0502020204030204" pitchFamily="34" charset="0"/>
                <a:sym typeface="Georgia"/>
              </a:rPr>
              <a:t>What are the options when a citizen victim sponsors their abuser?</a:t>
            </a:r>
          </a:p>
        </p:txBody>
      </p:sp>
      <p:pic>
        <p:nvPicPr>
          <p:cNvPr id="6" name="Content Placeholder 3">
            <a:extLst>
              <a:ext uri="{FF2B5EF4-FFF2-40B4-BE49-F238E27FC236}">
                <a16:creationId xmlns:a16="http://schemas.microsoft.com/office/drawing/2014/main" id="{FA7CE1BD-8583-2612-581B-2F1F0354C672}"/>
              </a:ext>
            </a:extLst>
          </p:cNvPr>
          <p:cNvPicPr>
            <a:picLocks noChangeAspect="1"/>
          </p:cNvPicPr>
          <p:nvPr/>
        </p:nvPicPr>
        <p:blipFill rotWithShape="1">
          <a:blip r:embed="rId3">
            <a:extLst>
              <a:ext uri="{28A0092B-C50C-407E-A947-70E740481C1C}">
                <a14:useLocalDpi xmlns:a14="http://schemas.microsoft.com/office/drawing/2010/main" val="0"/>
              </a:ext>
            </a:extLst>
          </a:blip>
          <a:srcRect l="24752"/>
          <a:stretch/>
        </p:blipFill>
        <p:spPr>
          <a:xfrm>
            <a:off x="0" y="3832159"/>
            <a:ext cx="3239887" cy="3229235"/>
          </a:xfrm>
          <a:prstGeom prst="rect">
            <a:avLst/>
          </a:prstGeom>
        </p:spPr>
      </p:pic>
      <p:pic>
        <p:nvPicPr>
          <p:cNvPr id="5" name="Picture 4">
            <a:extLst>
              <a:ext uri="{FF2B5EF4-FFF2-40B4-BE49-F238E27FC236}">
                <a16:creationId xmlns:a16="http://schemas.microsoft.com/office/drawing/2014/main" id="{EB0BAC78-903C-9616-4345-A4F16237E4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02" r="16223"/>
          <a:stretch/>
        </p:blipFill>
        <p:spPr>
          <a:xfrm>
            <a:off x="6949042" y="3832159"/>
            <a:ext cx="3109358" cy="3229234"/>
          </a:xfrm>
          <a:prstGeom prst="rect">
            <a:avLst/>
          </a:prstGeom>
        </p:spPr>
      </p:pic>
    </p:spTree>
    <p:extLst>
      <p:ext uri="{BB962C8B-B14F-4D97-AF65-F5344CB8AC3E}">
        <p14:creationId xmlns:p14="http://schemas.microsoft.com/office/powerpoint/2010/main" val="56273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6BE587-F0B7-34B7-9CF2-7E23BE0D83B4}"/>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E77ADC55-6782-50C4-D0BB-DD9D6F93F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11" name="TextBox 10">
            <a:extLst>
              <a:ext uri="{FF2B5EF4-FFF2-40B4-BE49-F238E27FC236}">
                <a16:creationId xmlns:a16="http://schemas.microsoft.com/office/drawing/2014/main" id="{D0B72D90-4701-B45A-CB3A-9308371E2812}"/>
              </a:ext>
            </a:extLst>
          </p:cNvPr>
          <p:cNvSpPr txBox="1"/>
          <p:nvPr/>
        </p:nvSpPr>
        <p:spPr>
          <a:xfrm>
            <a:off x="967077" y="546581"/>
            <a:ext cx="8124245" cy="5632311"/>
          </a:xfrm>
          <a:prstGeom prst="rect">
            <a:avLst/>
          </a:prstGeom>
          <a:noFill/>
        </p:spPr>
        <p:txBody>
          <a:bodyPr wrap="square">
            <a:spAutoFit/>
          </a:bodyPr>
          <a:lstStyle/>
          <a:p>
            <a:pPr lvl="0" algn="ctr">
              <a:buSzPts val="4000"/>
            </a:pPr>
            <a:r>
              <a:rPr lang="en-US" sz="3600" i="1" dirty="0">
                <a:latin typeface="Cambria" panose="02040503050406030204" pitchFamily="18" charset="0"/>
              </a:rPr>
              <a:t>This event is supported by Grant No. 15JOVW-23-GK-05119-MUMU awarded by the Office on Violence Against </a:t>
            </a:r>
          </a:p>
          <a:p>
            <a:pPr lvl="0" algn="ctr">
              <a:buSzPts val="4000"/>
            </a:pPr>
            <a:r>
              <a:rPr lang="en-US" sz="3600" i="1" dirty="0">
                <a:latin typeface="Cambria" panose="02040503050406030204" pitchFamily="18" charset="0"/>
              </a:rPr>
              <a:t>Women, U.S. Department of Justice. </a:t>
            </a:r>
          </a:p>
          <a:p>
            <a:pPr lvl="0" algn="ctr">
              <a:buSzPts val="4000"/>
            </a:pPr>
            <a:r>
              <a:rPr lang="en-US" sz="3600" i="1" dirty="0">
                <a:latin typeface="Cambria" panose="02040503050406030204" pitchFamily="18" charset="0"/>
              </a:rPr>
              <a:t>The opinions, findings, conclusions and recommendations expressed in this publication are those of the author </a:t>
            </a:r>
          </a:p>
          <a:p>
            <a:pPr lvl="0" algn="ctr">
              <a:buSzPts val="4000"/>
            </a:pPr>
            <a:r>
              <a:rPr lang="en-US" sz="3600" i="1" dirty="0">
                <a:latin typeface="Cambria" panose="02040503050406030204" pitchFamily="18" charset="0"/>
              </a:rPr>
              <a:t>and do not necessarily reflect the </a:t>
            </a:r>
          </a:p>
          <a:p>
            <a:pPr lvl="0" algn="ctr">
              <a:buSzPts val="4000"/>
            </a:pPr>
            <a:r>
              <a:rPr lang="en-US" sz="3600" i="1" dirty="0">
                <a:latin typeface="Cambria" panose="02040503050406030204" pitchFamily="18" charset="0"/>
              </a:rPr>
              <a:t>view of the Department of Justice, </a:t>
            </a:r>
          </a:p>
          <a:p>
            <a:pPr lvl="0" algn="ctr">
              <a:buSzPts val="4000"/>
            </a:pPr>
            <a:r>
              <a:rPr lang="en-US" sz="3600" i="1" dirty="0">
                <a:latin typeface="Cambria" panose="02040503050406030204" pitchFamily="18" charset="0"/>
              </a:rPr>
              <a:t>Office on Violence Against Women.</a:t>
            </a:r>
            <a:endParaRPr lang="en-US" sz="1600" i="1" dirty="0">
              <a:latin typeface="Cambria" panose="02040503050406030204" pitchFamily="18" charset="0"/>
            </a:endParaRPr>
          </a:p>
        </p:txBody>
      </p:sp>
    </p:spTree>
    <p:extLst>
      <p:ext uri="{BB962C8B-B14F-4D97-AF65-F5344CB8AC3E}">
        <p14:creationId xmlns:p14="http://schemas.microsoft.com/office/powerpoint/2010/main" val="181471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DD0848E0-BB65-5F4E-96AC-8DF6A208BB92}"/>
              </a:ext>
            </a:extLst>
          </p:cNvPr>
          <p:cNvPicPr>
            <a:picLocks noChangeAspect="1"/>
          </p:cNvPicPr>
          <p:nvPr/>
        </p:nvPicPr>
        <p:blipFill rotWithShape="1">
          <a:blip r:embed="rId2">
            <a:extLst>
              <a:ext uri="{28A0092B-C50C-407E-A947-70E740481C1C}">
                <a14:useLocalDpi xmlns:a14="http://schemas.microsoft.com/office/drawing/2010/main" val="0"/>
              </a:ext>
            </a:extLst>
          </a:blip>
          <a:srcRect b="46806"/>
          <a:stretch/>
        </p:blipFill>
        <p:spPr>
          <a:xfrm>
            <a:off x="0" y="4397851"/>
            <a:ext cx="10058400" cy="3344069"/>
          </a:xfrm>
          <a:prstGeom prst="rect">
            <a:avLst/>
          </a:prstGeom>
        </p:spPr>
      </p:pic>
      <p:sp>
        <p:nvSpPr>
          <p:cNvPr id="2" name="Title 1">
            <a:extLst>
              <a:ext uri="{FF2B5EF4-FFF2-40B4-BE49-F238E27FC236}">
                <a16:creationId xmlns:a16="http://schemas.microsoft.com/office/drawing/2014/main" id="{EFB837D9-CD0A-D747-9651-9B7E03F9300B}"/>
              </a:ext>
            </a:extLst>
          </p:cNvPr>
          <p:cNvSpPr>
            <a:spLocks noGrp="1"/>
          </p:cNvSpPr>
          <p:nvPr>
            <p:ph type="title"/>
          </p:nvPr>
        </p:nvSpPr>
        <p:spPr/>
        <p:txBody>
          <a:bodyPr/>
          <a:lstStyle/>
          <a:p>
            <a:r>
              <a:rPr lang="en-US" dirty="0"/>
              <a:t>Large Group Discussion</a:t>
            </a:r>
          </a:p>
        </p:txBody>
      </p:sp>
      <p:sp>
        <p:nvSpPr>
          <p:cNvPr id="3" name="Content Placeholder 2">
            <a:extLst>
              <a:ext uri="{FF2B5EF4-FFF2-40B4-BE49-F238E27FC236}">
                <a16:creationId xmlns:a16="http://schemas.microsoft.com/office/drawing/2014/main" id="{E545CD7D-3EB0-6A4A-8956-453C32991909}"/>
              </a:ext>
            </a:extLst>
          </p:cNvPr>
          <p:cNvSpPr>
            <a:spLocks noGrp="1"/>
          </p:cNvSpPr>
          <p:nvPr>
            <p:ph idx="1"/>
          </p:nvPr>
        </p:nvSpPr>
        <p:spPr/>
        <p:txBody>
          <a:bodyPr/>
          <a:lstStyle/>
          <a:p>
            <a:pPr marL="0" indent="0">
              <a:buNone/>
            </a:pPr>
            <a:r>
              <a:rPr lang="en-US" sz="3960" dirty="0"/>
              <a:t>What is the difference and relationship between alimony and Affidavit of Support?</a:t>
            </a:r>
          </a:p>
        </p:txBody>
      </p:sp>
      <p:sp>
        <p:nvSpPr>
          <p:cNvPr id="4" name="Footer Placeholder 3">
            <a:extLst>
              <a:ext uri="{FF2B5EF4-FFF2-40B4-BE49-F238E27FC236}">
                <a16:creationId xmlns:a16="http://schemas.microsoft.com/office/drawing/2014/main" id="{7149F490-2C19-C143-BF70-96771A4AE233}"/>
              </a:ext>
            </a:extLst>
          </p:cNvPr>
          <p:cNvSpPr>
            <a:spLocks noGrp="1"/>
          </p:cNvSpPr>
          <p:nvPr>
            <p:ph type="ftr" sz="quarter" idx="10"/>
          </p:nvPr>
        </p:nvSpPr>
        <p:spPr>
          <a:xfrm>
            <a:off x="2933700" y="7203864"/>
            <a:ext cx="4191000" cy="41380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fontAlgn="auto">
              <a:lnSpc>
                <a:spcPct val="100000"/>
              </a:lnSpc>
              <a:spcBef>
                <a:spcPts val="0"/>
              </a:spcBef>
              <a:spcAft>
                <a:spcPts val="0"/>
              </a:spcAft>
              <a:buClr>
                <a:srgbClr val="000000"/>
              </a:buClr>
              <a:buFont typeface="Arial"/>
              <a:defRPr sz="1320" b="0" i="0" u="none" strike="noStrike" cap="none" dirty="0" smtClean="0">
                <a:solidFill>
                  <a:schemeClr val="bg1"/>
                </a:solidFill>
                <a:latin typeface="Cambria" pitchFamily="18" charset="0"/>
                <a:ea typeface="Arial"/>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05840">
              <a:buClrTx/>
              <a:defRPr/>
            </a:pPr>
            <a:r>
              <a:rPr lang="en-US"/>
              <a:t>National Immigrant Women's Advocacy Project American University Washington College of Law</a:t>
            </a:r>
            <a:endParaRPr lang="en-US" kern="1200">
              <a:solidFill>
                <a:srgbClr val="FFFFFF"/>
              </a:solidFill>
              <a:ea typeface="+mn-ea"/>
            </a:endParaRPr>
          </a:p>
        </p:txBody>
      </p:sp>
      <p:sp>
        <p:nvSpPr>
          <p:cNvPr id="5" name="Slide Number Placeholder 4">
            <a:extLst>
              <a:ext uri="{FF2B5EF4-FFF2-40B4-BE49-F238E27FC236}">
                <a16:creationId xmlns:a16="http://schemas.microsoft.com/office/drawing/2014/main" id="{97D291F4-89A7-8D4B-A06D-6AC279BE30D6}"/>
              </a:ext>
            </a:extLst>
          </p:cNvPr>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30</a:t>
            </a:fld>
            <a:endParaRPr lang="en-US" altLang="en-US" kern="1200" dirty="0">
              <a:solidFill>
                <a:srgbClr val="FFFFFF"/>
              </a:solidFill>
              <a:ea typeface="+mn-ea"/>
              <a:cs typeface="Arial" panose="020B0604020202020204" pitchFamily="34" charset="0"/>
            </a:endParaRPr>
          </a:p>
        </p:txBody>
      </p:sp>
    </p:spTree>
    <p:extLst>
      <p:ext uri="{BB962C8B-B14F-4D97-AF65-F5344CB8AC3E}">
        <p14:creationId xmlns:p14="http://schemas.microsoft.com/office/powerpoint/2010/main" val="3677688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17658"/>
          </a:xfrm>
        </p:spPr>
        <p:txBody>
          <a:bodyPr>
            <a:noAutofit/>
          </a:bodyPr>
          <a:lstStyle/>
          <a:p>
            <a:r>
              <a:rPr lang="en-US" sz="4000" dirty="0"/>
              <a:t>Affidavit of Support and Spousal Support</a:t>
            </a:r>
          </a:p>
        </p:txBody>
      </p:sp>
      <p:sp>
        <p:nvSpPr>
          <p:cNvPr id="3" name="Content Placeholder 2"/>
          <p:cNvSpPr>
            <a:spLocks noGrp="1"/>
          </p:cNvSpPr>
          <p:nvPr>
            <p:ph idx="1"/>
          </p:nvPr>
        </p:nvSpPr>
        <p:spPr>
          <a:xfrm>
            <a:off x="419100" y="1045029"/>
            <a:ext cx="9136380" cy="5691051"/>
          </a:xfrm>
        </p:spPr>
        <p:txBody>
          <a:bodyPr/>
          <a:lstStyle/>
          <a:p>
            <a:r>
              <a:rPr lang="en-US" sz="3200" dirty="0"/>
              <a:t>The obligation under the Affidavit is separate and distinct from any obligation to pay spousal support</a:t>
            </a:r>
          </a:p>
          <a:p>
            <a:r>
              <a:rPr lang="en-US" sz="3200" dirty="0"/>
              <a:t>Motlagh v. Motlagh, 100 N.E.3d 937, 942–43 (Ohio Ct. App. 2017)</a:t>
            </a:r>
          </a:p>
          <a:p>
            <a:r>
              <a:rPr lang="en-US" sz="3200" i="1" dirty="0"/>
              <a:t>Greenleaf v. Greenleaf</a:t>
            </a:r>
            <a:r>
              <a:rPr lang="en-US" sz="3200" dirty="0"/>
              <a:t>, Docket No. 299131, 2011 WL 4503303, at 3 (Mich. Ct. App. Sept. 29, 2011) </a:t>
            </a:r>
          </a:p>
          <a:p>
            <a:pPr lvl="1"/>
            <a:r>
              <a:rPr lang="en-US" sz="2800" dirty="0"/>
              <a:t>The trial court had erred in “conflating the two obligations and applying them in a manner it found equitable.”</a:t>
            </a:r>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31</a:t>
            </a:fld>
            <a:endParaRPr lang="en-US" altLang="en-US" kern="1200" dirty="0">
              <a:solidFill>
                <a:srgbClr val="FFFFFF"/>
              </a:solidFill>
              <a:ea typeface="+mn-ea"/>
              <a:cs typeface="Arial" panose="020B0604020202020204" pitchFamily="34" charset="0"/>
            </a:endParaRPr>
          </a:p>
        </p:txBody>
      </p:sp>
      <p:sp>
        <p:nvSpPr>
          <p:cNvPr id="6" name="Footer Placeholder 3">
            <a:extLst>
              <a:ext uri="{FF2B5EF4-FFF2-40B4-BE49-F238E27FC236}">
                <a16:creationId xmlns:a16="http://schemas.microsoft.com/office/drawing/2014/main" id="{4D52B4E3-B8E7-E31D-24E9-FA04517F29A7}"/>
              </a:ext>
            </a:extLst>
          </p:cNvPr>
          <p:cNvSpPr>
            <a:spLocks noGrp="1"/>
          </p:cNvSpPr>
          <p:nvPr>
            <p:ph type="ftr" idx="11"/>
          </p:nvPr>
        </p:nvSpPr>
        <p:spPr>
          <a:xfrm>
            <a:off x="2933700" y="7203864"/>
            <a:ext cx="4191000" cy="413808"/>
          </a:xfrm>
        </p:spPr>
        <p:txBody>
          <a:bodyPr/>
          <a:lstStyle/>
          <a:p>
            <a:r>
              <a:rPr lang="en-US" dirty="0"/>
              <a:t>National Immigrant Women's Advocacy Project American University Washington College of Law</a:t>
            </a:r>
          </a:p>
        </p:txBody>
      </p:sp>
    </p:spTree>
    <p:extLst>
      <p:ext uri="{BB962C8B-B14F-4D97-AF65-F5344CB8AC3E}">
        <p14:creationId xmlns:p14="http://schemas.microsoft.com/office/powerpoint/2010/main" val="371638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3334-2E7D-3F04-DCF7-F2CFEC85CB80}"/>
              </a:ext>
            </a:extLst>
          </p:cNvPr>
          <p:cNvSpPr>
            <a:spLocks noGrp="1"/>
          </p:cNvSpPr>
          <p:nvPr>
            <p:ph type="title"/>
          </p:nvPr>
        </p:nvSpPr>
        <p:spPr>
          <a:xfrm>
            <a:off x="502920" y="311255"/>
            <a:ext cx="9052560" cy="5153373"/>
          </a:xfrm>
        </p:spPr>
        <p:txBody>
          <a:bodyPr>
            <a:normAutofit/>
          </a:bodyPr>
          <a:lstStyle/>
          <a:p>
            <a:r>
              <a:rPr lang="en-US" dirty="0"/>
              <a:t>Calculating What is Due Under the Affidavit of Support</a:t>
            </a:r>
          </a:p>
        </p:txBody>
      </p:sp>
      <p:sp>
        <p:nvSpPr>
          <p:cNvPr id="4" name="Footer Placeholder 3">
            <a:extLst>
              <a:ext uri="{FF2B5EF4-FFF2-40B4-BE49-F238E27FC236}">
                <a16:creationId xmlns:a16="http://schemas.microsoft.com/office/drawing/2014/main" id="{6F7F0B8C-F501-AB1E-BFEC-014470ADC46B}"/>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8091C9FA-3739-366B-2613-330B4D168867}"/>
              </a:ext>
            </a:extLst>
          </p:cNvPr>
          <p:cNvSpPr>
            <a:spLocks noGrp="1"/>
          </p:cNvSpPr>
          <p:nvPr>
            <p:ph type="sldNum" sz="quarter" idx="12"/>
          </p:nvPr>
        </p:nvSpPr>
        <p:spPr/>
        <p:txBody>
          <a:bodyPr/>
          <a:lstStyle/>
          <a:p>
            <a:fld id="{0F119E91-6E3F-45F9-BD41-6F188EC08BAB}" type="slidenum">
              <a:rPr lang="en-US" smtClean="0"/>
              <a:t>32</a:t>
            </a:fld>
            <a:endParaRPr lang="en-US"/>
          </a:p>
        </p:txBody>
      </p:sp>
    </p:spTree>
    <p:extLst>
      <p:ext uri="{BB962C8B-B14F-4D97-AF65-F5344CB8AC3E}">
        <p14:creationId xmlns:p14="http://schemas.microsoft.com/office/powerpoint/2010/main" val="226785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A000-E3F7-567E-6434-8140ED89144D}"/>
              </a:ext>
            </a:extLst>
          </p:cNvPr>
          <p:cNvSpPr>
            <a:spLocks noGrp="1"/>
          </p:cNvSpPr>
          <p:nvPr>
            <p:ph type="title"/>
          </p:nvPr>
        </p:nvSpPr>
        <p:spPr>
          <a:xfrm>
            <a:off x="502920" y="154728"/>
            <a:ext cx="9052560" cy="962872"/>
          </a:xfrm>
        </p:spPr>
        <p:txBody>
          <a:bodyPr>
            <a:noAutofit/>
          </a:bodyPr>
          <a:lstStyle/>
          <a:p>
            <a:r>
              <a:rPr lang="en-US" sz="3600" dirty="0"/>
              <a:t>How To Calculate the Number of Years Below 125% of Poverty?</a:t>
            </a:r>
          </a:p>
        </p:txBody>
      </p:sp>
      <p:sp>
        <p:nvSpPr>
          <p:cNvPr id="3" name="Content Placeholder 2">
            <a:extLst>
              <a:ext uri="{FF2B5EF4-FFF2-40B4-BE49-F238E27FC236}">
                <a16:creationId xmlns:a16="http://schemas.microsoft.com/office/drawing/2014/main" id="{CF76CB26-07EE-9B86-2F77-23765B9DFBC4}"/>
              </a:ext>
            </a:extLst>
          </p:cNvPr>
          <p:cNvSpPr>
            <a:spLocks noGrp="1"/>
          </p:cNvSpPr>
          <p:nvPr>
            <p:ph idx="1"/>
          </p:nvPr>
        </p:nvSpPr>
        <p:spPr>
          <a:xfrm>
            <a:off x="502920" y="1219200"/>
            <a:ext cx="9052560" cy="5304971"/>
          </a:xfrm>
        </p:spPr>
        <p:txBody>
          <a:bodyPr>
            <a:normAutofit/>
          </a:bodyPr>
          <a:lstStyle/>
          <a:p>
            <a:r>
              <a:rPr lang="en-US" sz="3600" dirty="0">
                <a:latin typeface="Cambria" panose="02040503050406030204" pitchFamily="18" charset="0"/>
                <a:ea typeface="Cambria" panose="02040503050406030204" pitchFamily="18" charset="0"/>
              </a:rPr>
              <a:t>Sponsored immigrant spouses and children can enforce the affidavit of support for each year during which the sponsored immigrant’s annual household income fell below 125% of the federal poverty line.</a:t>
            </a:r>
            <a:endParaRPr lang="en-US" sz="3160" dirty="0">
              <a:latin typeface="Cambria" panose="02040503050406030204" pitchFamily="18" charset="0"/>
              <a:ea typeface="Cambria" panose="02040503050406030204" pitchFamily="18" charset="0"/>
            </a:endParaRPr>
          </a:p>
          <a:p>
            <a:pPr lvl="1"/>
            <a:r>
              <a:rPr lang="en-US" sz="3160" dirty="0">
                <a:latin typeface="Cambria" panose="02040503050406030204" pitchFamily="18" charset="0"/>
                <a:ea typeface="Cambria" panose="02040503050406030204" pitchFamily="18" charset="0"/>
              </a:rPr>
              <a:t>Most courts calculate this annually</a:t>
            </a:r>
          </a:p>
          <a:p>
            <a:pPr lvl="1"/>
            <a:r>
              <a:rPr lang="en-US" sz="3160" dirty="0">
                <a:latin typeface="Cambria" panose="02040503050406030204" pitchFamily="18" charset="0"/>
                <a:ea typeface="Cambria" panose="02040503050406030204" pitchFamily="18" charset="0"/>
              </a:rPr>
              <a:t>Colorado and Indiana use an aggregation approach</a:t>
            </a:r>
          </a:p>
        </p:txBody>
      </p:sp>
      <p:sp>
        <p:nvSpPr>
          <p:cNvPr id="4" name="Footer Placeholder 3">
            <a:extLst>
              <a:ext uri="{FF2B5EF4-FFF2-40B4-BE49-F238E27FC236}">
                <a16:creationId xmlns:a16="http://schemas.microsoft.com/office/drawing/2014/main" id="{0DAFDBFD-482A-AC8C-FA1A-90C50C6D47B5}"/>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E6150A74-D63E-E7D6-920A-915A36332D99}"/>
              </a:ext>
            </a:extLst>
          </p:cNvPr>
          <p:cNvSpPr>
            <a:spLocks noGrp="1"/>
          </p:cNvSpPr>
          <p:nvPr>
            <p:ph type="sldNum" sz="quarter" idx="12"/>
          </p:nvPr>
        </p:nvSpPr>
        <p:spPr/>
        <p:txBody>
          <a:bodyPr/>
          <a:lstStyle/>
          <a:p>
            <a:fld id="{0F119E91-6E3F-45F9-BD41-6F188EC08BAB}" type="slidenum">
              <a:rPr lang="en-US" smtClean="0"/>
              <a:t>33</a:t>
            </a:fld>
            <a:endParaRPr lang="en-US"/>
          </a:p>
        </p:txBody>
      </p:sp>
    </p:spTree>
    <p:extLst>
      <p:ext uri="{BB962C8B-B14F-4D97-AF65-F5344CB8AC3E}">
        <p14:creationId xmlns:p14="http://schemas.microsoft.com/office/powerpoint/2010/main" val="88118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7AA0-0CAE-0666-4560-29A29D72D63D}"/>
              </a:ext>
            </a:extLst>
          </p:cNvPr>
          <p:cNvSpPr>
            <a:spLocks noGrp="1"/>
          </p:cNvSpPr>
          <p:nvPr>
            <p:ph type="title"/>
          </p:nvPr>
        </p:nvSpPr>
        <p:spPr>
          <a:xfrm>
            <a:off x="502920" y="101600"/>
            <a:ext cx="9052560" cy="958321"/>
          </a:xfrm>
        </p:spPr>
        <p:txBody>
          <a:bodyPr>
            <a:normAutofit fontScale="90000"/>
          </a:bodyPr>
          <a:lstStyle/>
          <a:p>
            <a:r>
              <a:rPr lang="en-US" dirty="0"/>
              <a:t>Factors That Go Into the Calculation</a:t>
            </a:r>
          </a:p>
        </p:txBody>
      </p:sp>
      <p:sp>
        <p:nvSpPr>
          <p:cNvPr id="3" name="Content Placeholder 2">
            <a:extLst>
              <a:ext uri="{FF2B5EF4-FFF2-40B4-BE49-F238E27FC236}">
                <a16:creationId xmlns:a16="http://schemas.microsoft.com/office/drawing/2014/main" id="{9DCFA133-4234-AC71-93FC-CB810C4C72A1}"/>
              </a:ext>
            </a:extLst>
          </p:cNvPr>
          <p:cNvSpPr>
            <a:spLocks noGrp="1"/>
          </p:cNvSpPr>
          <p:nvPr>
            <p:ph idx="1"/>
          </p:nvPr>
        </p:nvSpPr>
        <p:spPr>
          <a:xfrm>
            <a:off x="502920" y="798286"/>
            <a:ext cx="9052560" cy="6144700"/>
          </a:xfrm>
        </p:spPr>
        <p:txBody>
          <a:bodyPr/>
          <a:lstStyle/>
          <a:p>
            <a:r>
              <a:rPr lang="en-US" dirty="0"/>
              <a:t>Date the sponsored immigrant (spouse/child) became a lawful permanent resident</a:t>
            </a:r>
          </a:p>
          <a:p>
            <a:pPr lvl="1"/>
            <a:r>
              <a:rPr lang="en-US" dirty="0"/>
              <a:t>The Federal Poverty Line (FGPL) Guideline for each year since that date</a:t>
            </a:r>
          </a:p>
          <a:p>
            <a:r>
              <a:rPr lang="en-US" dirty="0"/>
              <a:t>Sponsored immigrant’s household size for each year</a:t>
            </a:r>
          </a:p>
          <a:p>
            <a:r>
              <a:rPr lang="en-US" dirty="0"/>
              <a:t>A list of the years since that date where the sponsored immigrant’s household income fell below 125% FPL</a:t>
            </a:r>
          </a:p>
        </p:txBody>
      </p:sp>
      <p:sp>
        <p:nvSpPr>
          <p:cNvPr id="4" name="Footer Placeholder 3">
            <a:extLst>
              <a:ext uri="{FF2B5EF4-FFF2-40B4-BE49-F238E27FC236}">
                <a16:creationId xmlns:a16="http://schemas.microsoft.com/office/drawing/2014/main" id="{4E4014EE-B65E-9F50-A537-4747008AC854}"/>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A34AB9E2-A089-58A4-C069-C0F7C0B390E7}"/>
              </a:ext>
            </a:extLst>
          </p:cNvPr>
          <p:cNvSpPr>
            <a:spLocks noGrp="1"/>
          </p:cNvSpPr>
          <p:nvPr>
            <p:ph type="sldNum" sz="quarter" idx="12"/>
          </p:nvPr>
        </p:nvSpPr>
        <p:spPr/>
        <p:txBody>
          <a:bodyPr/>
          <a:lstStyle/>
          <a:p>
            <a:fld id="{0F119E91-6E3F-45F9-BD41-6F188EC08BAB}" type="slidenum">
              <a:rPr lang="en-US" smtClean="0"/>
              <a:t>34</a:t>
            </a:fld>
            <a:endParaRPr lang="en-US"/>
          </a:p>
        </p:txBody>
      </p:sp>
    </p:spTree>
    <p:extLst>
      <p:ext uri="{BB962C8B-B14F-4D97-AF65-F5344CB8AC3E}">
        <p14:creationId xmlns:p14="http://schemas.microsoft.com/office/powerpoint/2010/main" val="216720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67A2-5182-0638-A5A4-8D50D62FF91F}"/>
              </a:ext>
            </a:extLst>
          </p:cNvPr>
          <p:cNvSpPr>
            <a:spLocks noGrp="1"/>
          </p:cNvSpPr>
          <p:nvPr>
            <p:ph type="title"/>
          </p:nvPr>
        </p:nvSpPr>
        <p:spPr>
          <a:xfrm>
            <a:off x="502919" y="-205794"/>
            <a:ext cx="9052560" cy="1120880"/>
          </a:xfrm>
        </p:spPr>
        <p:txBody>
          <a:bodyPr>
            <a:noAutofit/>
          </a:bodyPr>
          <a:lstStyle/>
          <a:p>
            <a:r>
              <a:rPr lang="en-US" sz="2800" dirty="0"/>
              <a:t>Federal Poverty Guidelines Effective March 1, 2024</a:t>
            </a:r>
          </a:p>
        </p:txBody>
      </p:sp>
      <p:sp>
        <p:nvSpPr>
          <p:cNvPr id="4" name="Footer Placeholder 3">
            <a:extLst>
              <a:ext uri="{FF2B5EF4-FFF2-40B4-BE49-F238E27FC236}">
                <a16:creationId xmlns:a16="http://schemas.microsoft.com/office/drawing/2014/main" id="{6EC030DF-F834-77EF-3B83-48C5E963D478}"/>
              </a:ext>
            </a:extLst>
          </p:cNvPr>
          <p:cNvSpPr>
            <a:spLocks noGrp="1"/>
          </p:cNvSpPr>
          <p:nvPr>
            <p:ph type="ft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EE8A8A3E-FBC8-6D3A-9625-AECE93069F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lt1"/>
                </a:solidFill>
              </a:rPr>
              <a:t>35</a:t>
            </a:fld>
            <a:endParaRPr lang="en-US" dirty="0">
              <a:solidFill>
                <a:schemeClr val="lt1"/>
              </a:solidFill>
            </a:endParaRPr>
          </a:p>
        </p:txBody>
      </p:sp>
      <p:graphicFrame>
        <p:nvGraphicFramePr>
          <p:cNvPr id="6" name="Table 5">
            <a:extLst>
              <a:ext uri="{FF2B5EF4-FFF2-40B4-BE49-F238E27FC236}">
                <a16:creationId xmlns:a16="http://schemas.microsoft.com/office/drawing/2014/main" id="{E7B233F8-E0C8-D8AD-C83B-96E38F017B3F}"/>
              </a:ext>
            </a:extLst>
          </p:cNvPr>
          <p:cNvGraphicFramePr>
            <a:graphicFrameLocks noGrp="1"/>
          </p:cNvGraphicFramePr>
          <p:nvPr>
            <p:extLst>
              <p:ext uri="{D42A27DB-BD31-4B8C-83A1-F6EECF244321}">
                <p14:modId xmlns:p14="http://schemas.microsoft.com/office/powerpoint/2010/main" val="1152949548"/>
              </p:ext>
            </p:extLst>
          </p:nvPr>
        </p:nvGraphicFramePr>
        <p:xfrm>
          <a:off x="1097914" y="668616"/>
          <a:ext cx="7862571" cy="5710575"/>
        </p:xfrm>
        <a:graphic>
          <a:graphicData uri="http://schemas.openxmlformats.org/drawingml/2006/table">
            <a:tbl>
              <a:tblPr/>
              <a:tblGrid>
                <a:gridCol w="2620857">
                  <a:extLst>
                    <a:ext uri="{9D8B030D-6E8A-4147-A177-3AD203B41FA5}">
                      <a16:colId xmlns:a16="http://schemas.microsoft.com/office/drawing/2014/main" val="460847471"/>
                    </a:ext>
                  </a:extLst>
                </a:gridCol>
                <a:gridCol w="2620857">
                  <a:extLst>
                    <a:ext uri="{9D8B030D-6E8A-4147-A177-3AD203B41FA5}">
                      <a16:colId xmlns:a16="http://schemas.microsoft.com/office/drawing/2014/main" val="3299801191"/>
                    </a:ext>
                  </a:extLst>
                </a:gridCol>
                <a:gridCol w="2620857">
                  <a:extLst>
                    <a:ext uri="{9D8B030D-6E8A-4147-A177-3AD203B41FA5}">
                      <a16:colId xmlns:a16="http://schemas.microsoft.com/office/drawing/2014/main" val="4068326634"/>
                    </a:ext>
                  </a:extLst>
                </a:gridCol>
              </a:tblGrid>
              <a:tr h="765569">
                <a:tc>
                  <a:txBody>
                    <a:bodyPr/>
                    <a:lstStyle/>
                    <a:p>
                      <a:pPr algn="l"/>
                      <a:r>
                        <a:rPr lang="en-US" sz="2000" b="1" dirty="0">
                          <a:effectLst/>
                          <a:latin typeface="Cambria" panose="02040503050406030204" pitchFamily="18" charset="0"/>
                          <a:ea typeface="Cambria" panose="02040503050406030204" pitchFamily="18" charset="0"/>
                        </a:rPr>
                        <a:t>Sponsor's Household Size</a:t>
                      </a:r>
                    </a:p>
                  </a:txBody>
                  <a:tcPr marL="63324" marR="63324" marT="55409" marB="5145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l"/>
                      <a:r>
                        <a:rPr lang="en-US" sz="2000" b="1" dirty="0">
                          <a:effectLst/>
                          <a:latin typeface="Cambria" panose="02040503050406030204" pitchFamily="18" charset="0"/>
                          <a:ea typeface="Cambria" panose="02040503050406030204" pitchFamily="18" charset="0"/>
                        </a:rPr>
                        <a:t>100% of HHS Poverty Guidelines*</a:t>
                      </a:r>
                    </a:p>
                  </a:txBody>
                  <a:tcPr marL="63324" marR="63324" marT="55409" marB="5145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l"/>
                      <a:r>
                        <a:rPr lang="en-US" sz="2000" b="1" dirty="0">
                          <a:effectLst/>
                          <a:latin typeface="Cambria" panose="02040503050406030204" pitchFamily="18" charset="0"/>
                          <a:ea typeface="Cambria" panose="02040503050406030204" pitchFamily="18" charset="0"/>
                        </a:rPr>
                        <a:t>125% of HHS Poverty Guidelines*</a:t>
                      </a:r>
                    </a:p>
                  </a:txBody>
                  <a:tcPr marL="63324" marR="63324" marT="55409" marB="51451"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83348177"/>
                  </a:ext>
                </a:extLst>
              </a:tr>
              <a:tr h="1315262">
                <a:tc>
                  <a:txBody>
                    <a:bodyPr/>
                    <a:lstStyle/>
                    <a:p>
                      <a:r>
                        <a:rPr lang="en-US" sz="2000" dirty="0">
                          <a:effectLst/>
                          <a:latin typeface="Cambria" panose="02040503050406030204" pitchFamily="18" charset="0"/>
                          <a:ea typeface="Cambria" panose="02040503050406030204" pitchFamily="18" charset="0"/>
                        </a:rPr>
                        <a:t> </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1600" i="1" dirty="0">
                          <a:effectLst/>
                          <a:latin typeface="Cambria" panose="02040503050406030204" pitchFamily="18" charset="0"/>
                          <a:ea typeface="Cambria" panose="02040503050406030204" pitchFamily="18" charset="0"/>
                        </a:rPr>
                        <a:t>For sponsors on active duty in the U.S. armed forces who are petitioning for their spouse or child</a:t>
                      </a:r>
                      <a:endParaRPr lang="en-US" sz="1600" dirty="0">
                        <a:effectLst/>
                        <a:latin typeface="Cambria" panose="02040503050406030204" pitchFamily="18" charset="0"/>
                        <a:ea typeface="Cambria" panose="02040503050406030204" pitchFamily="18" charset="0"/>
                      </a:endParaRP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1600" i="1" dirty="0">
                          <a:effectLst/>
                          <a:latin typeface="Cambria" panose="02040503050406030204" pitchFamily="18" charset="0"/>
                          <a:ea typeface="Cambria" panose="02040503050406030204" pitchFamily="18" charset="0"/>
                        </a:rPr>
                        <a:t>For all other sponsors</a:t>
                      </a:r>
                      <a:endParaRPr lang="en-US" sz="1600" dirty="0">
                        <a:effectLst/>
                        <a:latin typeface="Cambria" panose="02040503050406030204" pitchFamily="18" charset="0"/>
                        <a:ea typeface="Cambria" panose="02040503050406030204" pitchFamily="18" charset="0"/>
                      </a:endParaRP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83541764"/>
                  </a:ext>
                </a:extLst>
              </a:tr>
              <a:tr h="385618">
                <a:tc>
                  <a:txBody>
                    <a:bodyPr/>
                    <a:lstStyle/>
                    <a:p>
                      <a:r>
                        <a:rPr lang="en-US" sz="2000" dirty="0">
                          <a:effectLst/>
                          <a:latin typeface="Cambria" panose="02040503050406030204" pitchFamily="18" charset="0"/>
                          <a:ea typeface="Cambria" panose="02040503050406030204" pitchFamily="18" charset="0"/>
                        </a:rPr>
                        <a:t>1</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$15,060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$18,825</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26623391"/>
                  </a:ext>
                </a:extLst>
              </a:tr>
              <a:tr h="385618">
                <a:tc>
                  <a:txBody>
                    <a:bodyPr/>
                    <a:lstStyle/>
                    <a:p>
                      <a:r>
                        <a:rPr lang="en-US" sz="2000" dirty="0">
                          <a:effectLst/>
                          <a:latin typeface="Cambria" panose="02040503050406030204" pitchFamily="18" charset="0"/>
                          <a:ea typeface="Cambria" panose="02040503050406030204" pitchFamily="18" charset="0"/>
                        </a:rPr>
                        <a:t>2</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$20,440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$25,550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2116895"/>
                  </a:ext>
                </a:extLst>
              </a:tr>
              <a:tr h="385618">
                <a:tc>
                  <a:txBody>
                    <a:bodyPr/>
                    <a:lstStyle/>
                    <a:p>
                      <a:r>
                        <a:rPr lang="en-US" sz="2000" dirty="0">
                          <a:effectLst/>
                          <a:latin typeface="Cambria" panose="02040503050406030204" pitchFamily="18" charset="0"/>
                          <a:ea typeface="Cambria" panose="02040503050406030204" pitchFamily="18" charset="0"/>
                        </a:rPr>
                        <a:t>3</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$25,820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$32,275</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36351082"/>
                  </a:ext>
                </a:extLst>
              </a:tr>
              <a:tr h="385618">
                <a:tc>
                  <a:txBody>
                    <a:bodyPr/>
                    <a:lstStyle/>
                    <a:p>
                      <a:r>
                        <a:rPr lang="en-US" sz="2000" dirty="0">
                          <a:effectLst/>
                          <a:latin typeface="Cambria" panose="02040503050406030204" pitchFamily="18" charset="0"/>
                          <a:ea typeface="Cambria" panose="02040503050406030204" pitchFamily="18" charset="0"/>
                        </a:rPr>
                        <a:t>4</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$31,200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$39,000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95714511"/>
                  </a:ext>
                </a:extLst>
              </a:tr>
              <a:tr h="385618">
                <a:tc>
                  <a:txBody>
                    <a:bodyPr/>
                    <a:lstStyle/>
                    <a:p>
                      <a:r>
                        <a:rPr lang="en-US" sz="2000" dirty="0">
                          <a:effectLst/>
                          <a:latin typeface="Cambria" panose="02040503050406030204" pitchFamily="18" charset="0"/>
                          <a:ea typeface="Cambria" panose="02040503050406030204" pitchFamily="18" charset="0"/>
                        </a:rPr>
                        <a:t>5</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$36,580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$45,725</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90867058"/>
                  </a:ext>
                </a:extLst>
              </a:tr>
              <a:tr h="385618">
                <a:tc>
                  <a:txBody>
                    <a:bodyPr/>
                    <a:lstStyle/>
                    <a:p>
                      <a:r>
                        <a:rPr lang="en-US" sz="2000" dirty="0">
                          <a:effectLst/>
                          <a:latin typeface="Cambria" panose="02040503050406030204" pitchFamily="18" charset="0"/>
                          <a:ea typeface="Cambria" panose="02040503050406030204" pitchFamily="18" charset="0"/>
                        </a:rPr>
                        <a:t>6</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$41,960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dirty="0">
                          <a:effectLst/>
                          <a:latin typeface="Cambria" panose="02040503050406030204" pitchFamily="18" charset="0"/>
                          <a:ea typeface="Cambria" panose="02040503050406030204" pitchFamily="18" charset="0"/>
                        </a:rPr>
                        <a:t>$52,450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57549042"/>
                  </a:ext>
                </a:extLst>
              </a:tr>
              <a:tr h="385618">
                <a:tc>
                  <a:txBody>
                    <a:bodyPr/>
                    <a:lstStyle/>
                    <a:p>
                      <a:r>
                        <a:rPr lang="en-US" sz="2000" dirty="0">
                          <a:effectLst/>
                          <a:latin typeface="Cambria" panose="02040503050406030204" pitchFamily="18" charset="0"/>
                          <a:ea typeface="Cambria" panose="02040503050406030204" pitchFamily="18" charset="0"/>
                        </a:rPr>
                        <a:t>7</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$47,340</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r>
                        <a:rPr lang="en-US" sz="2000" dirty="0">
                          <a:effectLst/>
                          <a:latin typeface="Cambria" panose="02040503050406030204" pitchFamily="18" charset="0"/>
                          <a:ea typeface="Cambria" panose="02040503050406030204" pitchFamily="18" charset="0"/>
                        </a:rPr>
                        <a:t>$59,175</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94470409"/>
                  </a:ext>
                </a:extLst>
              </a:tr>
              <a:tr h="668417">
                <a:tc>
                  <a:txBody>
                    <a:bodyPr/>
                    <a:lstStyle/>
                    <a:p>
                      <a:r>
                        <a:rPr lang="en-US" sz="2000" dirty="0">
                          <a:effectLst/>
                          <a:latin typeface="Cambria" panose="02040503050406030204" pitchFamily="18" charset="0"/>
                          <a:ea typeface="Cambria" panose="02040503050406030204" pitchFamily="18" charset="0"/>
                        </a:rPr>
                        <a:t> </a:t>
                      </a: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b="1" dirty="0">
                          <a:effectLst/>
                          <a:latin typeface="Cambria" panose="02040503050406030204" pitchFamily="18" charset="0"/>
                          <a:ea typeface="Cambria" panose="02040503050406030204" pitchFamily="18" charset="0"/>
                        </a:rPr>
                        <a:t>Add $5,380 for each additional person</a:t>
                      </a:r>
                      <a:endParaRPr lang="en-US" sz="2000" dirty="0">
                        <a:effectLst/>
                        <a:latin typeface="Cambria" panose="02040503050406030204" pitchFamily="18" charset="0"/>
                        <a:ea typeface="Cambria" panose="02040503050406030204" pitchFamily="18" charset="0"/>
                      </a:endParaRP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2000" b="1" dirty="0">
                          <a:effectLst/>
                          <a:latin typeface="Cambria" panose="02040503050406030204" pitchFamily="18" charset="0"/>
                          <a:ea typeface="Cambria" panose="02040503050406030204" pitchFamily="18" charset="0"/>
                        </a:rPr>
                        <a:t>Add $6,725 for each additional person</a:t>
                      </a:r>
                      <a:endParaRPr lang="en-US" sz="2000" dirty="0">
                        <a:effectLst/>
                        <a:latin typeface="Cambria" panose="02040503050406030204" pitchFamily="18" charset="0"/>
                        <a:ea typeface="Cambria" panose="02040503050406030204" pitchFamily="18" charset="0"/>
                      </a:endParaRPr>
                    </a:p>
                  </a:txBody>
                  <a:tcPr marL="63324" marR="63324" marT="55409" marB="55409"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09000652"/>
                  </a:ext>
                </a:extLst>
              </a:tr>
            </a:tbl>
          </a:graphicData>
        </a:graphic>
      </p:graphicFrame>
    </p:spTree>
    <p:extLst>
      <p:ext uri="{BB962C8B-B14F-4D97-AF65-F5344CB8AC3E}">
        <p14:creationId xmlns:p14="http://schemas.microsoft.com/office/powerpoint/2010/main" val="2813549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4BB7-3350-630A-215B-178BA29E3057}"/>
              </a:ext>
            </a:extLst>
          </p:cNvPr>
          <p:cNvSpPr>
            <a:spLocks noGrp="1"/>
          </p:cNvSpPr>
          <p:nvPr>
            <p:ph type="title"/>
          </p:nvPr>
        </p:nvSpPr>
        <p:spPr/>
        <p:txBody>
          <a:bodyPr>
            <a:normAutofit fontScale="90000"/>
          </a:bodyPr>
          <a:lstStyle/>
          <a:p>
            <a:r>
              <a:rPr lang="en-US" dirty="0"/>
              <a:t>Can Be Awarded Past and Future Support Under the Affidavit</a:t>
            </a:r>
          </a:p>
        </p:txBody>
      </p:sp>
      <p:sp>
        <p:nvSpPr>
          <p:cNvPr id="3" name="Content Placeholder 2">
            <a:extLst>
              <a:ext uri="{FF2B5EF4-FFF2-40B4-BE49-F238E27FC236}">
                <a16:creationId xmlns:a16="http://schemas.microsoft.com/office/drawing/2014/main" id="{D48A2E0E-B40F-60D8-70D6-B7DC3F1319A3}"/>
              </a:ext>
            </a:extLst>
          </p:cNvPr>
          <p:cNvSpPr>
            <a:spLocks noGrp="1"/>
          </p:cNvSpPr>
          <p:nvPr>
            <p:ph idx="1"/>
          </p:nvPr>
        </p:nvSpPr>
        <p:spPr/>
        <p:txBody>
          <a:bodyPr>
            <a:normAutofit lnSpcReduction="10000"/>
          </a:bodyPr>
          <a:lstStyle/>
          <a:p>
            <a:r>
              <a:rPr lang="en-US" sz="4040" dirty="0">
                <a:latin typeface="Cambria" panose="02040503050406030204" pitchFamily="18" charset="0"/>
                <a:ea typeface="Cambria" panose="02040503050406030204" pitchFamily="18" charset="0"/>
              </a:rPr>
              <a:t>Measured from date of lawful permanent residence</a:t>
            </a:r>
          </a:p>
          <a:p>
            <a:r>
              <a:rPr lang="en-US" sz="4040" dirty="0">
                <a:latin typeface="Cambria" panose="02040503050406030204" pitchFamily="18" charset="0"/>
                <a:ea typeface="Cambria" panose="02040503050406030204" pitchFamily="18" charset="0"/>
              </a:rPr>
              <a:t>Includes any year to the present when income was under 125% FPL</a:t>
            </a:r>
          </a:p>
          <a:p>
            <a:r>
              <a:rPr lang="en-US" sz="4040" dirty="0">
                <a:latin typeface="Cambria" panose="02040503050406030204" pitchFamily="18" charset="0"/>
                <a:ea typeface="Cambria" panose="02040503050406030204" pitchFamily="18" charset="0"/>
              </a:rPr>
              <a:t>And court order future support at 125% FPL in any year when immigrant spouse’s income is under 125% FPL</a:t>
            </a:r>
          </a:p>
          <a:p>
            <a:endParaRPr lang="en-US" dirty="0"/>
          </a:p>
        </p:txBody>
      </p:sp>
      <p:sp>
        <p:nvSpPr>
          <p:cNvPr id="4" name="Footer Placeholder 3">
            <a:extLst>
              <a:ext uri="{FF2B5EF4-FFF2-40B4-BE49-F238E27FC236}">
                <a16:creationId xmlns:a16="http://schemas.microsoft.com/office/drawing/2014/main" id="{F3DB35B2-D4D2-F6C1-00D2-BF0A97AC7D67}"/>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120DC8E9-DFF2-6693-9F58-9DE097E5AFC0}"/>
              </a:ext>
            </a:extLst>
          </p:cNvPr>
          <p:cNvSpPr>
            <a:spLocks noGrp="1"/>
          </p:cNvSpPr>
          <p:nvPr>
            <p:ph type="sldNum" sz="quarter" idx="12"/>
          </p:nvPr>
        </p:nvSpPr>
        <p:spPr/>
        <p:txBody>
          <a:bodyPr/>
          <a:lstStyle/>
          <a:p>
            <a:fld id="{0F119E91-6E3F-45F9-BD41-6F188EC08BAB}" type="slidenum">
              <a:rPr lang="en-US" smtClean="0"/>
              <a:t>36</a:t>
            </a:fld>
            <a:endParaRPr lang="en-US"/>
          </a:p>
        </p:txBody>
      </p:sp>
    </p:spTree>
    <p:extLst>
      <p:ext uri="{BB962C8B-B14F-4D97-AF65-F5344CB8AC3E}">
        <p14:creationId xmlns:p14="http://schemas.microsoft.com/office/powerpoint/2010/main" val="1572129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606656"/>
          </a:xfrm>
        </p:spPr>
        <p:txBody>
          <a:bodyPr>
            <a:noAutofit/>
          </a:bodyPr>
          <a:lstStyle/>
          <a:p>
            <a:r>
              <a:rPr lang="en-US" sz="3200" dirty="0"/>
              <a:t>Will Need Federal Poverty Level (FPL)  Guidelines Historically for Each Year Since LPR - Example</a:t>
            </a:r>
          </a:p>
        </p:txBody>
      </p:sp>
      <p:sp>
        <p:nvSpPr>
          <p:cNvPr id="3" name="Content Placeholder 2"/>
          <p:cNvSpPr>
            <a:spLocks noGrp="1"/>
          </p:cNvSpPr>
          <p:nvPr>
            <p:ph idx="1"/>
          </p:nvPr>
        </p:nvSpPr>
        <p:spPr>
          <a:xfrm>
            <a:off x="502920" y="1606656"/>
            <a:ext cx="9052560" cy="5129423"/>
          </a:xfrm>
        </p:spPr>
        <p:txBody>
          <a:bodyPr/>
          <a:lstStyle/>
          <a:p>
            <a:r>
              <a:rPr lang="en-US" dirty="0"/>
              <a:t>Poverty Guideline for 2 people for 2021 </a:t>
            </a:r>
          </a:p>
          <a:p>
            <a:pPr lvl="1"/>
            <a:r>
              <a:rPr lang="en-US" dirty="0"/>
              <a:t>17,420 X 125% = 21,775</a:t>
            </a:r>
          </a:p>
          <a:p>
            <a:r>
              <a:rPr lang="en-US" dirty="0"/>
              <a:t>Poverty Guideline for 2 people for 2020</a:t>
            </a:r>
          </a:p>
          <a:p>
            <a:pPr lvl="1"/>
            <a:r>
              <a:rPr lang="en-US" dirty="0"/>
              <a:t>17,240 X 125% = 21,550</a:t>
            </a:r>
          </a:p>
          <a:p>
            <a:r>
              <a:rPr lang="en-US" dirty="0"/>
              <a:t>Poverty Guideline for 2 people for 2019</a:t>
            </a:r>
          </a:p>
          <a:p>
            <a:pPr lvl="1"/>
            <a:r>
              <a:rPr lang="en-US" dirty="0"/>
              <a:t>16,910 X 125% = 21,138	</a:t>
            </a:r>
          </a:p>
          <a:p>
            <a:r>
              <a:rPr lang="en-US" dirty="0"/>
              <a:t>Total due under affidavit of support = 64,463</a:t>
            </a:r>
          </a:p>
          <a:p>
            <a:pPr lvl="1"/>
            <a:endParaRPr lang="en-US" dirty="0"/>
          </a:p>
          <a:p>
            <a:pPr lvl="1"/>
            <a:endParaRPr lang="en-US" dirty="0"/>
          </a:p>
        </p:txBody>
      </p:sp>
      <p:sp>
        <p:nvSpPr>
          <p:cNvPr id="4" name="Footer Placeholder 3"/>
          <p:cNvSpPr>
            <a:spLocks noGrp="1"/>
          </p:cNvSpPr>
          <p:nvPr>
            <p:ph type="ftr" sz="quarter" idx="10"/>
          </p:nvPr>
        </p:nvSpPr>
        <p:spPr/>
        <p:txBody>
          <a:bodyPr/>
          <a:lstStyle/>
          <a:p>
            <a:pPr defTabSz="1005840">
              <a:buClrTx/>
              <a:defRPr/>
            </a:pPr>
            <a:r>
              <a:rPr lang="en-US" kern="1200">
                <a:solidFill>
                  <a:srgbClr val="FFFFFF"/>
                </a:solidFill>
                <a:ea typeface="+mn-ea"/>
              </a:rPr>
              <a:t>National Immigrant Women's Advocacy Project American University Washington College of Law</a:t>
            </a:r>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37</a:t>
            </a:fld>
            <a:endParaRPr lang="en-US" altLang="en-US" kern="1200" dirty="0">
              <a:solidFill>
                <a:srgbClr val="FFFFFF"/>
              </a:solidFill>
              <a:ea typeface="+mn-ea"/>
              <a:cs typeface="Arial" panose="020B0604020202020204" pitchFamily="34" charset="0"/>
            </a:endParaRPr>
          </a:p>
        </p:txBody>
      </p:sp>
    </p:spTree>
    <p:extLst>
      <p:ext uri="{BB962C8B-B14F-4D97-AF65-F5344CB8AC3E}">
        <p14:creationId xmlns:p14="http://schemas.microsoft.com/office/powerpoint/2010/main" val="281706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16402"/>
            <a:ext cx="9052560" cy="703738"/>
          </a:xfrm>
        </p:spPr>
        <p:txBody>
          <a:bodyPr>
            <a:noAutofit/>
          </a:bodyPr>
          <a:lstStyle/>
          <a:p>
            <a:r>
              <a:rPr lang="en-US" sz="3960" dirty="0"/>
              <a:t>Effect of a Pre 1997 I-134 </a:t>
            </a:r>
            <a:br>
              <a:rPr lang="en-US" sz="3960" dirty="0"/>
            </a:br>
            <a:r>
              <a:rPr lang="en-US" sz="3960" dirty="0"/>
              <a:t>Affidavit of Support</a:t>
            </a:r>
          </a:p>
        </p:txBody>
      </p:sp>
      <p:sp>
        <p:nvSpPr>
          <p:cNvPr id="3" name="Content Placeholder 2"/>
          <p:cNvSpPr>
            <a:spLocks noGrp="1"/>
          </p:cNvSpPr>
          <p:nvPr>
            <p:ph idx="1"/>
          </p:nvPr>
        </p:nvSpPr>
        <p:spPr>
          <a:xfrm>
            <a:off x="502920" y="1371600"/>
            <a:ext cx="9052560" cy="5364480"/>
          </a:xfrm>
        </p:spPr>
        <p:txBody>
          <a:bodyPr/>
          <a:lstStyle/>
          <a:p>
            <a:r>
              <a:rPr lang="en-US" sz="3080" dirty="0"/>
              <a:t>Does not create a legal obligation </a:t>
            </a:r>
          </a:p>
          <a:p>
            <a:r>
              <a:rPr lang="en-US" sz="3080" dirty="0"/>
              <a:t>Not legally binding contract</a:t>
            </a:r>
          </a:p>
          <a:p>
            <a:r>
              <a:rPr lang="en-US" sz="3080" dirty="0"/>
              <a:t>Helpful evidence for spousal and child support  - the affidavit of support may  </a:t>
            </a:r>
          </a:p>
          <a:p>
            <a:pPr lvl="1"/>
            <a:r>
              <a:rPr lang="en-US" sz="2640" dirty="0"/>
              <a:t>Be considered with other evidence in deciding alimony after a long marriage</a:t>
            </a:r>
          </a:p>
          <a:p>
            <a:pPr lvl="1"/>
            <a:r>
              <a:rPr lang="en-US" sz="2640" dirty="0"/>
              <a:t>Impact the amount of alimony</a:t>
            </a:r>
          </a:p>
          <a:p>
            <a:pPr lvl="1"/>
            <a:r>
              <a:rPr lang="en-US" sz="2640" dirty="0"/>
              <a:t>Used to impute income regarding ability to pay spousal or child support</a:t>
            </a:r>
          </a:p>
          <a:p>
            <a:pPr lvl="1"/>
            <a:r>
              <a:rPr lang="en-US" sz="2640" dirty="0"/>
              <a:t>Provide helpful evidence of income and assets</a:t>
            </a:r>
          </a:p>
          <a:p>
            <a:pPr lvl="1"/>
            <a:endParaRPr lang="en-US" dirty="0"/>
          </a:p>
        </p:txBody>
      </p:sp>
      <p:sp>
        <p:nvSpPr>
          <p:cNvPr id="4" name="Footer Placeholder 3"/>
          <p:cNvSpPr>
            <a:spLocks noGrp="1"/>
          </p:cNvSpPr>
          <p:nvPr>
            <p:ph type="ftr" sz="quarter" idx="10"/>
          </p:nvPr>
        </p:nvSpPr>
        <p:spPr/>
        <p:txBody>
          <a:bodyPr/>
          <a:lstStyle/>
          <a:p>
            <a:pPr defTabSz="1005840">
              <a:buClrTx/>
              <a:defRPr/>
            </a:pPr>
            <a:r>
              <a:rPr lang="en-US" kern="1200">
                <a:solidFill>
                  <a:srgbClr val="FFFFFF"/>
                </a:solidFill>
                <a:ea typeface="+mn-ea"/>
              </a:rPr>
              <a:t>National Immigrant Women's Advocacy Project American University Washington College of Law</a:t>
            </a:r>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38</a:t>
            </a:fld>
            <a:endParaRPr lang="en-US" altLang="en-US" kern="1200" dirty="0">
              <a:solidFill>
                <a:srgbClr val="FFFFFF"/>
              </a:solidFill>
              <a:ea typeface="+mn-ea"/>
              <a:cs typeface="Arial" panose="020B0604020202020204" pitchFamily="34" charset="0"/>
            </a:endParaRPr>
          </a:p>
        </p:txBody>
      </p:sp>
    </p:spTree>
    <p:extLst>
      <p:ext uri="{BB962C8B-B14F-4D97-AF65-F5344CB8AC3E}">
        <p14:creationId xmlns:p14="http://schemas.microsoft.com/office/powerpoint/2010/main" val="407306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A167-FFB8-77F2-EC05-C658561BD5C6}"/>
              </a:ext>
            </a:extLst>
          </p:cNvPr>
          <p:cNvSpPr>
            <a:spLocks noGrp="1"/>
          </p:cNvSpPr>
          <p:nvPr>
            <p:ph type="title"/>
          </p:nvPr>
        </p:nvSpPr>
        <p:spPr>
          <a:xfrm>
            <a:off x="502920" y="93785"/>
            <a:ext cx="9052560" cy="856175"/>
          </a:xfrm>
        </p:spPr>
        <p:txBody>
          <a:bodyPr>
            <a:normAutofit/>
          </a:bodyPr>
          <a:lstStyle/>
          <a:p>
            <a:r>
              <a:rPr lang="en-US" dirty="0"/>
              <a:t>Practice Pointers</a:t>
            </a:r>
          </a:p>
        </p:txBody>
      </p:sp>
      <p:sp>
        <p:nvSpPr>
          <p:cNvPr id="3" name="Content Placeholder 2">
            <a:extLst>
              <a:ext uri="{FF2B5EF4-FFF2-40B4-BE49-F238E27FC236}">
                <a16:creationId xmlns:a16="http://schemas.microsoft.com/office/drawing/2014/main" id="{8C918341-B4EB-4FD9-70C2-CC4136E7F8BF}"/>
              </a:ext>
            </a:extLst>
          </p:cNvPr>
          <p:cNvSpPr>
            <a:spLocks noGrp="1"/>
          </p:cNvSpPr>
          <p:nvPr>
            <p:ph idx="1"/>
          </p:nvPr>
        </p:nvSpPr>
        <p:spPr>
          <a:xfrm>
            <a:off x="502920" y="1078523"/>
            <a:ext cx="9052560" cy="5743917"/>
          </a:xfrm>
        </p:spPr>
        <p:txBody>
          <a:bodyPr/>
          <a:lstStyle/>
          <a:p>
            <a:r>
              <a:rPr lang="en-US" dirty="0"/>
              <a:t>Enforcing affidavits of support must become a routine part of family law practice</a:t>
            </a:r>
          </a:p>
          <a:p>
            <a:pPr lvl="1"/>
            <a:r>
              <a:rPr lang="en-US" dirty="0"/>
              <a:t>Inform clients about Affidavits of Support</a:t>
            </a:r>
          </a:p>
          <a:p>
            <a:pPr lvl="1"/>
            <a:r>
              <a:rPr lang="en-US" dirty="0"/>
              <a:t>Learn whether your client has one</a:t>
            </a:r>
          </a:p>
          <a:p>
            <a:pPr lvl="1"/>
            <a:r>
              <a:rPr lang="en-US" dirty="0"/>
              <a:t>Use discovery, FOIA, protection orders to obtain </a:t>
            </a:r>
          </a:p>
          <a:p>
            <a:pPr lvl="2"/>
            <a:r>
              <a:rPr lang="en-US" dirty="0"/>
              <a:t>Copy of the Affidavit of Support</a:t>
            </a:r>
          </a:p>
          <a:p>
            <a:pPr lvl="2"/>
            <a:r>
              <a:rPr lang="en-US" dirty="0"/>
              <a:t>Supporting evidence submitted to USCIS as part of the family petition</a:t>
            </a:r>
          </a:p>
          <a:p>
            <a:pPr marL="0" indent="0">
              <a:buNone/>
            </a:pPr>
            <a:endParaRPr lang="en-US" dirty="0"/>
          </a:p>
        </p:txBody>
      </p:sp>
      <p:sp>
        <p:nvSpPr>
          <p:cNvPr id="4" name="Footer Placeholder 3">
            <a:extLst>
              <a:ext uri="{FF2B5EF4-FFF2-40B4-BE49-F238E27FC236}">
                <a16:creationId xmlns:a16="http://schemas.microsoft.com/office/drawing/2014/main" id="{B12FC6F3-1D7E-399F-0A73-AE8B11106B00}"/>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9DFE7B7C-CCCD-7EC5-0FB5-AF43F4FE759A}"/>
              </a:ext>
            </a:extLst>
          </p:cNvPr>
          <p:cNvSpPr>
            <a:spLocks noGrp="1"/>
          </p:cNvSpPr>
          <p:nvPr>
            <p:ph type="sldNum" sz="quarter" idx="11"/>
          </p:nvPr>
        </p:nvSpPr>
        <p:spPr/>
        <p:txBody>
          <a:bodyPr/>
          <a:lstStyle/>
          <a:p>
            <a:fld id="{6A63AC35-3821-42BC-BDAE-2B923C128E1A}" type="slidenum">
              <a:rPr lang="en-US" altLang="en-US" smtClean="0"/>
              <a:pPr/>
              <a:t>39</a:t>
            </a:fld>
            <a:endParaRPr lang="en-US" altLang="en-US" dirty="0"/>
          </a:p>
        </p:txBody>
      </p:sp>
    </p:spTree>
    <p:extLst>
      <p:ext uri="{BB962C8B-B14F-4D97-AF65-F5344CB8AC3E}">
        <p14:creationId xmlns:p14="http://schemas.microsoft.com/office/powerpoint/2010/main" val="98656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7BE49-EBB3-4FFA-8FB8-5C1460EBB1BD}"/>
              </a:ext>
            </a:extLst>
          </p:cNvPr>
          <p:cNvSpPr>
            <a:spLocks noGrp="1"/>
          </p:cNvSpPr>
          <p:nvPr>
            <p:ph idx="1"/>
          </p:nvPr>
        </p:nvSpPr>
        <p:spPr>
          <a:xfrm>
            <a:off x="502920" y="952501"/>
            <a:ext cx="9052560" cy="2598420"/>
          </a:xfrm>
        </p:spPr>
        <p:txBody>
          <a:bodyPr/>
          <a:lstStyle/>
          <a:p>
            <a:pPr marL="0" indent="0">
              <a:buNone/>
            </a:pPr>
            <a:r>
              <a:rPr lang="en-US" sz="3200" dirty="0">
                <a:solidFill>
                  <a:srgbClr val="C00000"/>
                </a:solidFill>
                <a:latin typeface="Cambria" panose="02040503050406030204" pitchFamily="18" charset="0"/>
                <a:ea typeface="Cambria" panose="02040503050406030204" pitchFamily="18" charset="0"/>
              </a:rPr>
              <a:t>The following slides are intended to be a guide to lead our discussion on this topic and to provide substantive material for your future reference. </a:t>
            </a:r>
            <a:endParaRPr lang="en-US" sz="32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560E3C9-9A29-4673-BBF1-4D81407B7991}"/>
              </a:ext>
            </a:extLst>
          </p:cNvPr>
          <p:cNvPicPr>
            <a:picLocks noChangeAspect="1"/>
          </p:cNvPicPr>
          <p:nvPr/>
        </p:nvPicPr>
        <p:blipFill rotWithShape="1">
          <a:blip r:embed="rId3"/>
          <a:srcRect l="3089" t="3264"/>
          <a:stretch/>
        </p:blipFill>
        <p:spPr>
          <a:xfrm>
            <a:off x="683393" y="3212834"/>
            <a:ext cx="4345807" cy="3249256"/>
          </a:xfrm>
          <a:prstGeom prst="rect">
            <a:avLst/>
          </a:prstGeom>
        </p:spPr>
      </p:pic>
      <p:pic>
        <p:nvPicPr>
          <p:cNvPr id="7" name="Picture 6">
            <a:extLst>
              <a:ext uri="{FF2B5EF4-FFF2-40B4-BE49-F238E27FC236}">
                <a16:creationId xmlns:a16="http://schemas.microsoft.com/office/drawing/2014/main" id="{E965F42C-7CA7-4DB4-B727-A6BF07B90878}"/>
              </a:ext>
            </a:extLst>
          </p:cNvPr>
          <p:cNvPicPr>
            <a:picLocks noChangeAspect="1"/>
          </p:cNvPicPr>
          <p:nvPr/>
        </p:nvPicPr>
        <p:blipFill rotWithShape="1">
          <a:blip r:embed="rId4"/>
          <a:srcRect t="8544" b="11818"/>
          <a:stretch/>
        </p:blipFill>
        <p:spPr>
          <a:xfrm>
            <a:off x="5289541" y="3212834"/>
            <a:ext cx="4005597" cy="3092040"/>
          </a:xfrm>
          <a:prstGeom prst="rect">
            <a:avLst/>
          </a:prstGeom>
        </p:spPr>
      </p:pic>
      <p:sp>
        <p:nvSpPr>
          <p:cNvPr id="5" name="Footer Placeholder 4">
            <a:extLst>
              <a:ext uri="{FF2B5EF4-FFF2-40B4-BE49-F238E27FC236}">
                <a16:creationId xmlns:a16="http://schemas.microsoft.com/office/drawing/2014/main" id="{D52ACD69-DD3E-C5A3-9172-44557869F997}"/>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8" name="Slide Number Placeholder 7">
            <a:extLst>
              <a:ext uri="{FF2B5EF4-FFF2-40B4-BE49-F238E27FC236}">
                <a16:creationId xmlns:a16="http://schemas.microsoft.com/office/drawing/2014/main" id="{C28ACBA8-8895-9956-D677-D7F634102779}"/>
              </a:ext>
            </a:extLst>
          </p:cNvPr>
          <p:cNvSpPr>
            <a:spLocks noGrp="1"/>
          </p:cNvSpPr>
          <p:nvPr>
            <p:ph type="sldNum" sz="quarter" idx="12"/>
          </p:nvPr>
        </p:nvSpPr>
        <p:spPr/>
        <p:txBody>
          <a:bodyPr/>
          <a:lstStyle/>
          <a:p>
            <a:fld id="{0F119E91-6E3F-45F9-BD41-6F188EC08BAB}" type="slidenum">
              <a:rPr lang="en-US" smtClean="0"/>
              <a:t>4</a:t>
            </a:fld>
            <a:endParaRPr lang="en-US"/>
          </a:p>
        </p:txBody>
      </p:sp>
    </p:spTree>
    <p:extLst>
      <p:ext uri="{BB962C8B-B14F-4D97-AF65-F5344CB8AC3E}">
        <p14:creationId xmlns:p14="http://schemas.microsoft.com/office/powerpoint/2010/main" val="2973892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14300"/>
            <a:ext cx="9052560" cy="1341120"/>
          </a:xfrm>
        </p:spPr>
        <p:txBody>
          <a:bodyPr/>
          <a:lstStyle/>
          <a:p>
            <a:r>
              <a:rPr lang="en-US" dirty="0"/>
              <a:t>Preclusion Issues</a:t>
            </a:r>
          </a:p>
        </p:txBody>
      </p:sp>
      <p:sp>
        <p:nvSpPr>
          <p:cNvPr id="3" name="Content Placeholder 2"/>
          <p:cNvSpPr>
            <a:spLocks noGrp="1"/>
          </p:cNvSpPr>
          <p:nvPr>
            <p:ph idx="1"/>
          </p:nvPr>
        </p:nvSpPr>
        <p:spPr>
          <a:xfrm>
            <a:off x="754380" y="1371600"/>
            <a:ext cx="7962900" cy="5364480"/>
          </a:xfrm>
        </p:spPr>
        <p:txBody>
          <a:bodyPr/>
          <a:lstStyle/>
          <a:p>
            <a:r>
              <a:rPr lang="en-US" dirty="0"/>
              <a:t>Make strategic decisions about where to file enforcement actions</a:t>
            </a:r>
          </a:p>
          <a:p>
            <a:r>
              <a:rPr lang="en-US" dirty="0"/>
              <a:t>Immigrant litigants should be aware that if an Affidavit of Support exists</a:t>
            </a:r>
          </a:p>
          <a:p>
            <a:pPr lvl="1"/>
            <a:r>
              <a:rPr lang="en-US" dirty="0"/>
              <a:t>They might need to seek enforcement during their divorce litigation to avoid claim preclusion issues.</a:t>
            </a:r>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40</a:t>
            </a:fld>
            <a:endParaRPr lang="en-US" altLang="en-US" kern="1200" dirty="0">
              <a:solidFill>
                <a:srgbClr val="FFFFFF"/>
              </a:solidFill>
              <a:ea typeface="+mn-ea"/>
              <a:cs typeface="Arial" panose="020B0604020202020204" pitchFamily="34" charset="0"/>
            </a:endParaRPr>
          </a:p>
        </p:txBody>
      </p:sp>
      <p:sp>
        <p:nvSpPr>
          <p:cNvPr id="7" name="Footer Placeholder 3">
            <a:extLst>
              <a:ext uri="{FF2B5EF4-FFF2-40B4-BE49-F238E27FC236}">
                <a16:creationId xmlns:a16="http://schemas.microsoft.com/office/drawing/2014/main" id="{4D52B4E3-B8E7-E31D-24E9-FA04517F29A7}"/>
              </a:ext>
            </a:extLst>
          </p:cNvPr>
          <p:cNvSpPr>
            <a:spLocks noGrp="1"/>
          </p:cNvSpPr>
          <p:nvPr>
            <p:ph type="ftr" idx="11"/>
          </p:nvPr>
        </p:nvSpPr>
        <p:spPr>
          <a:xfrm>
            <a:off x="2933700" y="7203864"/>
            <a:ext cx="4191000" cy="413808"/>
          </a:xfrm>
        </p:spPr>
        <p:txBody>
          <a:bodyPr/>
          <a:lstStyle/>
          <a:p>
            <a:r>
              <a:rPr lang="en-US" dirty="0"/>
              <a:t>National Immigrant Women's Advocacy Project American University Washington College of Law</a:t>
            </a:r>
          </a:p>
        </p:txBody>
      </p:sp>
    </p:spTree>
    <p:extLst>
      <p:ext uri="{BB962C8B-B14F-4D97-AF65-F5344CB8AC3E}">
        <p14:creationId xmlns:p14="http://schemas.microsoft.com/office/powerpoint/2010/main" val="51125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8565-74A2-EE14-979F-AACF9886CE77}"/>
              </a:ext>
            </a:extLst>
          </p:cNvPr>
          <p:cNvSpPr>
            <a:spLocks noGrp="1"/>
          </p:cNvSpPr>
          <p:nvPr>
            <p:ph type="title"/>
          </p:nvPr>
        </p:nvSpPr>
        <p:spPr>
          <a:xfrm>
            <a:off x="179755" y="154728"/>
            <a:ext cx="9714522" cy="962872"/>
          </a:xfrm>
        </p:spPr>
        <p:txBody>
          <a:bodyPr>
            <a:noAutofit/>
          </a:bodyPr>
          <a:lstStyle/>
          <a:p>
            <a:r>
              <a:rPr lang="en-US" sz="4000" dirty="0"/>
              <a:t>In Practice: Case of JK (Washtenaw 2020)</a:t>
            </a:r>
            <a:endParaRPr lang="en-US" sz="3200" dirty="0"/>
          </a:p>
        </p:txBody>
      </p:sp>
      <p:sp>
        <p:nvSpPr>
          <p:cNvPr id="3" name="Content Placeholder 2">
            <a:extLst>
              <a:ext uri="{FF2B5EF4-FFF2-40B4-BE49-F238E27FC236}">
                <a16:creationId xmlns:a16="http://schemas.microsoft.com/office/drawing/2014/main" id="{009057F7-6D7B-A042-FF5B-0E51BB86886F}"/>
              </a:ext>
            </a:extLst>
          </p:cNvPr>
          <p:cNvSpPr>
            <a:spLocks noGrp="1"/>
          </p:cNvSpPr>
          <p:nvPr>
            <p:ph idx="1"/>
          </p:nvPr>
        </p:nvSpPr>
        <p:spPr>
          <a:xfrm>
            <a:off x="502920" y="976923"/>
            <a:ext cx="9052560" cy="5845517"/>
          </a:xfrm>
        </p:spPr>
        <p:txBody>
          <a:bodyPr/>
          <a:lstStyle/>
          <a:p>
            <a:pPr marL="493776"/>
            <a:r>
              <a:rPr lang="en-US" sz="3200" dirty="0">
                <a:solidFill>
                  <a:srgbClr val="000000"/>
                </a:solidFill>
                <a:effectLst/>
                <a:latin typeface="Cambria" panose="02040503050406030204" pitchFamily="18" charset="0"/>
                <a:ea typeface="Cambria" panose="02040503050406030204" pitchFamily="18" charset="0"/>
              </a:rPr>
              <a:t>The parties had been married almost 4 years but lived together for less than a year. Client was young and educated but had language barriers and DV trauma. She moved in with her sister, received no support from husband. </a:t>
            </a:r>
            <a:endParaRPr lang="en-US" sz="3200" dirty="0">
              <a:effectLst/>
              <a:latin typeface="Cambria" panose="02040503050406030204" pitchFamily="18" charset="0"/>
              <a:ea typeface="Cambria" panose="02040503050406030204" pitchFamily="18" charset="0"/>
            </a:endParaRPr>
          </a:p>
          <a:p>
            <a:pPr marL="493776"/>
            <a:r>
              <a:rPr lang="en-US" sz="3200" dirty="0">
                <a:solidFill>
                  <a:srgbClr val="000000"/>
                </a:solidFill>
                <a:effectLst/>
                <a:latin typeface="Cambria" panose="02040503050406030204" pitchFamily="18" charset="0"/>
                <a:ea typeface="Cambria" panose="02040503050406030204" pitchFamily="18" charset="0"/>
              </a:rPr>
              <a:t>In response to pretrial </a:t>
            </a:r>
            <a:r>
              <a:rPr lang="en-US" sz="3200" dirty="0">
                <a:solidFill>
                  <a:srgbClr val="000000"/>
                </a:solidFill>
                <a:latin typeface="Cambria" panose="02040503050406030204" pitchFamily="18" charset="0"/>
                <a:ea typeface="Cambria" panose="02040503050406030204" pitchFamily="18" charset="0"/>
              </a:rPr>
              <a:t>m</a:t>
            </a:r>
            <a:r>
              <a:rPr lang="en-US" sz="3200" dirty="0">
                <a:solidFill>
                  <a:srgbClr val="000000"/>
                </a:solidFill>
                <a:effectLst/>
                <a:latin typeface="Cambria" panose="02040503050406030204" pitchFamily="18" charset="0"/>
                <a:ea typeface="Cambria" panose="02040503050406030204" pitchFamily="18" charset="0"/>
              </a:rPr>
              <a:t>otion to resolve enforceability of contract, opposing counsel stipulated that the I-864 was legally binding and enforceable in the context of the divorce action. At trial, the court heard arguments about the amount due under contract.</a:t>
            </a:r>
            <a:endParaRPr lang="en-US" sz="3200" dirty="0">
              <a:effectLst/>
              <a:latin typeface="Cambria" panose="02040503050406030204" pitchFamily="18" charset="0"/>
              <a:ea typeface="Cambria" panose="02040503050406030204" pitchFamily="18" charset="0"/>
            </a:endParaRPr>
          </a:p>
        </p:txBody>
      </p:sp>
      <p:sp>
        <p:nvSpPr>
          <p:cNvPr id="4" name="Footer Placeholder 3">
            <a:extLst>
              <a:ext uri="{FF2B5EF4-FFF2-40B4-BE49-F238E27FC236}">
                <a16:creationId xmlns:a16="http://schemas.microsoft.com/office/drawing/2014/main" id="{3A63AF3E-E158-303E-B4E6-787A81E827C8}"/>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D2A37B29-A5B4-CB01-1200-3A1C0B04FB55}"/>
              </a:ext>
            </a:extLst>
          </p:cNvPr>
          <p:cNvSpPr>
            <a:spLocks noGrp="1"/>
          </p:cNvSpPr>
          <p:nvPr>
            <p:ph type="sldNum" sz="quarter" idx="11"/>
          </p:nvPr>
        </p:nvSpPr>
        <p:spPr/>
        <p:txBody>
          <a:bodyPr/>
          <a:lstStyle/>
          <a:p>
            <a:fld id="{6A63AC35-3821-42BC-BDAE-2B923C128E1A}" type="slidenum">
              <a:rPr lang="en-US" altLang="en-US" smtClean="0"/>
              <a:pPr/>
              <a:t>41</a:t>
            </a:fld>
            <a:endParaRPr lang="en-US" altLang="en-US" dirty="0"/>
          </a:p>
        </p:txBody>
      </p:sp>
    </p:spTree>
    <p:extLst>
      <p:ext uri="{BB962C8B-B14F-4D97-AF65-F5344CB8AC3E}">
        <p14:creationId xmlns:p14="http://schemas.microsoft.com/office/powerpoint/2010/main" val="200572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46AF-A56B-816A-B0D8-990B65ADAEB8}"/>
              </a:ext>
            </a:extLst>
          </p:cNvPr>
          <p:cNvSpPr>
            <a:spLocks noGrp="1"/>
          </p:cNvSpPr>
          <p:nvPr>
            <p:ph type="title"/>
          </p:nvPr>
        </p:nvSpPr>
        <p:spPr>
          <a:xfrm>
            <a:off x="502920" y="154728"/>
            <a:ext cx="9052560" cy="795232"/>
          </a:xfrm>
        </p:spPr>
        <p:txBody>
          <a:bodyPr>
            <a:normAutofit fontScale="90000"/>
          </a:bodyPr>
          <a:lstStyle/>
          <a:p>
            <a:r>
              <a:rPr lang="en-US" dirty="0"/>
              <a:t>Court Enforced Affidavit</a:t>
            </a:r>
          </a:p>
        </p:txBody>
      </p:sp>
      <p:sp>
        <p:nvSpPr>
          <p:cNvPr id="3" name="Content Placeholder 2">
            <a:extLst>
              <a:ext uri="{FF2B5EF4-FFF2-40B4-BE49-F238E27FC236}">
                <a16:creationId xmlns:a16="http://schemas.microsoft.com/office/drawing/2014/main" id="{A955EE82-E10B-3B60-0A6F-F76A88C863E2}"/>
              </a:ext>
            </a:extLst>
          </p:cNvPr>
          <p:cNvSpPr>
            <a:spLocks noGrp="1"/>
          </p:cNvSpPr>
          <p:nvPr>
            <p:ph idx="1"/>
          </p:nvPr>
        </p:nvSpPr>
        <p:spPr>
          <a:xfrm>
            <a:off x="273537" y="812800"/>
            <a:ext cx="9495693" cy="6009640"/>
          </a:xfrm>
        </p:spPr>
        <p:txBody>
          <a:bodyPr/>
          <a:lstStyle/>
          <a:p>
            <a:r>
              <a:rPr lang="en-US" sz="3600" b="1" dirty="0">
                <a:solidFill>
                  <a:srgbClr val="000000"/>
                </a:solidFill>
                <a:latin typeface="Cambria" panose="02040503050406030204" pitchFamily="18" charset="0"/>
                <a:ea typeface="Cambria" panose="02040503050406030204" pitchFamily="18" charset="0"/>
              </a:rPr>
              <a:t>Without the I-864, this w</a:t>
            </a:r>
            <a:r>
              <a:rPr lang="en-US" sz="3600" b="1" dirty="0">
                <a:solidFill>
                  <a:srgbClr val="000000"/>
                </a:solidFill>
                <a:effectLst/>
                <a:latin typeface="Cambria" panose="02040503050406030204" pitchFamily="18" charset="0"/>
                <a:ea typeface="Cambria" panose="02040503050406030204" pitchFamily="18" charset="0"/>
              </a:rPr>
              <a:t>ould not have been a spousal support case</a:t>
            </a:r>
            <a:endParaRPr lang="en-US" sz="3600" b="1" dirty="0">
              <a:effectLst/>
              <a:latin typeface="Cambria" panose="02040503050406030204" pitchFamily="18" charset="0"/>
              <a:ea typeface="Cambria" panose="02040503050406030204" pitchFamily="18" charset="0"/>
            </a:endParaRPr>
          </a:p>
          <a:p>
            <a:pPr marL="763524" lvl="1" indent="-342900">
              <a:buFont typeface="Courier New" panose="02070309020205020404" pitchFamily="49" charset="0"/>
              <a:buChar char="o"/>
            </a:pPr>
            <a:r>
              <a:rPr lang="en-US" sz="2800" dirty="0">
                <a:solidFill>
                  <a:srgbClr val="000000"/>
                </a:solidFill>
                <a:latin typeface="Cambria" panose="02040503050406030204" pitchFamily="18" charset="0"/>
                <a:ea typeface="Cambria" panose="02040503050406030204" pitchFamily="18" charset="0"/>
              </a:rPr>
              <a:t>Client awarded liquidated damages for “</a:t>
            </a:r>
            <a:r>
              <a:rPr lang="en-US" sz="2800" dirty="0">
                <a:solidFill>
                  <a:srgbClr val="000000"/>
                </a:solidFill>
                <a:effectLst/>
                <a:latin typeface="Cambria" panose="02040503050406030204" pitchFamily="18" charset="0"/>
                <a:ea typeface="Cambria" panose="02040503050406030204" pitchFamily="18" charset="0"/>
              </a:rPr>
              <a:t>support pursuant to the USCIS Form I-864 Affidavit of Support” retroactive to the date of separation: $26,300.</a:t>
            </a:r>
            <a:endParaRPr lang="en-US" sz="2800" dirty="0">
              <a:effectLst/>
              <a:latin typeface="Cambria" panose="02040503050406030204" pitchFamily="18" charset="0"/>
              <a:ea typeface="Cambria" panose="02040503050406030204" pitchFamily="18" charset="0"/>
            </a:endParaRPr>
          </a:p>
          <a:p>
            <a:pPr marL="763524" lvl="1" indent="-342900">
              <a:buFont typeface="Courier New" panose="02070309020205020404" pitchFamily="49" charset="0"/>
              <a:buChar char="o"/>
            </a:pPr>
            <a:r>
              <a:rPr lang="en-US" sz="2800" dirty="0">
                <a:solidFill>
                  <a:srgbClr val="000000"/>
                </a:solidFill>
                <a:effectLst/>
                <a:latin typeface="Cambria" panose="02040503050406030204" pitchFamily="18" charset="0"/>
                <a:ea typeface="Cambria" panose="02040503050406030204" pitchFamily="18" charset="0"/>
              </a:rPr>
              <a:t>Client awarded future monthly support (enforced via USSO) that “shall continue according to the terms of the Form I-864 Affidavit of Support” in “an amount equal to one-twelfth of 125% of that year's Federal Poverty Limit for a household of one.”</a:t>
            </a:r>
          </a:p>
          <a:p>
            <a:pPr marL="763524" lvl="1" indent="-342900">
              <a:buFont typeface="Courier New" panose="02070309020205020404" pitchFamily="49" charset="0"/>
              <a:buChar char="o"/>
            </a:pPr>
            <a:r>
              <a:rPr lang="en-US" sz="2800" dirty="0">
                <a:solidFill>
                  <a:srgbClr val="000000"/>
                </a:solidFill>
                <a:effectLst/>
                <a:latin typeface="Cambria" panose="02040503050406030204" pitchFamily="18" charset="0"/>
                <a:ea typeface="Cambria" panose="02040503050406030204" pitchFamily="18" charset="0"/>
              </a:rPr>
              <a:t>Defendant's monthly amount shall increase annually according to the Federal Poverty Limit. </a:t>
            </a:r>
          </a:p>
          <a:p>
            <a:endParaRPr lang="en-US" dirty="0"/>
          </a:p>
        </p:txBody>
      </p:sp>
      <p:sp>
        <p:nvSpPr>
          <p:cNvPr id="4" name="Footer Placeholder 3">
            <a:extLst>
              <a:ext uri="{FF2B5EF4-FFF2-40B4-BE49-F238E27FC236}">
                <a16:creationId xmlns:a16="http://schemas.microsoft.com/office/drawing/2014/main" id="{1C707364-615B-EB75-6BE0-DF6D9EF84CCF}"/>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BD96FAF6-91CC-1883-C556-31AAB1BE10FC}"/>
              </a:ext>
            </a:extLst>
          </p:cNvPr>
          <p:cNvSpPr>
            <a:spLocks noGrp="1"/>
          </p:cNvSpPr>
          <p:nvPr>
            <p:ph type="sldNum" sz="quarter" idx="11"/>
          </p:nvPr>
        </p:nvSpPr>
        <p:spPr/>
        <p:txBody>
          <a:bodyPr/>
          <a:lstStyle/>
          <a:p>
            <a:fld id="{6A63AC35-3821-42BC-BDAE-2B923C128E1A}" type="slidenum">
              <a:rPr lang="en-US" altLang="en-US" smtClean="0"/>
              <a:pPr/>
              <a:t>42</a:t>
            </a:fld>
            <a:endParaRPr lang="en-US" altLang="en-US" dirty="0"/>
          </a:p>
        </p:txBody>
      </p:sp>
    </p:spTree>
    <p:extLst>
      <p:ext uri="{BB962C8B-B14F-4D97-AF65-F5344CB8AC3E}">
        <p14:creationId xmlns:p14="http://schemas.microsoft.com/office/powerpoint/2010/main" val="3840841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0A86-D3E1-CEFD-4282-991154A6843B}"/>
              </a:ext>
            </a:extLst>
          </p:cNvPr>
          <p:cNvSpPr>
            <a:spLocks noGrp="1"/>
          </p:cNvSpPr>
          <p:nvPr>
            <p:ph type="title"/>
          </p:nvPr>
        </p:nvSpPr>
        <p:spPr>
          <a:xfrm>
            <a:off x="265723" y="311256"/>
            <a:ext cx="9628553" cy="540621"/>
          </a:xfrm>
        </p:spPr>
        <p:txBody>
          <a:bodyPr>
            <a:noAutofit/>
          </a:bodyPr>
          <a:lstStyle/>
          <a:p>
            <a:r>
              <a:rPr lang="en-US" sz="4000" dirty="0"/>
              <a:t>In Practice: Case of AB (Washtenaw 2023)</a:t>
            </a:r>
            <a:endParaRPr lang="en-US" sz="3200" dirty="0"/>
          </a:p>
        </p:txBody>
      </p:sp>
      <p:sp>
        <p:nvSpPr>
          <p:cNvPr id="3" name="Content Placeholder 2">
            <a:extLst>
              <a:ext uri="{FF2B5EF4-FFF2-40B4-BE49-F238E27FC236}">
                <a16:creationId xmlns:a16="http://schemas.microsoft.com/office/drawing/2014/main" id="{6E17CE6C-D309-9D52-415F-1B025C0381A6}"/>
              </a:ext>
            </a:extLst>
          </p:cNvPr>
          <p:cNvSpPr>
            <a:spLocks noGrp="1"/>
          </p:cNvSpPr>
          <p:nvPr>
            <p:ph idx="1"/>
          </p:nvPr>
        </p:nvSpPr>
        <p:spPr>
          <a:xfrm>
            <a:off x="502920" y="1047262"/>
            <a:ext cx="9052560" cy="5775178"/>
          </a:xfrm>
        </p:spPr>
        <p:txBody>
          <a:bodyPr/>
          <a:lstStyle/>
          <a:p>
            <a:pPr marL="493776"/>
            <a:r>
              <a:rPr lang="en-US" sz="3600" dirty="0">
                <a:solidFill>
                  <a:srgbClr val="000000"/>
                </a:solidFill>
                <a:effectLst/>
                <a:latin typeface="Cambria" panose="02040503050406030204" pitchFamily="18" charset="0"/>
                <a:ea typeface="Cambria" panose="02040503050406030204" pitchFamily="18" charset="0"/>
              </a:rPr>
              <a:t>Parties married in 2018, but client didn’t emigrate from Algeria until 2021. </a:t>
            </a:r>
          </a:p>
          <a:p>
            <a:pPr marL="493776"/>
            <a:r>
              <a:rPr lang="en-US" sz="3600" dirty="0">
                <a:solidFill>
                  <a:srgbClr val="000000"/>
                </a:solidFill>
                <a:effectLst/>
                <a:latin typeface="Cambria" panose="02040503050406030204" pitchFamily="18" charset="0"/>
                <a:ea typeface="Cambria" panose="02040503050406030204" pitchFamily="18" charset="0"/>
              </a:rPr>
              <a:t>Parties lived together less than a year before client (pregnant) fled the DV to live with a relative in NY, where child was born. </a:t>
            </a:r>
            <a:endParaRPr lang="en-US" sz="3600" dirty="0">
              <a:effectLst/>
              <a:latin typeface="Cambria" panose="02040503050406030204" pitchFamily="18" charset="0"/>
              <a:ea typeface="Cambria" panose="02040503050406030204" pitchFamily="18" charset="0"/>
            </a:endParaRPr>
          </a:p>
          <a:p>
            <a:pPr marL="493776"/>
            <a:r>
              <a:rPr lang="en-US" sz="3600" dirty="0">
                <a:solidFill>
                  <a:srgbClr val="000000"/>
                </a:solidFill>
                <a:effectLst/>
                <a:latin typeface="Cambria" panose="02040503050406030204" pitchFamily="18" charset="0"/>
                <a:ea typeface="Cambria" panose="02040503050406030204" pitchFamily="18" charset="0"/>
              </a:rPr>
              <a:t>Evidentiary hearing held on Motion for Partial Summary Disposition, seeking enforcement of I-864. </a:t>
            </a:r>
          </a:p>
        </p:txBody>
      </p:sp>
      <p:sp>
        <p:nvSpPr>
          <p:cNvPr id="4" name="Footer Placeholder 3">
            <a:extLst>
              <a:ext uri="{FF2B5EF4-FFF2-40B4-BE49-F238E27FC236}">
                <a16:creationId xmlns:a16="http://schemas.microsoft.com/office/drawing/2014/main" id="{FA9E9BD1-C2C8-A1B3-1DB4-6AE086A38C85}"/>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EA201DAD-2917-7107-BA06-3D1CA0CEDFE0}"/>
              </a:ext>
            </a:extLst>
          </p:cNvPr>
          <p:cNvSpPr>
            <a:spLocks noGrp="1"/>
          </p:cNvSpPr>
          <p:nvPr>
            <p:ph type="sldNum" sz="quarter" idx="11"/>
          </p:nvPr>
        </p:nvSpPr>
        <p:spPr/>
        <p:txBody>
          <a:bodyPr/>
          <a:lstStyle/>
          <a:p>
            <a:fld id="{6A63AC35-3821-42BC-BDAE-2B923C128E1A}" type="slidenum">
              <a:rPr lang="en-US" altLang="en-US" smtClean="0"/>
              <a:pPr/>
              <a:t>43</a:t>
            </a:fld>
            <a:endParaRPr lang="en-US" altLang="en-US" dirty="0"/>
          </a:p>
        </p:txBody>
      </p:sp>
    </p:spTree>
    <p:extLst>
      <p:ext uri="{BB962C8B-B14F-4D97-AF65-F5344CB8AC3E}">
        <p14:creationId xmlns:p14="http://schemas.microsoft.com/office/powerpoint/2010/main" val="1005287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AACA-2885-001C-CE76-6EF1A2421B5E}"/>
              </a:ext>
            </a:extLst>
          </p:cNvPr>
          <p:cNvSpPr>
            <a:spLocks noGrp="1"/>
          </p:cNvSpPr>
          <p:nvPr>
            <p:ph type="title"/>
          </p:nvPr>
        </p:nvSpPr>
        <p:spPr>
          <a:xfrm>
            <a:off x="502920" y="78154"/>
            <a:ext cx="9052560" cy="679938"/>
          </a:xfrm>
        </p:spPr>
        <p:txBody>
          <a:bodyPr>
            <a:normAutofit fontScale="90000"/>
          </a:bodyPr>
          <a:lstStyle/>
          <a:p>
            <a:r>
              <a:rPr lang="en-US" dirty="0"/>
              <a:t>Court Ruling – Part I</a:t>
            </a:r>
          </a:p>
        </p:txBody>
      </p:sp>
      <p:sp>
        <p:nvSpPr>
          <p:cNvPr id="3" name="Content Placeholder 2">
            <a:extLst>
              <a:ext uri="{FF2B5EF4-FFF2-40B4-BE49-F238E27FC236}">
                <a16:creationId xmlns:a16="http://schemas.microsoft.com/office/drawing/2014/main" id="{BF0A364E-E767-77D5-22A8-86DBD4BE98C9}"/>
              </a:ext>
            </a:extLst>
          </p:cNvPr>
          <p:cNvSpPr>
            <a:spLocks noGrp="1"/>
          </p:cNvSpPr>
          <p:nvPr>
            <p:ph idx="1"/>
          </p:nvPr>
        </p:nvSpPr>
        <p:spPr>
          <a:xfrm>
            <a:off x="502920" y="953477"/>
            <a:ext cx="9052560" cy="5868963"/>
          </a:xfrm>
        </p:spPr>
        <p:txBody>
          <a:bodyPr/>
          <a:lstStyle/>
          <a:p>
            <a:r>
              <a:rPr lang="en-US" sz="3200" dirty="0">
                <a:solidFill>
                  <a:srgbClr val="000000"/>
                </a:solidFill>
                <a:effectLst/>
                <a:latin typeface="Cambria" panose="02040503050406030204" pitchFamily="18" charset="0"/>
                <a:ea typeface="Cambria" panose="02040503050406030204" pitchFamily="18" charset="0"/>
              </a:rPr>
              <a:t>Although the Court finds that the Affidavit of Support is an enforceable contract between the parties, the Court is not persuaded to join that cause of action with this divorce proceeding. As stated by the Greenleaf Court, ‘Plaintiffs obligation under the Affidavit of Support to provide defendant with any support necessary to maintain her at an income that is at least 125 percent of the Federal Poverty Guidelines for her household size is separate and distinct from any obligation to pay spousal support.’ Id At 9.</a:t>
            </a:r>
            <a:endParaRPr lang="en-US" sz="3200" dirty="0"/>
          </a:p>
        </p:txBody>
      </p:sp>
      <p:sp>
        <p:nvSpPr>
          <p:cNvPr id="4" name="Footer Placeholder 3">
            <a:extLst>
              <a:ext uri="{FF2B5EF4-FFF2-40B4-BE49-F238E27FC236}">
                <a16:creationId xmlns:a16="http://schemas.microsoft.com/office/drawing/2014/main" id="{2BF085DF-A2A6-ACEF-1DC1-C1B0A7C9D1F3}"/>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26A4A977-777C-92C7-1CD6-B3E9FC5B26C1}"/>
              </a:ext>
            </a:extLst>
          </p:cNvPr>
          <p:cNvSpPr>
            <a:spLocks noGrp="1"/>
          </p:cNvSpPr>
          <p:nvPr>
            <p:ph type="sldNum" sz="quarter" idx="11"/>
          </p:nvPr>
        </p:nvSpPr>
        <p:spPr/>
        <p:txBody>
          <a:bodyPr/>
          <a:lstStyle/>
          <a:p>
            <a:fld id="{6A63AC35-3821-42BC-BDAE-2B923C128E1A}" type="slidenum">
              <a:rPr lang="en-US" altLang="en-US" smtClean="0"/>
              <a:pPr/>
              <a:t>44</a:t>
            </a:fld>
            <a:endParaRPr lang="en-US" altLang="en-US" dirty="0"/>
          </a:p>
        </p:txBody>
      </p:sp>
    </p:spTree>
    <p:extLst>
      <p:ext uri="{BB962C8B-B14F-4D97-AF65-F5344CB8AC3E}">
        <p14:creationId xmlns:p14="http://schemas.microsoft.com/office/powerpoint/2010/main" val="419954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AACA-2885-001C-CE76-6EF1A2421B5E}"/>
              </a:ext>
            </a:extLst>
          </p:cNvPr>
          <p:cNvSpPr>
            <a:spLocks noGrp="1"/>
          </p:cNvSpPr>
          <p:nvPr>
            <p:ph type="title"/>
          </p:nvPr>
        </p:nvSpPr>
        <p:spPr>
          <a:xfrm>
            <a:off x="502920" y="78154"/>
            <a:ext cx="9052560" cy="679938"/>
          </a:xfrm>
        </p:spPr>
        <p:txBody>
          <a:bodyPr>
            <a:normAutofit fontScale="90000"/>
          </a:bodyPr>
          <a:lstStyle/>
          <a:p>
            <a:r>
              <a:rPr lang="en-US" dirty="0"/>
              <a:t>Court Ruling – Part II</a:t>
            </a:r>
          </a:p>
        </p:txBody>
      </p:sp>
      <p:sp>
        <p:nvSpPr>
          <p:cNvPr id="3" name="Content Placeholder 2">
            <a:extLst>
              <a:ext uri="{FF2B5EF4-FFF2-40B4-BE49-F238E27FC236}">
                <a16:creationId xmlns:a16="http://schemas.microsoft.com/office/drawing/2014/main" id="{BF0A364E-E767-77D5-22A8-86DBD4BE98C9}"/>
              </a:ext>
            </a:extLst>
          </p:cNvPr>
          <p:cNvSpPr>
            <a:spLocks noGrp="1"/>
          </p:cNvSpPr>
          <p:nvPr>
            <p:ph idx="1"/>
          </p:nvPr>
        </p:nvSpPr>
        <p:spPr>
          <a:xfrm>
            <a:off x="502920" y="758093"/>
            <a:ext cx="9052560" cy="6064348"/>
          </a:xfrm>
        </p:spPr>
        <p:txBody>
          <a:bodyPr/>
          <a:lstStyle/>
          <a:p>
            <a:r>
              <a:rPr lang="en-US" sz="2800" dirty="0">
                <a:solidFill>
                  <a:srgbClr val="000000"/>
                </a:solidFill>
                <a:effectLst/>
                <a:latin typeface="Cambria" panose="02040503050406030204" pitchFamily="18" charset="0"/>
                <a:ea typeface="Cambria" panose="02040503050406030204" pitchFamily="18" charset="0"/>
              </a:rPr>
              <a:t>Accordingly, this Court will consider the Affidavit of Support as a factor in determining spousal support since it may be instructive as to several of the factors that are considered in determining whether spousal support is appropriate, but the Court will not join that cause of action with the parties’ pending divorce matter.”</a:t>
            </a:r>
          </a:p>
          <a:p>
            <a:r>
              <a:rPr lang="en-US" sz="2800" dirty="0"/>
              <a:t>Parties </a:t>
            </a:r>
            <a:r>
              <a:rPr lang="en-US" sz="2800" dirty="0">
                <a:solidFill>
                  <a:srgbClr val="000000"/>
                </a:solidFill>
                <a:effectLst/>
                <a:latin typeface="Cambria" panose="02040503050406030204" pitchFamily="18" charset="0"/>
                <a:ea typeface="Cambria" panose="02040503050406030204" pitchFamily="18" charset="0"/>
              </a:rPr>
              <a:t>ultimately settled for de </a:t>
            </a:r>
            <a:r>
              <a:rPr lang="en-US" sz="2800" dirty="0" err="1">
                <a:solidFill>
                  <a:srgbClr val="000000"/>
                </a:solidFill>
                <a:effectLst/>
                <a:latin typeface="Cambria" panose="02040503050406030204" pitchFamily="18" charset="0"/>
                <a:ea typeface="Cambria" panose="02040503050406030204" pitchFamily="18" charset="0"/>
              </a:rPr>
              <a:t>minimus</a:t>
            </a:r>
            <a:r>
              <a:rPr lang="en-US" sz="2800" dirty="0">
                <a:solidFill>
                  <a:srgbClr val="000000"/>
                </a:solidFill>
                <a:effectLst/>
                <a:latin typeface="Cambria" panose="02040503050406030204" pitchFamily="18" charset="0"/>
                <a:ea typeface="Cambria" panose="02040503050406030204" pitchFamily="18" charset="0"/>
              </a:rPr>
              <a:t> short-term spousal support, which does not preclude enforcement of I-864.</a:t>
            </a:r>
          </a:p>
          <a:p>
            <a:r>
              <a:rPr lang="en-US" sz="2800" dirty="0">
                <a:solidFill>
                  <a:srgbClr val="000000"/>
                </a:solidFill>
                <a:effectLst/>
                <a:latin typeface="Cambria" panose="02040503050406030204" pitchFamily="18" charset="0"/>
                <a:ea typeface="Cambria" panose="02040503050406030204" pitchFamily="18" charset="0"/>
              </a:rPr>
              <a:t>Client, who lives in New Jersey now and doesn’t speak English, has to bring a new action to enforce the</a:t>
            </a:r>
            <a:r>
              <a:rPr lang="en-US" sz="2800" dirty="0">
                <a:solidFill>
                  <a:srgbClr val="000000"/>
                </a:solidFill>
                <a:ea typeface="Cambria" panose="02040503050406030204" pitchFamily="18" charset="0"/>
              </a:rPr>
              <a:t> contract.</a:t>
            </a:r>
            <a:endParaRPr lang="en-US" sz="2800" dirty="0">
              <a:solidFill>
                <a:srgbClr val="000000"/>
              </a:solidFill>
              <a:effectLst/>
              <a:latin typeface="Cambria" panose="02040503050406030204" pitchFamily="18" charset="0"/>
              <a:ea typeface="Cambria" panose="02040503050406030204" pitchFamily="18" charset="0"/>
            </a:endParaRPr>
          </a:p>
          <a:p>
            <a:endParaRPr lang="en-US" sz="3200" dirty="0"/>
          </a:p>
        </p:txBody>
      </p:sp>
      <p:sp>
        <p:nvSpPr>
          <p:cNvPr id="4" name="Footer Placeholder 3">
            <a:extLst>
              <a:ext uri="{FF2B5EF4-FFF2-40B4-BE49-F238E27FC236}">
                <a16:creationId xmlns:a16="http://schemas.microsoft.com/office/drawing/2014/main" id="{2BF085DF-A2A6-ACEF-1DC1-C1B0A7C9D1F3}"/>
              </a:ext>
            </a:extLst>
          </p:cNvPr>
          <p:cNvSpPr>
            <a:spLocks noGrp="1"/>
          </p:cNvSpPr>
          <p:nvPr>
            <p:ph type="ftr" sz="quarter" idx="10"/>
          </p:nvPr>
        </p:nvSpPr>
        <p:spPr/>
        <p:txBody>
          <a:bodyPr/>
          <a:lstStyle/>
          <a:p>
            <a:pPr>
              <a:defRPr/>
            </a:pPr>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26A4A977-777C-92C7-1CD6-B3E9FC5B26C1}"/>
              </a:ext>
            </a:extLst>
          </p:cNvPr>
          <p:cNvSpPr>
            <a:spLocks noGrp="1"/>
          </p:cNvSpPr>
          <p:nvPr>
            <p:ph type="sldNum" sz="quarter" idx="11"/>
          </p:nvPr>
        </p:nvSpPr>
        <p:spPr/>
        <p:txBody>
          <a:bodyPr/>
          <a:lstStyle/>
          <a:p>
            <a:fld id="{6A63AC35-3821-42BC-BDAE-2B923C128E1A}" type="slidenum">
              <a:rPr lang="en-US" altLang="en-US" smtClean="0"/>
              <a:pPr/>
              <a:t>45</a:t>
            </a:fld>
            <a:endParaRPr lang="en-US" altLang="en-US" dirty="0"/>
          </a:p>
        </p:txBody>
      </p:sp>
    </p:spTree>
    <p:extLst>
      <p:ext uri="{BB962C8B-B14F-4D97-AF65-F5344CB8AC3E}">
        <p14:creationId xmlns:p14="http://schemas.microsoft.com/office/powerpoint/2010/main" val="371224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AD2B-4FC6-F8A7-514B-52E947374D0B}"/>
              </a:ext>
            </a:extLst>
          </p:cNvPr>
          <p:cNvSpPr>
            <a:spLocks noGrp="1"/>
          </p:cNvSpPr>
          <p:nvPr>
            <p:ph type="title"/>
          </p:nvPr>
        </p:nvSpPr>
        <p:spPr>
          <a:xfrm>
            <a:off x="502920" y="311255"/>
            <a:ext cx="9052560" cy="5585961"/>
          </a:xfrm>
        </p:spPr>
        <p:txBody>
          <a:bodyPr>
            <a:normAutofit/>
          </a:bodyPr>
          <a:lstStyle/>
          <a:p>
            <a:r>
              <a:rPr lang="en-US" dirty="0"/>
              <a:t>Questions and Answers</a:t>
            </a:r>
          </a:p>
        </p:txBody>
      </p:sp>
      <p:sp>
        <p:nvSpPr>
          <p:cNvPr id="4" name="Footer Placeholder 3">
            <a:extLst>
              <a:ext uri="{FF2B5EF4-FFF2-40B4-BE49-F238E27FC236}">
                <a16:creationId xmlns:a16="http://schemas.microsoft.com/office/drawing/2014/main" id="{B57C15D2-0009-E2BC-EDCB-0A85CDE18C3B}"/>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4036777D-2AC1-DA44-E1BC-E988D466332E}"/>
              </a:ext>
            </a:extLst>
          </p:cNvPr>
          <p:cNvSpPr>
            <a:spLocks noGrp="1"/>
          </p:cNvSpPr>
          <p:nvPr>
            <p:ph type="sldNum" sz="quarter" idx="12"/>
          </p:nvPr>
        </p:nvSpPr>
        <p:spPr/>
        <p:txBody>
          <a:bodyPr/>
          <a:lstStyle/>
          <a:p>
            <a:fld id="{0F119E91-6E3F-45F9-BD41-6F188EC08BAB}" type="slidenum">
              <a:rPr lang="en-US" smtClean="0"/>
              <a:t>46</a:t>
            </a:fld>
            <a:endParaRPr lang="en-US"/>
          </a:p>
        </p:txBody>
      </p:sp>
    </p:spTree>
    <p:extLst>
      <p:ext uri="{BB962C8B-B14F-4D97-AF65-F5344CB8AC3E}">
        <p14:creationId xmlns:p14="http://schemas.microsoft.com/office/powerpoint/2010/main" val="1890607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098A-7AED-6F90-C9CB-184DEBE81F26}"/>
              </a:ext>
            </a:extLst>
          </p:cNvPr>
          <p:cNvSpPr>
            <a:spLocks noGrp="1"/>
          </p:cNvSpPr>
          <p:nvPr>
            <p:ph type="title"/>
          </p:nvPr>
        </p:nvSpPr>
        <p:spPr>
          <a:xfrm>
            <a:off x="502920" y="154728"/>
            <a:ext cx="9052560" cy="746420"/>
          </a:xfrm>
        </p:spPr>
        <p:txBody>
          <a:bodyPr>
            <a:normAutofit fontScale="90000"/>
          </a:bodyPr>
          <a:lstStyle/>
          <a:p>
            <a:r>
              <a:rPr lang="en-US" dirty="0"/>
              <a:t>Resources</a:t>
            </a:r>
          </a:p>
        </p:txBody>
      </p:sp>
      <p:sp>
        <p:nvSpPr>
          <p:cNvPr id="3" name="Content Placeholder 2">
            <a:extLst>
              <a:ext uri="{FF2B5EF4-FFF2-40B4-BE49-F238E27FC236}">
                <a16:creationId xmlns:a16="http://schemas.microsoft.com/office/drawing/2014/main" id="{0AAAA697-E38A-BD2D-3EE5-12C1AE500799}"/>
              </a:ext>
            </a:extLst>
          </p:cNvPr>
          <p:cNvSpPr>
            <a:spLocks noGrp="1"/>
          </p:cNvSpPr>
          <p:nvPr>
            <p:ph idx="1"/>
          </p:nvPr>
        </p:nvSpPr>
        <p:spPr>
          <a:xfrm>
            <a:off x="502920" y="808384"/>
            <a:ext cx="9052560" cy="5751444"/>
          </a:xfrm>
        </p:spPr>
        <p:txBody>
          <a:bodyPr>
            <a:normAutofit fontScale="92500"/>
          </a:bodyPr>
          <a:lstStyle/>
          <a:p>
            <a:r>
              <a:rPr lang="en-US" dirty="0"/>
              <a:t>Veronica’s Articles</a:t>
            </a:r>
          </a:p>
          <a:p>
            <a:pPr lvl="1"/>
            <a:r>
              <a:rPr lang="en-US" dirty="0"/>
              <a:t>Affidavits are forever (2022)</a:t>
            </a:r>
          </a:p>
          <a:p>
            <a:pPr lvl="1"/>
            <a:r>
              <a:rPr lang="en-US" dirty="0"/>
              <a:t>‘Til Death Do Us Part: Affidavits of Support and Obligations to Immigrant Spouses (October, 2012)</a:t>
            </a:r>
          </a:p>
          <a:p>
            <a:r>
              <a:rPr lang="en-US" dirty="0"/>
              <a:t>Affidavits of Support and Enforceability Bench Card (September 30, 2021)</a:t>
            </a:r>
          </a:p>
          <a:p>
            <a:r>
              <a:rPr lang="en-US" dirty="0"/>
              <a:t>Bench Card for State Court Judges on Common Issues that Arise From Parties’ Immigration Status: Economic Remedies (March 10, 2022) </a:t>
            </a:r>
          </a:p>
          <a:p>
            <a:r>
              <a:rPr lang="en-US" dirty="0"/>
              <a:t>Amicus Brief – No duty to mitigate</a:t>
            </a:r>
          </a:p>
        </p:txBody>
      </p:sp>
      <p:sp>
        <p:nvSpPr>
          <p:cNvPr id="4" name="Footer Placeholder 3">
            <a:extLst>
              <a:ext uri="{FF2B5EF4-FFF2-40B4-BE49-F238E27FC236}">
                <a16:creationId xmlns:a16="http://schemas.microsoft.com/office/drawing/2014/main" id="{09DC2796-5936-B9C0-3334-2272428D4DB9}"/>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ED9ECCE2-FFAB-55E7-32A1-267AEF8A6CBF}"/>
              </a:ext>
            </a:extLst>
          </p:cNvPr>
          <p:cNvSpPr>
            <a:spLocks noGrp="1"/>
          </p:cNvSpPr>
          <p:nvPr>
            <p:ph type="sldNum" sz="quarter" idx="12"/>
          </p:nvPr>
        </p:nvSpPr>
        <p:spPr/>
        <p:txBody>
          <a:bodyPr/>
          <a:lstStyle/>
          <a:p>
            <a:fld id="{0F119E91-6E3F-45F9-BD41-6F188EC08BAB}" type="slidenum">
              <a:rPr lang="en-US" smtClean="0"/>
              <a:t>47</a:t>
            </a:fld>
            <a:endParaRPr lang="en-US"/>
          </a:p>
        </p:txBody>
      </p:sp>
    </p:spTree>
    <p:extLst>
      <p:ext uri="{BB962C8B-B14F-4D97-AF65-F5344CB8AC3E}">
        <p14:creationId xmlns:p14="http://schemas.microsoft.com/office/powerpoint/2010/main" val="402181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81940"/>
            <a:ext cx="9052560" cy="754380"/>
          </a:xfrm>
        </p:spPr>
        <p:txBody>
          <a:bodyPr>
            <a:normAutofit fontScale="90000"/>
          </a:bodyPr>
          <a:lstStyle/>
          <a:p>
            <a:pPr>
              <a:defRPr/>
            </a:pPr>
            <a:r>
              <a:rPr lang="en-US" sz="4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Technical Assistance and Materials</a:t>
            </a:r>
          </a:p>
        </p:txBody>
      </p:sp>
      <p:sp>
        <p:nvSpPr>
          <p:cNvPr id="82947" name="Subtitle 2"/>
          <p:cNvSpPr>
            <a:spLocks noGrp="1"/>
          </p:cNvSpPr>
          <p:nvPr>
            <p:ph idx="1"/>
          </p:nvPr>
        </p:nvSpPr>
        <p:spPr>
          <a:xfrm>
            <a:off x="586740" y="952500"/>
            <a:ext cx="9052560" cy="5448300"/>
          </a:xfrm>
        </p:spPr>
        <p:txBody>
          <a:bodyPr>
            <a:normAutofit fontScale="92500" lnSpcReduction="10000"/>
          </a:bodyPr>
          <a:lstStyle/>
          <a:p>
            <a:r>
              <a:rPr lang="en-US" altLang="en-US" sz="3500" dirty="0">
                <a:latin typeface="Cambria" panose="02040503050406030204" pitchFamily="18" charset="0"/>
                <a:ea typeface="Cambria" panose="02040503050406030204" pitchFamily="18" charset="0"/>
                <a:cs typeface="Arial" panose="020B0604020202020204" pitchFamily="34" charset="0"/>
              </a:rPr>
              <a:t>NIWAP Technical Assistance:  </a:t>
            </a:r>
          </a:p>
          <a:p>
            <a:pPr lvl="1"/>
            <a:r>
              <a:rPr lang="en-US" altLang="en-US" sz="3500" dirty="0">
                <a:latin typeface="Cambria" panose="02040503050406030204" pitchFamily="18" charset="0"/>
                <a:ea typeface="Cambria" panose="02040503050406030204" pitchFamily="18" charset="0"/>
                <a:cs typeface="Arial" panose="020B0604020202020204" pitchFamily="34" charset="0"/>
              </a:rPr>
              <a:t>Call (202) 274-4457  </a:t>
            </a:r>
          </a:p>
          <a:p>
            <a:pPr lvl="1"/>
            <a:r>
              <a:rPr lang="en-US" altLang="en-US" sz="3500" dirty="0">
                <a:latin typeface="Cambria" panose="02040503050406030204" pitchFamily="18" charset="0"/>
                <a:ea typeface="Cambria" panose="02040503050406030204" pitchFamily="18" charset="0"/>
                <a:cs typeface="Arial" panose="020B0604020202020204" pitchFamily="34" charset="0"/>
              </a:rPr>
              <a:t>E-mail </a:t>
            </a:r>
            <a:r>
              <a:rPr lang="en-US" altLang="en-US" sz="3500" dirty="0">
                <a:latin typeface="Cambria" panose="02040503050406030204" pitchFamily="18" charset="0"/>
                <a:ea typeface="Cambria" panose="02040503050406030204" pitchFamily="18" charset="0"/>
                <a:cs typeface="Arial" panose="020B0604020202020204" pitchFamily="34" charset="0"/>
                <a:hlinkClick r:id="rId3"/>
              </a:rPr>
              <a:t>info@niwap.org</a:t>
            </a:r>
            <a:endParaRPr lang="en-US" altLang="en-US" sz="3500" dirty="0">
              <a:latin typeface="Cambria" panose="02040503050406030204" pitchFamily="18" charset="0"/>
              <a:ea typeface="Cambria" panose="02040503050406030204" pitchFamily="18" charset="0"/>
              <a:cs typeface="Arial" panose="020B0604020202020204" pitchFamily="34" charset="0"/>
            </a:endParaRPr>
          </a:p>
          <a:p>
            <a:pPr lvl="1"/>
            <a:r>
              <a:rPr lang="en-US" altLang="en-US" sz="3500" dirty="0">
                <a:latin typeface="Cambria" panose="02040503050406030204" pitchFamily="18" charset="0"/>
                <a:ea typeface="Cambria" panose="02040503050406030204" pitchFamily="18" charset="0"/>
                <a:cs typeface="Arial" panose="020B0604020202020204" pitchFamily="34" charset="0"/>
              </a:rPr>
              <a:t>Web Library: </a:t>
            </a:r>
            <a:r>
              <a:rPr lang="en-US" altLang="en-US" sz="3500" dirty="0">
                <a:latin typeface="Cambria" panose="02040503050406030204" pitchFamily="18" charset="0"/>
                <a:ea typeface="Cambria" panose="02040503050406030204" pitchFamily="18" charset="0"/>
                <a:cs typeface="Arial" panose="020B0604020202020204" pitchFamily="34" charset="0"/>
                <a:hlinkClick r:id="rId4"/>
              </a:rPr>
              <a:t>www.niwaplibrary.wcl.american.edu</a:t>
            </a:r>
            <a:r>
              <a:rPr lang="en-US" altLang="en-US" sz="3500" dirty="0">
                <a:latin typeface="Cambria" panose="02040503050406030204" pitchFamily="18" charset="0"/>
                <a:ea typeface="Cambria" panose="02040503050406030204" pitchFamily="18" charset="0"/>
                <a:cs typeface="Arial" panose="020B0604020202020204" pitchFamily="34" charset="0"/>
              </a:rPr>
              <a:t>  </a:t>
            </a:r>
          </a:p>
          <a:p>
            <a:pPr lvl="1"/>
            <a:r>
              <a:rPr lang="en-US" altLang="en-US" sz="3500" dirty="0">
                <a:latin typeface="Cambria" panose="02040503050406030204" pitchFamily="18" charset="0"/>
                <a:ea typeface="Cambria" panose="02040503050406030204" pitchFamily="18" charset="0"/>
                <a:cs typeface="Arial" panose="020B0604020202020204" pitchFamily="34" charset="0"/>
              </a:rPr>
              <a:t>Directory</a:t>
            </a:r>
          </a:p>
          <a:p>
            <a:pPr lvl="2"/>
            <a:r>
              <a:rPr lang="en-US" altLang="en-US" sz="3000" dirty="0">
                <a:latin typeface="Cambria" panose="02040503050406030204" pitchFamily="18" charset="0"/>
                <a:ea typeface="Cambria" panose="02040503050406030204" pitchFamily="18" charset="0"/>
                <a:cs typeface="Arial" panose="020B0604020202020204" pitchFamily="34" charset="0"/>
                <a:hlinkClick r:id="rId5"/>
              </a:rPr>
              <a:t>https://niwaplibrary.wcl.american.edu/home/directory-programs-serving-immigrant-victims/</a:t>
            </a:r>
            <a:r>
              <a:rPr lang="en-US" altLang="en-US" sz="3000" dirty="0">
                <a:latin typeface="Cambria" panose="02040503050406030204" pitchFamily="18" charset="0"/>
                <a:ea typeface="Cambria" panose="02040503050406030204" pitchFamily="18" charset="0"/>
                <a:cs typeface="Arial" panose="020B0604020202020204" pitchFamily="34" charset="0"/>
              </a:rPr>
              <a:t> </a:t>
            </a:r>
          </a:p>
          <a:p>
            <a:r>
              <a:rPr lang="en-US" altLang="en-US" sz="3500" dirty="0">
                <a:latin typeface="Cambria" panose="02040503050406030204" pitchFamily="18" charset="0"/>
                <a:ea typeface="Cambria" panose="02040503050406030204" pitchFamily="18" charset="0"/>
                <a:cs typeface="Arial" panose="020B0604020202020204" pitchFamily="34" charset="0"/>
              </a:rPr>
              <a:t>Materials for this COP:</a:t>
            </a:r>
          </a:p>
          <a:p>
            <a:pPr lvl="1"/>
            <a:r>
              <a:rPr lang="en-US" altLang="en-US" sz="3000" dirty="0">
                <a:latin typeface="Cambria" panose="02040503050406030204" pitchFamily="18" charset="0"/>
                <a:ea typeface="Cambria" panose="02040503050406030204" pitchFamily="18" charset="0"/>
                <a:cs typeface="Arial" panose="020B0604020202020204" pitchFamily="34" charset="0"/>
                <a:hlinkClick r:id="rId6"/>
              </a:rPr>
              <a:t>https://niwaplibrary.wcl.american.edu/family-law-cop-materials-repository/</a:t>
            </a:r>
            <a:r>
              <a:rPr lang="en-US" altLang="en-US" sz="3000" dirty="0">
                <a:latin typeface="Cambria" panose="02040503050406030204" pitchFamily="18" charset="0"/>
                <a:ea typeface="Cambria" panose="02040503050406030204" pitchFamily="18" charset="0"/>
                <a:cs typeface="Arial" panose="020B0604020202020204" pitchFamily="34" charset="0"/>
              </a:rPr>
              <a:t> </a:t>
            </a:r>
          </a:p>
          <a:p>
            <a:pPr marL="5081" indent="0">
              <a:buNone/>
            </a:pPr>
            <a:endParaRPr lang="en-US" altLang="en-US" sz="2860" dirty="0">
              <a:cs typeface="Arial" panose="020B0604020202020204" pitchFamily="34" charset="0"/>
            </a:endParaRPr>
          </a:p>
          <a:p>
            <a:pPr lvl="1"/>
            <a:endParaRPr lang="en-US" altLang="en-US" sz="2420" dirty="0">
              <a:latin typeface="+mn-lt"/>
              <a:cs typeface="Arial" panose="020B0604020202020204" pitchFamily="34" charset="0"/>
            </a:endParaRPr>
          </a:p>
        </p:txBody>
      </p:sp>
      <p:sp>
        <p:nvSpPr>
          <p:cNvPr id="3" name="Footer Placeholder 2"/>
          <p:cNvSpPr>
            <a:spLocks noGrp="1"/>
          </p:cNvSpPr>
          <p:nvPr>
            <p:ph type="ftr" sz="quarter" idx="10"/>
          </p:nvPr>
        </p:nvSpPr>
        <p:spPr>
          <a:xfrm>
            <a:off x="2883137" y="7125335"/>
            <a:ext cx="38100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dirty="0" smtClean="0">
                <a:solidFill>
                  <a:schemeClr val="bg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lnSpc>
                <a:spcPct val="115000"/>
              </a:lnSpc>
              <a:defRPr/>
            </a:pPr>
            <a:r>
              <a:rPr lang="en-US" dirty="0"/>
              <a:t>National Immigrant Women's Advocacy Project American University Washington College of Law </a:t>
            </a:r>
          </a:p>
        </p:txBody>
      </p:sp>
      <p:sp>
        <p:nvSpPr>
          <p:cNvPr id="4" name="Slide Number Placeholder 3">
            <a:extLst>
              <a:ext uri="{FF2B5EF4-FFF2-40B4-BE49-F238E27FC236}">
                <a16:creationId xmlns:a16="http://schemas.microsoft.com/office/drawing/2014/main" id="{663E1F6D-2BAE-007C-A221-3AF7E742B5FE}"/>
              </a:ext>
            </a:extLst>
          </p:cNvPr>
          <p:cNvSpPr>
            <a:spLocks noGrp="1"/>
          </p:cNvSpPr>
          <p:nvPr>
            <p:ph type="sldNum" sz="quarter" idx="11"/>
          </p:nvPr>
        </p:nvSpPr>
        <p:spPr>
          <a:xfrm>
            <a:off x="7175264" y="7283556"/>
            <a:ext cx="4253564" cy="413808"/>
          </a:xfrm>
        </p:spPr>
        <p:txBody>
          <a:bodyPr/>
          <a:lstStyle/>
          <a:p>
            <a:fld id="{6A63AC35-3821-42BC-BDAE-2B923C128E1A}" type="slidenum">
              <a:rPr lang="en-US" altLang="en-US" smtClean="0"/>
              <a:pPr/>
              <a:t>48</a:t>
            </a:fld>
            <a:endParaRPr lang="en-US" altLang="en-US" dirty="0"/>
          </a:p>
        </p:txBody>
      </p:sp>
    </p:spTree>
    <p:extLst>
      <p:ext uri="{BB962C8B-B14F-4D97-AF65-F5344CB8AC3E}">
        <p14:creationId xmlns:p14="http://schemas.microsoft.com/office/powerpoint/2010/main" val="259389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2E04-9A0C-A82D-FFC7-BC57BF391260}"/>
              </a:ext>
            </a:extLst>
          </p:cNvPr>
          <p:cNvSpPr>
            <a:spLocks noGrp="1"/>
          </p:cNvSpPr>
          <p:nvPr>
            <p:ph type="title"/>
          </p:nvPr>
        </p:nvSpPr>
        <p:spPr/>
        <p:txBody>
          <a:bodyPr/>
          <a:lstStyle/>
          <a:p>
            <a:r>
              <a:rPr lang="en-US" sz="5400" dirty="0"/>
              <a:t>Thank You!</a:t>
            </a:r>
            <a:endParaRPr lang="en-US" dirty="0"/>
          </a:p>
        </p:txBody>
      </p:sp>
      <p:sp>
        <p:nvSpPr>
          <p:cNvPr id="3" name="Footer Placeholder 2">
            <a:extLst>
              <a:ext uri="{FF2B5EF4-FFF2-40B4-BE49-F238E27FC236}">
                <a16:creationId xmlns:a16="http://schemas.microsoft.com/office/drawing/2014/main" id="{3A8C32FB-A84E-D55A-3B1C-423734836840}"/>
              </a:ext>
            </a:extLst>
          </p:cNvPr>
          <p:cNvSpPr>
            <a:spLocks noGrp="1"/>
          </p:cNvSpPr>
          <p:nvPr>
            <p:ph type="ftr" idx="11"/>
          </p:nvPr>
        </p:nvSpPr>
        <p:spPr/>
        <p:txBody>
          <a:bodyPr/>
          <a:lstStyle/>
          <a:p>
            <a:r>
              <a:rPr lang="en-US"/>
              <a:t>National Immigrant Women's Advocacy Project American University Washington College of Law</a:t>
            </a:r>
          </a:p>
        </p:txBody>
      </p:sp>
      <p:sp>
        <p:nvSpPr>
          <p:cNvPr id="4" name="Slide Number Placeholder 3">
            <a:extLst>
              <a:ext uri="{FF2B5EF4-FFF2-40B4-BE49-F238E27FC236}">
                <a16:creationId xmlns:a16="http://schemas.microsoft.com/office/drawing/2014/main" id="{67A6AC0A-A54B-87E6-DA6A-262E00069E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lt1"/>
                </a:solidFill>
              </a:rPr>
              <a:t>49</a:t>
            </a:fld>
            <a:endParaRPr lang="en-US" dirty="0">
              <a:solidFill>
                <a:schemeClr val="lt1"/>
              </a:solidFill>
            </a:endParaRPr>
          </a:p>
        </p:txBody>
      </p:sp>
      <p:pic>
        <p:nvPicPr>
          <p:cNvPr id="5" name="Google Shape;600;p26" descr="Thank you, Grazie, Mahalo, arigato, spasiba, gracias, danke, shukran, merci, thoinkes moite">
            <a:extLst>
              <a:ext uri="{FF2B5EF4-FFF2-40B4-BE49-F238E27FC236}">
                <a16:creationId xmlns:a16="http://schemas.microsoft.com/office/drawing/2014/main" id="{39AFC349-47B1-BED5-F954-F8035DA29112}"/>
              </a:ext>
            </a:extLst>
          </p:cNvPr>
          <p:cNvPicPr preferRelativeResize="0">
            <a:picLocks/>
          </p:cNvPicPr>
          <p:nvPr/>
        </p:nvPicPr>
        <p:blipFill rotWithShape="1">
          <a:blip r:embed="rId2">
            <a:alphaModFix/>
          </a:blip>
          <a:srcRect/>
          <a:stretch/>
        </p:blipFill>
        <p:spPr>
          <a:xfrm>
            <a:off x="3009900" y="1637912"/>
            <a:ext cx="4038600" cy="3297238"/>
          </a:xfrm>
          <a:prstGeom prst="rect">
            <a:avLst/>
          </a:prstGeom>
          <a:noFill/>
          <a:ln>
            <a:noFill/>
          </a:ln>
        </p:spPr>
      </p:pic>
    </p:spTree>
    <p:extLst>
      <p:ext uri="{BB962C8B-B14F-4D97-AF65-F5344CB8AC3E}">
        <p14:creationId xmlns:p14="http://schemas.microsoft.com/office/powerpoint/2010/main" val="205998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098A-7AED-6F90-C9CB-184DEBE81F26}"/>
              </a:ext>
            </a:extLst>
          </p:cNvPr>
          <p:cNvSpPr>
            <a:spLocks noGrp="1"/>
          </p:cNvSpPr>
          <p:nvPr>
            <p:ph type="title"/>
          </p:nvPr>
        </p:nvSpPr>
        <p:spPr>
          <a:xfrm>
            <a:off x="502920" y="154728"/>
            <a:ext cx="9052560" cy="746420"/>
          </a:xfrm>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id="{0AAAA697-E38A-BD2D-3EE5-12C1AE500799}"/>
              </a:ext>
            </a:extLst>
          </p:cNvPr>
          <p:cNvSpPr>
            <a:spLocks noGrp="1"/>
          </p:cNvSpPr>
          <p:nvPr>
            <p:ph idx="1"/>
          </p:nvPr>
        </p:nvSpPr>
        <p:spPr>
          <a:xfrm>
            <a:off x="502920" y="808384"/>
            <a:ext cx="9052560" cy="5751444"/>
          </a:xfrm>
        </p:spPr>
        <p:txBody>
          <a:bodyPr>
            <a:normAutofit/>
          </a:bodyPr>
          <a:lstStyle/>
          <a:p>
            <a:pPr marL="685800" indent="-571500">
              <a:lnSpc>
                <a:spcPct val="200000"/>
              </a:lnSpc>
              <a:buFont typeface="+mj-lt"/>
              <a:buAutoNum type="romanUcPeriod"/>
            </a:pPr>
            <a:r>
              <a:rPr lang="en-US" sz="3200" dirty="0">
                <a:latin typeface="Cambria" panose="02040503050406030204" pitchFamily="18" charset="0"/>
                <a:ea typeface="Cambria" panose="02040503050406030204" pitchFamily="18" charset="0"/>
              </a:rPr>
              <a:t>Domestic Violence and Economic Security</a:t>
            </a:r>
          </a:p>
          <a:p>
            <a:pPr marL="685800" indent="-571500">
              <a:lnSpc>
                <a:spcPct val="200000"/>
              </a:lnSpc>
              <a:buFont typeface="+mj-lt"/>
              <a:buAutoNum type="romanUcPeriod"/>
            </a:pPr>
            <a:r>
              <a:rPr lang="en-US" sz="3200" dirty="0">
                <a:latin typeface="Cambria" panose="02040503050406030204" pitchFamily="18" charset="0"/>
                <a:ea typeface="Cambria" panose="02040503050406030204" pitchFamily="18" charset="0"/>
              </a:rPr>
              <a:t>Special Considerations for Immigrant Victims</a:t>
            </a:r>
          </a:p>
          <a:p>
            <a:pPr marL="685800" indent="-571500">
              <a:lnSpc>
                <a:spcPct val="200000"/>
              </a:lnSpc>
              <a:buFont typeface="+mj-lt"/>
              <a:buAutoNum type="romanUcPeriod"/>
            </a:pPr>
            <a:r>
              <a:rPr lang="en-US" sz="3200" dirty="0">
                <a:latin typeface="Cambria" panose="02040503050406030204" pitchFamily="18" charset="0"/>
                <a:ea typeface="Cambria" panose="02040503050406030204" pitchFamily="18" charset="0"/>
              </a:rPr>
              <a:t>Affidavit of Support</a:t>
            </a:r>
          </a:p>
          <a:p>
            <a:pPr marL="685800" indent="-571500">
              <a:lnSpc>
                <a:spcPct val="200000"/>
              </a:lnSpc>
              <a:buFont typeface="+mj-lt"/>
              <a:buAutoNum type="romanUcPeriod"/>
            </a:pPr>
            <a:r>
              <a:rPr lang="en-US" sz="3200" dirty="0">
                <a:latin typeface="Cambria" panose="02040503050406030204" pitchFamily="18" charset="0"/>
                <a:ea typeface="Cambria" panose="02040503050406030204" pitchFamily="18" charset="0"/>
              </a:rPr>
              <a:t>Enforceability: Outcomes in Practice</a:t>
            </a:r>
          </a:p>
        </p:txBody>
      </p:sp>
      <p:sp>
        <p:nvSpPr>
          <p:cNvPr id="4" name="Footer Placeholder 3">
            <a:extLst>
              <a:ext uri="{FF2B5EF4-FFF2-40B4-BE49-F238E27FC236}">
                <a16:creationId xmlns:a16="http://schemas.microsoft.com/office/drawing/2014/main" id="{09DC2796-5936-B9C0-3334-2272428D4DB9}"/>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ED9ECCE2-FFAB-55E7-32A1-267AEF8A6CBF}"/>
              </a:ext>
            </a:extLst>
          </p:cNvPr>
          <p:cNvSpPr>
            <a:spLocks noGrp="1"/>
          </p:cNvSpPr>
          <p:nvPr>
            <p:ph type="sldNum" sz="quarter" idx="12"/>
          </p:nvPr>
        </p:nvSpPr>
        <p:spPr/>
        <p:txBody>
          <a:bodyPr/>
          <a:lstStyle/>
          <a:p>
            <a:fld id="{0F119E91-6E3F-45F9-BD41-6F188EC08BAB}" type="slidenum">
              <a:rPr lang="en-US" smtClean="0"/>
              <a:t>5</a:t>
            </a:fld>
            <a:endParaRPr lang="en-US"/>
          </a:p>
        </p:txBody>
      </p:sp>
    </p:spTree>
    <p:extLst>
      <p:ext uri="{BB962C8B-B14F-4D97-AF65-F5344CB8AC3E}">
        <p14:creationId xmlns:p14="http://schemas.microsoft.com/office/powerpoint/2010/main" val="104877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195A2-8404-9728-E354-1DA02DCDC18F}"/>
              </a:ext>
            </a:extLst>
          </p:cNvPr>
          <p:cNvSpPr>
            <a:spLocks noGrp="1"/>
          </p:cNvSpPr>
          <p:nvPr>
            <p:ph type="ftr" idx="11"/>
          </p:nvPr>
        </p:nvSpPr>
        <p:spPr/>
        <p:txBody>
          <a:bodyPr/>
          <a:lstStyle/>
          <a:p>
            <a:r>
              <a:rPr lang="en-US"/>
              <a:t>National Immigrant Women's Advocacy Project American University Washington College of Law</a:t>
            </a:r>
            <a:endParaRPr lang="en-US" dirty="0"/>
          </a:p>
        </p:txBody>
      </p:sp>
      <p:sp>
        <p:nvSpPr>
          <p:cNvPr id="3" name="Slide Number Placeholder 2">
            <a:extLst>
              <a:ext uri="{FF2B5EF4-FFF2-40B4-BE49-F238E27FC236}">
                <a16:creationId xmlns:a16="http://schemas.microsoft.com/office/drawing/2014/main" id="{D07E306B-06D4-2BD7-6BA5-6852383EA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Google Shape;382;p5">
            <a:extLst>
              <a:ext uri="{FF2B5EF4-FFF2-40B4-BE49-F238E27FC236}">
                <a16:creationId xmlns:a16="http://schemas.microsoft.com/office/drawing/2014/main" id="{660BB33C-7D09-4762-4FE9-792A4DA2FFAA}"/>
              </a:ext>
            </a:extLst>
          </p:cNvPr>
          <p:cNvSpPr/>
          <p:nvPr/>
        </p:nvSpPr>
        <p:spPr>
          <a:xfrm>
            <a:off x="3001617" y="333109"/>
            <a:ext cx="6514523" cy="4815361"/>
          </a:xfrm>
          <a:prstGeom prst="wedgeEllipseCallout">
            <a:avLst>
              <a:gd name="adj1" fmla="val -36938"/>
              <a:gd name="adj2" fmla="val 54686"/>
            </a:avLst>
          </a:prstGeom>
          <a:solidFill>
            <a:srgbClr val="38434F"/>
          </a:solidFill>
          <a:ln w="9525" cap="flat" cmpd="sng">
            <a:solidFill>
              <a:srgbClr val="8E9E9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dirty="0">
                <a:solidFill>
                  <a:schemeClr val="lt1"/>
                </a:solidFill>
                <a:latin typeface="Cambria" panose="02040503050406030204" pitchFamily="18" charset="0"/>
                <a:ea typeface="Georgia"/>
                <a:cs typeface="Calibri" panose="020F0502020204030204" pitchFamily="34" charset="0"/>
                <a:sym typeface="Georgia"/>
              </a:rPr>
              <a:t>What are the economic barriers to immigrant domestic violence victims leaving abusive relationships</a:t>
            </a:r>
            <a:r>
              <a:rPr lang="en-US" sz="4000" i="1" u="none" strike="noStrike" cap="none" dirty="0">
                <a:solidFill>
                  <a:schemeClr val="lt1"/>
                </a:solidFill>
                <a:latin typeface="Cambria" panose="02040503050406030204" pitchFamily="18" charset="0"/>
                <a:ea typeface="Georgia"/>
                <a:cs typeface="Calibri" panose="020F0502020204030204" pitchFamily="34" charset="0"/>
                <a:sym typeface="Georgia"/>
              </a:rPr>
              <a:t>? </a:t>
            </a:r>
          </a:p>
        </p:txBody>
      </p:sp>
      <p:pic>
        <p:nvPicPr>
          <p:cNvPr id="5" name="Google Shape;383;p5">
            <a:extLst>
              <a:ext uri="{FF2B5EF4-FFF2-40B4-BE49-F238E27FC236}">
                <a16:creationId xmlns:a16="http://schemas.microsoft.com/office/drawing/2014/main" id="{4E356A15-DBA5-251C-A0FA-D388CDB7A43A}"/>
              </a:ext>
            </a:extLst>
          </p:cNvPr>
          <p:cNvPicPr preferRelativeResize="0"/>
          <p:nvPr/>
        </p:nvPicPr>
        <p:blipFill rotWithShape="1">
          <a:blip r:embed="rId2">
            <a:alphaModFix/>
          </a:blip>
          <a:srcRect/>
          <a:stretch/>
        </p:blipFill>
        <p:spPr>
          <a:xfrm>
            <a:off x="684588" y="3821776"/>
            <a:ext cx="2558886" cy="2331720"/>
          </a:xfrm>
          <a:prstGeom prst="rect">
            <a:avLst/>
          </a:prstGeom>
          <a:noFill/>
          <a:ln>
            <a:noFill/>
          </a:ln>
        </p:spPr>
      </p:pic>
    </p:spTree>
    <p:extLst>
      <p:ext uri="{BB962C8B-B14F-4D97-AF65-F5344CB8AC3E}">
        <p14:creationId xmlns:p14="http://schemas.microsoft.com/office/powerpoint/2010/main" val="249031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9F54-BD15-B803-F288-B7317EF13147}"/>
              </a:ext>
            </a:extLst>
          </p:cNvPr>
          <p:cNvSpPr>
            <a:spLocks noGrp="1"/>
          </p:cNvSpPr>
          <p:nvPr>
            <p:ph type="title"/>
          </p:nvPr>
        </p:nvSpPr>
        <p:spPr>
          <a:xfrm>
            <a:off x="502920" y="311256"/>
            <a:ext cx="9052560" cy="725064"/>
          </a:xfrm>
        </p:spPr>
        <p:txBody>
          <a:bodyPr>
            <a:noAutofit/>
          </a:bodyPr>
          <a:lstStyle/>
          <a:p>
            <a:r>
              <a:rPr lang="en-US" sz="4400" dirty="0"/>
              <a:t>Financial Barriers to Leaving an Abusive Relationship</a:t>
            </a:r>
            <a:endParaRPr lang="en-US" sz="3600" dirty="0"/>
          </a:p>
        </p:txBody>
      </p:sp>
      <p:sp>
        <p:nvSpPr>
          <p:cNvPr id="3" name="Text Placeholder 2">
            <a:extLst>
              <a:ext uri="{FF2B5EF4-FFF2-40B4-BE49-F238E27FC236}">
                <a16:creationId xmlns:a16="http://schemas.microsoft.com/office/drawing/2014/main" id="{73DF4DA2-AAD6-91CD-D3F8-5B2882272C3A}"/>
              </a:ext>
            </a:extLst>
          </p:cNvPr>
          <p:cNvSpPr>
            <a:spLocks noGrp="1"/>
          </p:cNvSpPr>
          <p:nvPr>
            <p:ph type="body" idx="1"/>
          </p:nvPr>
        </p:nvSpPr>
        <p:spPr>
          <a:xfrm>
            <a:off x="387052" y="1388057"/>
            <a:ext cx="4444207" cy="533508"/>
          </a:xfrm>
        </p:spPr>
        <p:txBody>
          <a:bodyPr/>
          <a:lstStyle/>
          <a:p>
            <a:r>
              <a:rPr lang="en-US" dirty="0"/>
              <a:t>All Survivors</a:t>
            </a:r>
          </a:p>
        </p:txBody>
      </p:sp>
      <p:sp>
        <p:nvSpPr>
          <p:cNvPr id="4" name="Content Placeholder 3">
            <a:extLst>
              <a:ext uri="{FF2B5EF4-FFF2-40B4-BE49-F238E27FC236}">
                <a16:creationId xmlns:a16="http://schemas.microsoft.com/office/drawing/2014/main" id="{FA84CB3A-11EA-440D-A988-920D9FCDFADC}"/>
              </a:ext>
            </a:extLst>
          </p:cNvPr>
          <p:cNvSpPr>
            <a:spLocks noGrp="1"/>
          </p:cNvSpPr>
          <p:nvPr>
            <p:ph sz="half" idx="2"/>
          </p:nvPr>
        </p:nvSpPr>
        <p:spPr>
          <a:xfrm>
            <a:off x="502920" y="1921565"/>
            <a:ext cx="4444207" cy="4585252"/>
          </a:xfrm>
        </p:spPr>
        <p:txBody>
          <a:bodyPr>
            <a:normAutofit fontScale="92500" lnSpcReduction="10000"/>
          </a:bodyPr>
          <a:lstStyle/>
          <a:p>
            <a:r>
              <a:rPr lang="en-US" dirty="0"/>
              <a:t>Loss of income, shared car, and shared property</a:t>
            </a:r>
          </a:p>
          <a:p>
            <a:r>
              <a:rPr lang="en-US" dirty="0"/>
              <a:t>Loss of health insurance through abuser’s work</a:t>
            </a:r>
          </a:p>
          <a:p>
            <a:r>
              <a:rPr lang="en-US" dirty="0"/>
              <a:t>Costs of new household, safety, &amp; supporting children</a:t>
            </a:r>
          </a:p>
          <a:p>
            <a:r>
              <a:rPr lang="en-US" dirty="0"/>
              <a:t>Time off for court &amp; medical attention</a:t>
            </a:r>
          </a:p>
          <a:p>
            <a:r>
              <a:rPr lang="en-US" dirty="0"/>
              <a:t>Economic abuse: </a:t>
            </a:r>
          </a:p>
          <a:p>
            <a:pPr lvl="1"/>
            <a:r>
              <a:rPr lang="en-US" dirty="0"/>
              <a:t>Coerced debt</a:t>
            </a:r>
          </a:p>
          <a:p>
            <a:pPr lvl="1"/>
            <a:r>
              <a:rPr lang="en-US" dirty="0"/>
              <a:t>No credit history</a:t>
            </a:r>
          </a:p>
          <a:p>
            <a:pPr lvl="1"/>
            <a:r>
              <a:rPr lang="en-US" dirty="0"/>
              <a:t>Workplace sabotage</a:t>
            </a:r>
          </a:p>
          <a:p>
            <a:pPr lvl="1"/>
            <a:endParaRPr lang="en-US" dirty="0"/>
          </a:p>
        </p:txBody>
      </p:sp>
      <p:sp>
        <p:nvSpPr>
          <p:cNvPr id="5" name="Text Placeholder 4">
            <a:extLst>
              <a:ext uri="{FF2B5EF4-FFF2-40B4-BE49-F238E27FC236}">
                <a16:creationId xmlns:a16="http://schemas.microsoft.com/office/drawing/2014/main" id="{B2D74996-BD5D-E22F-6B07-ED4A5675B101}"/>
              </a:ext>
            </a:extLst>
          </p:cNvPr>
          <p:cNvSpPr>
            <a:spLocks noGrp="1"/>
          </p:cNvSpPr>
          <p:nvPr>
            <p:ph type="body" sz="quarter" idx="3"/>
          </p:nvPr>
        </p:nvSpPr>
        <p:spPr>
          <a:xfrm>
            <a:off x="5209734" y="1388057"/>
            <a:ext cx="4445953" cy="533508"/>
          </a:xfrm>
        </p:spPr>
        <p:txBody>
          <a:bodyPr/>
          <a:lstStyle/>
          <a:p>
            <a:r>
              <a:rPr lang="en-US" dirty="0"/>
              <a:t>Immigrant Survivors</a:t>
            </a:r>
          </a:p>
        </p:txBody>
      </p:sp>
      <p:sp>
        <p:nvSpPr>
          <p:cNvPr id="6" name="Content Placeholder 5">
            <a:extLst>
              <a:ext uri="{FF2B5EF4-FFF2-40B4-BE49-F238E27FC236}">
                <a16:creationId xmlns:a16="http://schemas.microsoft.com/office/drawing/2014/main" id="{A637E886-F8F4-95DF-6C15-4B51C3B1BE94}"/>
              </a:ext>
            </a:extLst>
          </p:cNvPr>
          <p:cNvSpPr>
            <a:spLocks noGrp="1"/>
          </p:cNvSpPr>
          <p:nvPr>
            <p:ph sz="quarter" idx="4"/>
          </p:nvPr>
        </p:nvSpPr>
        <p:spPr>
          <a:xfrm>
            <a:off x="5109528" y="1921565"/>
            <a:ext cx="4445953" cy="4585252"/>
          </a:xfrm>
        </p:spPr>
        <p:txBody>
          <a:bodyPr>
            <a:normAutofit fontScale="92500" lnSpcReduction="10000"/>
          </a:bodyPr>
          <a:lstStyle/>
          <a:p>
            <a:r>
              <a:rPr lang="en-US" dirty="0"/>
              <a:t>Lack of lawful work authorization</a:t>
            </a:r>
          </a:p>
          <a:p>
            <a:pPr lvl="1"/>
            <a:r>
              <a:rPr lang="en-US" dirty="0"/>
              <a:t>Work in informal economy</a:t>
            </a:r>
          </a:p>
          <a:p>
            <a:r>
              <a:rPr lang="en-US" dirty="0"/>
              <a:t>Limited public benefits access</a:t>
            </a:r>
          </a:p>
          <a:p>
            <a:r>
              <a:rPr lang="en-US" dirty="0"/>
              <a:t>Immigration-related abuse</a:t>
            </a:r>
          </a:p>
          <a:p>
            <a:r>
              <a:rPr lang="en-US" dirty="0"/>
              <a:t>Language/cultural barriers</a:t>
            </a:r>
          </a:p>
          <a:p>
            <a:r>
              <a:rPr lang="en-US" dirty="0"/>
              <a:t>Barriers to justice and lack of knowledge of legal rights</a:t>
            </a:r>
          </a:p>
          <a:p>
            <a:r>
              <a:rPr lang="en-US" dirty="0"/>
              <a:t>Primary reason immigrant victims stay  = lack of financial resources</a:t>
            </a:r>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D7210A7C-CC98-81BC-4EBD-24B4874C18D7}"/>
              </a:ext>
            </a:extLst>
          </p:cNvPr>
          <p:cNvSpPr>
            <a:spLocks noGrp="1"/>
          </p:cNvSpPr>
          <p:nvPr>
            <p:ph type="ftr" sz="quarter" idx="11"/>
          </p:nvPr>
        </p:nvSpPr>
        <p:spPr/>
        <p:txBody>
          <a:bodyPr/>
          <a:lstStyle/>
          <a:p>
            <a:r>
              <a:rPr lang="en-US"/>
              <a:t>National Immigrant Women's Advocacy Project American University Washington College of Law</a:t>
            </a:r>
          </a:p>
        </p:txBody>
      </p:sp>
      <p:sp>
        <p:nvSpPr>
          <p:cNvPr id="8" name="Slide Number Placeholder 7">
            <a:extLst>
              <a:ext uri="{FF2B5EF4-FFF2-40B4-BE49-F238E27FC236}">
                <a16:creationId xmlns:a16="http://schemas.microsoft.com/office/drawing/2014/main" id="{DE15C3ED-6CFE-C46B-E0C2-E991EF3D9292}"/>
              </a:ext>
            </a:extLst>
          </p:cNvPr>
          <p:cNvSpPr>
            <a:spLocks noGrp="1"/>
          </p:cNvSpPr>
          <p:nvPr>
            <p:ph type="sldNum" sz="quarter" idx="12"/>
          </p:nvPr>
        </p:nvSpPr>
        <p:spPr/>
        <p:txBody>
          <a:bodyPr/>
          <a:lstStyle/>
          <a:p>
            <a:fld id="{0F119E91-6E3F-45F9-BD41-6F188EC08BAB}" type="slidenum">
              <a:rPr lang="en-US" smtClean="0"/>
              <a:t>7</a:t>
            </a:fld>
            <a:endParaRPr lang="en-US"/>
          </a:p>
        </p:txBody>
      </p:sp>
    </p:spTree>
    <p:extLst>
      <p:ext uri="{BB962C8B-B14F-4D97-AF65-F5344CB8AC3E}">
        <p14:creationId xmlns:p14="http://schemas.microsoft.com/office/powerpoint/2010/main" val="376711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7F40-0159-4E0E-98C7-F0F8FBA5CAC4}"/>
              </a:ext>
            </a:extLst>
          </p:cNvPr>
          <p:cNvSpPr>
            <a:spLocks noGrp="1"/>
          </p:cNvSpPr>
          <p:nvPr>
            <p:ph type="title"/>
          </p:nvPr>
        </p:nvSpPr>
        <p:spPr>
          <a:xfrm>
            <a:off x="502920" y="154728"/>
            <a:ext cx="9052560" cy="1277408"/>
          </a:xfrm>
        </p:spPr>
        <p:txBody>
          <a:bodyPr>
            <a:noAutofit/>
          </a:bodyPr>
          <a:lstStyle/>
          <a:p>
            <a:r>
              <a:rPr lang="en-US" sz="3200" dirty="0"/>
              <a:t>Options Post-Separation Economic Relief: For Many Immigrant Survivors Spousal Support May Not Be A Likely Possibility</a:t>
            </a:r>
          </a:p>
        </p:txBody>
      </p:sp>
      <p:sp>
        <p:nvSpPr>
          <p:cNvPr id="3" name="Text Placeholder 2">
            <a:extLst>
              <a:ext uri="{FF2B5EF4-FFF2-40B4-BE49-F238E27FC236}">
                <a16:creationId xmlns:a16="http://schemas.microsoft.com/office/drawing/2014/main" id="{794CC02B-0FD4-916C-79BF-91FDF24FC1E0}"/>
              </a:ext>
            </a:extLst>
          </p:cNvPr>
          <p:cNvSpPr>
            <a:spLocks noGrp="1"/>
          </p:cNvSpPr>
          <p:nvPr>
            <p:ph type="body" idx="1"/>
          </p:nvPr>
        </p:nvSpPr>
        <p:spPr>
          <a:xfrm>
            <a:off x="502920" y="1563077"/>
            <a:ext cx="9052560" cy="5113768"/>
          </a:xfrm>
        </p:spPr>
        <p:txBody>
          <a:bodyPr/>
          <a:lstStyle/>
          <a:p>
            <a:pPr marL="114300" indent="0">
              <a:buNone/>
            </a:pPr>
            <a:r>
              <a:rPr lang="en-US" sz="2400" dirty="0">
                <a:latin typeface="Cambria" panose="02040503050406030204" pitchFamily="18" charset="0"/>
                <a:ea typeface="Cambria" panose="02040503050406030204" pitchFamily="18" charset="0"/>
              </a:rPr>
              <a:t>Michigan Example: When awarding spousal support, the court must consider the Sparks factors (Sparks v Sparks, 440 Mich 141 (1992)), which closes the door to spousal support for many immigrant survivors.</a:t>
            </a:r>
          </a:p>
          <a:p>
            <a:r>
              <a:rPr lang="en-US" sz="2400" dirty="0">
                <a:latin typeface="Cambria" panose="02040503050406030204" pitchFamily="18" charset="0"/>
                <a:ea typeface="Cambria" panose="02040503050406030204" pitchFamily="18" charset="0"/>
              </a:rPr>
              <a:t>Length of marriage;</a:t>
            </a:r>
          </a:p>
          <a:p>
            <a:r>
              <a:rPr lang="en-US" sz="2400" dirty="0">
                <a:latin typeface="Cambria" panose="02040503050406030204" pitchFamily="18" charset="0"/>
                <a:ea typeface="Cambria" panose="02040503050406030204" pitchFamily="18" charset="0"/>
              </a:rPr>
              <a:t>Contribution of parties to marital estate;</a:t>
            </a:r>
          </a:p>
          <a:p>
            <a:r>
              <a:rPr lang="en-US" sz="2400" dirty="0">
                <a:latin typeface="Cambria" panose="02040503050406030204" pitchFamily="18" charset="0"/>
                <a:ea typeface="Cambria" panose="02040503050406030204" pitchFamily="18" charset="0"/>
              </a:rPr>
              <a:t>Age of the parties;</a:t>
            </a:r>
          </a:p>
          <a:p>
            <a:r>
              <a:rPr lang="en-US" sz="2400" dirty="0">
                <a:latin typeface="Cambria" panose="02040503050406030204" pitchFamily="18" charset="0"/>
                <a:ea typeface="Cambria" panose="02040503050406030204" pitchFamily="18" charset="0"/>
              </a:rPr>
              <a:t>Life status of the parties;</a:t>
            </a:r>
          </a:p>
          <a:p>
            <a:r>
              <a:rPr lang="en-US" sz="2400" dirty="0">
                <a:latin typeface="Cambria" panose="02040503050406030204" pitchFamily="18" charset="0"/>
                <a:ea typeface="Cambria" panose="02040503050406030204" pitchFamily="18" charset="0"/>
              </a:rPr>
              <a:t>Necessities and circumstances;</a:t>
            </a:r>
          </a:p>
          <a:p>
            <a:r>
              <a:rPr lang="en-US" sz="2400" dirty="0">
                <a:latin typeface="Cambria" panose="02040503050406030204" pitchFamily="18" charset="0"/>
                <a:ea typeface="Cambria" panose="02040503050406030204" pitchFamily="18" charset="0"/>
              </a:rPr>
              <a:t>Earning abilities;</a:t>
            </a:r>
          </a:p>
          <a:p>
            <a:r>
              <a:rPr lang="en-US" sz="2400" dirty="0">
                <a:latin typeface="Cambria" panose="02040503050406030204" pitchFamily="18" charset="0"/>
                <a:ea typeface="Cambria" panose="02040503050406030204" pitchFamily="18" charset="0"/>
              </a:rPr>
              <a:t>Past relations and conduct (i.e., fault);</a:t>
            </a:r>
          </a:p>
          <a:p>
            <a:r>
              <a:rPr lang="en-US" sz="2400" dirty="0">
                <a:latin typeface="Cambria" panose="02040503050406030204" pitchFamily="18" charset="0"/>
                <a:ea typeface="Cambria" panose="02040503050406030204" pitchFamily="18" charset="0"/>
              </a:rPr>
              <a:t>General principles of equity</a:t>
            </a:r>
          </a:p>
        </p:txBody>
      </p:sp>
      <p:sp>
        <p:nvSpPr>
          <p:cNvPr id="4" name="Footer Placeholder 3">
            <a:extLst>
              <a:ext uri="{FF2B5EF4-FFF2-40B4-BE49-F238E27FC236}">
                <a16:creationId xmlns:a16="http://schemas.microsoft.com/office/drawing/2014/main" id="{32210C8D-A397-7DFF-7706-241BB16BA761}"/>
              </a:ext>
            </a:extLst>
          </p:cNvPr>
          <p:cNvSpPr>
            <a:spLocks noGrp="1"/>
          </p:cNvSpPr>
          <p:nvPr>
            <p:ph type="ftr" idx="11"/>
          </p:nvPr>
        </p:nvSpPr>
        <p:spPr/>
        <p:txBody>
          <a:bodyPr/>
          <a:lstStyle/>
          <a:p>
            <a:r>
              <a:rPr lang="en-US"/>
              <a:t>National Immigrant Women's Advocacy Project American University Washington College of Law</a:t>
            </a:r>
          </a:p>
        </p:txBody>
      </p:sp>
      <p:sp>
        <p:nvSpPr>
          <p:cNvPr id="5" name="Slide Number Placeholder 4">
            <a:extLst>
              <a:ext uri="{FF2B5EF4-FFF2-40B4-BE49-F238E27FC236}">
                <a16:creationId xmlns:a16="http://schemas.microsoft.com/office/drawing/2014/main" id="{71CB4DC9-AFBF-A553-6450-8769B8CBDD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lt1"/>
                </a:solidFill>
              </a:rPr>
              <a:t>8</a:t>
            </a:fld>
            <a:endParaRPr lang="en-US" dirty="0">
              <a:solidFill>
                <a:schemeClr val="lt1"/>
              </a:solidFill>
            </a:endParaRPr>
          </a:p>
        </p:txBody>
      </p:sp>
    </p:spTree>
    <p:extLst>
      <p:ext uri="{BB962C8B-B14F-4D97-AF65-F5344CB8AC3E}">
        <p14:creationId xmlns:p14="http://schemas.microsoft.com/office/powerpoint/2010/main" val="232642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Family Support </a:t>
            </a:r>
          </a:p>
        </p:txBody>
      </p:sp>
      <p:sp>
        <p:nvSpPr>
          <p:cNvPr id="3" name="Content Placeholder 2"/>
          <p:cNvSpPr>
            <a:spLocks noGrp="1"/>
          </p:cNvSpPr>
          <p:nvPr>
            <p:ph idx="1"/>
          </p:nvPr>
        </p:nvSpPr>
        <p:spPr/>
        <p:txBody>
          <a:bodyPr/>
          <a:lstStyle/>
          <a:p>
            <a:pPr marL="0" indent="0">
              <a:buNone/>
            </a:pPr>
            <a:r>
              <a:rPr lang="en-US" dirty="0"/>
              <a:t>Of particular importance is the fact that enforcement of the affidavit could have a significant impact in obtaining financial relief for a client who may be living in a precarious situation due to lack of access to economic resources. </a:t>
            </a:r>
          </a:p>
        </p:txBody>
      </p:sp>
      <p:sp>
        <p:nvSpPr>
          <p:cNvPr id="5" name="Slide Number Placeholder 4"/>
          <p:cNvSpPr>
            <a:spLocks noGrp="1"/>
          </p:cNvSpPr>
          <p:nvPr>
            <p:ph type="sldNum" sz="quarter" idx="11"/>
          </p:nvPr>
        </p:nvSpPr>
        <p:spPr/>
        <p:txBody>
          <a:bodyPr/>
          <a:lstStyle/>
          <a:p>
            <a:pPr defTabSz="1005840" fontAlgn="base">
              <a:spcBef>
                <a:spcPct val="0"/>
              </a:spcBef>
              <a:spcAft>
                <a:spcPct val="0"/>
              </a:spcAft>
              <a:buClrTx/>
            </a:pPr>
            <a:fld id="{6A63AC35-3821-42BC-BDAE-2B923C128E1A}" type="slidenum">
              <a:rPr lang="en-US" altLang="en-US" kern="1200">
                <a:solidFill>
                  <a:srgbClr val="FFFFFF"/>
                </a:solidFill>
                <a:ea typeface="+mn-ea"/>
                <a:cs typeface="Arial" panose="020B0604020202020204" pitchFamily="34" charset="0"/>
              </a:rPr>
              <a:pPr defTabSz="1005840" fontAlgn="base">
                <a:spcBef>
                  <a:spcPct val="0"/>
                </a:spcBef>
                <a:spcAft>
                  <a:spcPct val="0"/>
                </a:spcAft>
                <a:buClrTx/>
              </a:pPr>
              <a:t>9</a:t>
            </a:fld>
            <a:endParaRPr lang="en-US" altLang="en-US" kern="1200" dirty="0">
              <a:solidFill>
                <a:srgbClr val="FFFFFF"/>
              </a:solidFill>
              <a:ea typeface="+mn-ea"/>
              <a:cs typeface="Arial" panose="020B0604020202020204" pitchFamily="34" charset="0"/>
            </a:endParaRPr>
          </a:p>
        </p:txBody>
      </p:sp>
      <p:sp>
        <p:nvSpPr>
          <p:cNvPr id="6" name="Footer Placeholder 3">
            <a:extLst>
              <a:ext uri="{FF2B5EF4-FFF2-40B4-BE49-F238E27FC236}">
                <a16:creationId xmlns:a16="http://schemas.microsoft.com/office/drawing/2014/main" id="{4D52B4E3-B8E7-E31D-24E9-FA04517F29A7}"/>
              </a:ext>
            </a:extLst>
          </p:cNvPr>
          <p:cNvSpPr>
            <a:spLocks noGrp="1"/>
          </p:cNvSpPr>
          <p:nvPr>
            <p:ph type="ftr" idx="11"/>
          </p:nvPr>
        </p:nvSpPr>
        <p:spPr>
          <a:xfrm>
            <a:off x="2933700" y="7203864"/>
            <a:ext cx="4191000" cy="413808"/>
          </a:xfrm>
        </p:spPr>
        <p:txBody>
          <a:bodyPr/>
          <a:lstStyle/>
          <a:p>
            <a:r>
              <a:rPr lang="en-US" dirty="0"/>
              <a:t>National Immigrant Women's Advocacy Project American University Washington College of Law</a:t>
            </a:r>
          </a:p>
        </p:txBody>
      </p:sp>
    </p:spTree>
    <p:extLst>
      <p:ext uri="{BB962C8B-B14F-4D97-AF65-F5344CB8AC3E}">
        <p14:creationId xmlns:p14="http://schemas.microsoft.com/office/powerpoint/2010/main" val="1396291396"/>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IWAP Red Paper slide master fixed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26237</TotalTime>
  <Words>3894</Words>
  <Application>Microsoft Office PowerPoint</Application>
  <PresentationFormat>Custom</PresentationFormat>
  <Paragraphs>427</Paragraphs>
  <Slides>49</Slides>
  <Notes>17</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49</vt:i4>
      </vt:variant>
    </vt:vector>
  </HeadingPairs>
  <TitlesOfParts>
    <vt:vector size="64" baseType="lpstr">
      <vt:lpstr>Cambria</vt:lpstr>
      <vt:lpstr>Courier New</vt:lpstr>
      <vt:lpstr>Arial</vt:lpstr>
      <vt:lpstr>Calibri</vt:lpstr>
      <vt:lpstr>Times New Roman</vt:lpstr>
      <vt:lpstr>IBM Plex Serif Light</vt:lpstr>
      <vt:lpstr>Georgia</vt:lpstr>
      <vt:lpstr>Office Theme</vt:lpstr>
      <vt:lpstr>1_Office Theme</vt:lpstr>
      <vt:lpstr>NIWAP Red Paper slide master fixed footer</vt:lpstr>
      <vt:lpstr>2_Office Theme</vt:lpstr>
      <vt:lpstr>3_Office Theme</vt:lpstr>
      <vt:lpstr>4_Office Theme</vt:lpstr>
      <vt:lpstr>5_Office Theme</vt:lpstr>
      <vt:lpstr>think-cell Slide</vt:lpstr>
      <vt:lpstr>PowerPoint Presentation</vt:lpstr>
      <vt:lpstr>PowerPoint Presentation</vt:lpstr>
      <vt:lpstr>PowerPoint Presentation</vt:lpstr>
      <vt:lpstr>PowerPoint Presentation</vt:lpstr>
      <vt:lpstr>Overview</vt:lpstr>
      <vt:lpstr>PowerPoint Presentation</vt:lpstr>
      <vt:lpstr>Financial Barriers to Leaving an Abusive Relationship</vt:lpstr>
      <vt:lpstr>Options Post-Separation Economic Relief: For Many Immigrant Survivors Spousal Support May Not Be A Likely Possibility</vt:lpstr>
      <vt:lpstr>Impact on Family Support </vt:lpstr>
      <vt:lpstr>Family Based Immigration Petition</vt:lpstr>
      <vt:lpstr>Affidavits of Support</vt:lpstr>
      <vt:lpstr>Legally Binding Contract</vt:lpstr>
      <vt:lpstr>Immigrant Survivors Exempt From Both the Affidavit of Support Requirement  and Public Charge</vt:lpstr>
      <vt:lpstr>Victims With Affidavits of Support</vt:lpstr>
      <vt:lpstr>What Does the Sponsor Commit To In the Affidavit of Support?</vt:lpstr>
      <vt:lpstr>State Family Courts Have </vt:lpstr>
      <vt:lpstr>In What Types of Family Court Proceedings Have Courts Enforced Affidavits of Support</vt:lpstr>
      <vt:lpstr>In What Other Proceedings Have Affidavits of Support Been Enforced?</vt:lpstr>
      <vt:lpstr>Enforceability of the Affidavit Support  </vt:lpstr>
      <vt:lpstr>No Duty to Mitigate</vt:lpstr>
      <vt:lpstr>Practice Tips</vt:lpstr>
      <vt:lpstr>PowerPoint Presentation</vt:lpstr>
      <vt:lpstr>Proof of: Income, Assets, Tax Filings</vt:lpstr>
      <vt:lpstr>Self-Employed Sponsors</vt:lpstr>
      <vt:lpstr>PowerPoint Presentation</vt:lpstr>
      <vt:lpstr>Affidavit of Support – When Does it End? </vt:lpstr>
      <vt:lpstr>How Sponsored Immigrants Are Credited With  40 Quarters</vt:lpstr>
      <vt:lpstr>Until Death Do Us Part…</vt:lpstr>
      <vt:lpstr>PowerPoint Presentation</vt:lpstr>
      <vt:lpstr>Large Group Discussion</vt:lpstr>
      <vt:lpstr>Affidavit of Support and Spousal Support</vt:lpstr>
      <vt:lpstr>Calculating What is Due Under the Affidavit of Support</vt:lpstr>
      <vt:lpstr>How To Calculate the Number of Years Below 125% of Poverty?</vt:lpstr>
      <vt:lpstr>Factors That Go Into the Calculation</vt:lpstr>
      <vt:lpstr>Federal Poverty Guidelines Effective March 1, 2024</vt:lpstr>
      <vt:lpstr>Can Be Awarded Past and Future Support Under the Affidavit</vt:lpstr>
      <vt:lpstr>Will Need Federal Poverty Level (FPL)  Guidelines Historically for Each Year Since LPR - Example</vt:lpstr>
      <vt:lpstr>Effect of a Pre 1997 I-134  Affidavit of Support</vt:lpstr>
      <vt:lpstr>Practice Pointers</vt:lpstr>
      <vt:lpstr>Preclusion Issues</vt:lpstr>
      <vt:lpstr>In Practice: Case of JK (Washtenaw 2020)</vt:lpstr>
      <vt:lpstr>Court Enforced Affidavit</vt:lpstr>
      <vt:lpstr>In Practice: Case of AB (Washtenaw 2023)</vt:lpstr>
      <vt:lpstr>Court Ruling – Part I</vt:lpstr>
      <vt:lpstr>Court Ruling – Part II</vt:lpstr>
      <vt:lpstr>Questions and Answers</vt:lpstr>
      <vt:lpstr>Resources</vt:lpstr>
      <vt:lpstr>Technical Assistance and Materials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and Prosecution  Virtual Roundtable    Building, Sustaining, and Rebuilding Relationships during COVID-19    March 25, 2021</dc:title>
  <dc:creator>Sijay Matsinye</dc:creator>
  <cp:lastModifiedBy>Leslye Orloff</cp:lastModifiedBy>
  <cp:revision>202</cp:revision>
  <cp:lastPrinted>2024-05-14T15:57:47Z</cp:lastPrinted>
  <dcterms:created xsi:type="dcterms:W3CDTF">2021-03-04T19:21:45Z</dcterms:created>
  <dcterms:modified xsi:type="dcterms:W3CDTF">2024-06-10T20:25:24Z</dcterms:modified>
</cp:coreProperties>
</file>